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handoutMasterIdLst>
    <p:handoutMasterId r:id="rId46"/>
  </p:handoutMasterIdLst>
  <p:sldIdLst>
    <p:sldId id="256" r:id="rId3"/>
    <p:sldId id="258" r:id="rId4"/>
    <p:sldId id="261" r:id="rId5"/>
    <p:sldId id="263" r:id="rId6"/>
    <p:sldId id="264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</p:sldIdLst>
  <p:sldSz cx="12192000" cy="6858000"/>
  <p:notesSz cx="6858000" cy="9144000"/>
  <p:embeddedFontLst>
    <p:embeddedFont>
      <p:font typeface="思源黑体 CN Medium" panose="020B0600000000000000" charset="-122"/>
      <p:regular r:id="rId50"/>
    </p:embeddedFont>
    <p:embeddedFont>
      <p:font typeface="汉仪力量黑简" panose="00020600040101010101" charset="-122"/>
      <p:regular r:id="rId51"/>
    </p:embeddedFont>
    <p:embeddedFont>
      <p:font typeface="黑体" panose="02010609060101010101" charset="-122"/>
      <p:regular r:id="rId52"/>
    </p:embeddedFont>
    <p:embeddedFont>
      <p:font typeface="方正大黑简体" panose="02000000000000000000" charset="-122"/>
      <p:regular r:id="rId53"/>
    </p:embeddedFont>
    <p:embeddedFont>
      <p:font typeface="微软雅黑" panose="020B0503020204020204" charset="-122"/>
      <p:regular r:id="rId54"/>
    </p:embeddedFont>
    <p:embeddedFont>
      <p:font typeface="Calibri" panose="020F0502020204030204" charset="0"/>
      <p:regular r:id="rId55"/>
      <p:bold r:id="rId56"/>
      <p:italic r:id="rId57"/>
      <p:boldItalic r:id="rId58"/>
    </p:embeddedFont>
  </p:embeddedFontLst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9C3FF"/>
    <a:srgbClr val="B5E2F1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05.xml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5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6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8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0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1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4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3.xml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4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5.xml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7.xml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8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9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0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2.xml"/><Relationship Id="rId2" Type="http://schemas.openxmlformats.org/officeDocument/2006/relationships/image" Target="../media/image33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3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4.xml"/><Relationship Id="rId2" Type="http://schemas.openxmlformats.org/officeDocument/2006/relationships/image" Target="../media/image36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5.xml"/><Relationship Id="rId2" Type="http://schemas.openxmlformats.org/officeDocument/2006/relationships/image" Target="../media/image37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6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7.xml"/><Relationship Id="rId2" Type="http://schemas.openxmlformats.org/officeDocument/2006/relationships/image" Target="../media/image39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8.xml"/><Relationship Id="rId2" Type="http://schemas.openxmlformats.org/officeDocument/2006/relationships/image" Target="../media/image40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9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0.xml"/><Relationship Id="rId2" Type="http://schemas.openxmlformats.org/officeDocument/2006/relationships/image" Target="../media/image43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2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4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874520" y="4174963"/>
            <a:ext cx="9144000" cy="143691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 1 课 一分为二</a:t>
            </a:r>
            <a:r>
              <a:rPr lang="en-US" altLang="zh-CN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—</a:t>
            </a:r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开关的</a:t>
            </a:r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作用</a:t>
            </a:r>
            <a:endParaRPr lang="zh-CN" altLang="en-US" sz="4800" b="1" dirty="0" smtClean="0">
              <a:solidFill>
                <a:srgbClr val="19C3FF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916795" y="6145530"/>
            <a:ext cx="2111375" cy="610235"/>
          </a:xfrm>
          <a:prstGeom prst="roundRect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pic>
        <p:nvPicPr>
          <p:cNvPr id="29" name="图片 28" descr="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0" y="6224905"/>
            <a:ext cx="1879600" cy="452120"/>
          </a:xfrm>
          <a:prstGeom prst="rect">
            <a:avLst/>
          </a:prstGeom>
        </p:spPr>
      </p:pic>
      <p:pic>
        <p:nvPicPr>
          <p:cNvPr id="7" name="图片 6" descr="未标题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350" y="823595"/>
            <a:ext cx="2033905" cy="1656715"/>
          </a:xfrm>
          <a:prstGeom prst="rect">
            <a:avLst/>
          </a:prstGeom>
        </p:spPr>
      </p:pic>
      <p:sp>
        <p:nvSpPr>
          <p:cNvPr id="12" name="右大括号 11"/>
          <p:cNvSpPr/>
          <p:nvPr/>
        </p:nvSpPr>
        <p:spPr>
          <a:xfrm rot="5400000">
            <a:off x="6088380" y="490220"/>
            <a:ext cx="373380" cy="3162935"/>
          </a:xfrm>
          <a:prstGeom prst="rightBrac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999230" y="92646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六年级</a:t>
            </a:r>
            <a:r>
              <a:rPr lang="en-US" altLang="zh-CN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  </a:t>
            </a:r>
            <a:r>
              <a:rPr lang="zh-CN" altLang="en-US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上册</a:t>
            </a:r>
            <a:endParaRPr lang="zh-CN" altLang="en-US" sz="3200" b="1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6765" y="1637744"/>
            <a:ext cx="2736000" cy="288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24000" y="2555875"/>
            <a:ext cx="9563735" cy="132207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第一单元</a:t>
            </a:r>
            <a:endParaRPr lang="zh-CN" sz="4000" b="1" dirty="0" smtClean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  <a:p>
            <a:pPr algn="ctr"/>
            <a:r>
              <a:rPr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了解</a:t>
            </a:r>
            <a:r>
              <a:rPr lang="zh-CN"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系统</a:t>
            </a:r>
            <a:endParaRPr lang="zh-CN" sz="4000" b="1" dirty="0" smtClean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6078855" y="3892550"/>
            <a:ext cx="393700" cy="292100"/>
            <a:chOff x="3390900" y="2362200"/>
            <a:chExt cx="393700" cy="292100"/>
          </a:xfrm>
        </p:grpSpPr>
        <p:sp>
          <p:nvSpPr>
            <p:cNvPr id="11" name="燕尾形 10"/>
            <p:cNvSpPr/>
            <p:nvPr/>
          </p:nvSpPr>
          <p:spPr>
            <a:xfrm>
              <a:off x="33909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5814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pic>
        <p:nvPicPr>
          <p:cNvPr id="24" name="图片 23" descr="3年级笑脸 疑问男"/>
          <p:cNvPicPr>
            <a:picLocks noChangeAspect="1"/>
          </p:cNvPicPr>
          <p:nvPr/>
        </p:nvPicPr>
        <p:blipFill>
          <a:blip r:embed="rId4"/>
          <a:srcRect r="53277" b="61586"/>
          <a:stretch>
            <a:fillRect/>
          </a:stretch>
        </p:blipFill>
        <p:spPr>
          <a:xfrm>
            <a:off x="-398780" y="4241800"/>
            <a:ext cx="4498340" cy="25590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bldLvl="0" animBg="1"/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四、利用编程实现灯的开与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关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9910" y="2385695"/>
            <a:ext cx="5311775" cy="26041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45920" y="2320290"/>
            <a:ext cx="4098925" cy="2216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/>
              <a:t>控制过程描述：</a:t>
            </a:r>
            <a:endParaRPr lang="zh-CN" altLang="en-US" sz="2400"/>
          </a:p>
          <a:p>
            <a:pPr indent="0" fontAlgn="auto">
              <a:lnSpc>
                <a:spcPct val="150000"/>
              </a:lnSpc>
            </a:pPr>
            <a:r>
              <a:rPr lang="zh-CN" altLang="en-US" sz="2000"/>
              <a:t>（1）当按下A键时，LED灯亮起</a:t>
            </a:r>
            <a:endParaRPr lang="zh-CN" altLang="en-US" sz="2000"/>
          </a:p>
          <a:p>
            <a:pPr indent="0" fontAlgn="auto">
              <a:lnSpc>
                <a:spcPct val="150000"/>
              </a:lnSpc>
            </a:pPr>
            <a:r>
              <a:rPr lang="zh-CN" altLang="en-US" sz="2000"/>
              <a:t>（2）当按下B键时，LED灯熄灭</a:t>
            </a:r>
            <a:endParaRPr lang="zh-CN" altLang="en-US" sz="2000"/>
          </a:p>
          <a:p>
            <a:pPr indent="0" fontAlgn="auto">
              <a:lnSpc>
                <a:spcPct val="150000"/>
              </a:lnSpc>
            </a:pPr>
            <a:r>
              <a:rPr lang="zh-CN" altLang="en-US" sz="2000"/>
              <a:t>（3）可以重复亮灯、熄灯</a:t>
            </a:r>
            <a:endParaRPr lang="zh-CN" altLang="en-US" sz="2000"/>
          </a:p>
          <a:p>
            <a:endParaRPr lang="zh-CN" altLang="en-US" sz="2000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四、利用编程实现灯的开与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关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529715" y="1756410"/>
            <a:ext cx="9133205" cy="1129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/>
              <a:t>任务二：</a:t>
            </a:r>
            <a:endParaRPr lang="zh-CN" altLang="en-US" sz="2400"/>
          </a:p>
          <a:p>
            <a:pPr indent="0" fontAlgn="auto">
              <a:lnSpc>
                <a:spcPct val="150000"/>
              </a:lnSpc>
            </a:pPr>
            <a:r>
              <a:rPr lang="zh-CN" altLang="en-US" sz="2400"/>
              <a:t> </a:t>
            </a:r>
            <a:r>
              <a:rPr lang="en-US" altLang="zh-CN" sz="2400"/>
              <a:t>      </a:t>
            </a:r>
            <a:r>
              <a:rPr lang="zh-CN" altLang="en-US" sz="2400"/>
              <a:t>结合本课知识，请尝试设计程序，控制多个</a:t>
            </a:r>
            <a:r>
              <a:rPr lang="en-US" altLang="zh-CN" sz="2400"/>
              <a:t> </a:t>
            </a:r>
            <a:r>
              <a:rPr lang="zh-CN" altLang="en-US" sz="2400"/>
              <a:t>LED灯的亮、灭。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-1079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五、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课堂小结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066925" y="1822450"/>
            <a:ext cx="9133205" cy="1129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/>
              <a:t>想一想：生活中还有</a:t>
            </a:r>
            <a:r>
              <a:rPr lang="zh-CN" altLang="en-US" sz="2400"/>
              <a:t>那些开关？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082925"/>
            <a:ext cx="2901950" cy="235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5360" y="3183890"/>
            <a:ext cx="2951480" cy="21532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-1079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五、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课堂小结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pic>
        <p:nvPicPr>
          <p:cNvPr id="7" name="图片 6" descr="微信图片_20240718163412"/>
          <p:cNvPicPr>
            <a:picLocks noChangeAspect="1"/>
          </p:cNvPicPr>
          <p:nvPr/>
        </p:nvPicPr>
        <p:blipFill>
          <a:blip r:embed="rId2"/>
          <a:srcRect r="51214"/>
          <a:stretch>
            <a:fillRect/>
          </a:stretch>
        </p:blipFill>
        <p:spPr>
          <a:xfrm>
            <a:off x="1463675" y="2834005"/>
            <a:ext cx="1450340" cy="32042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445" y="1938655"/>
            <a:ext cx="5612765" cy="3464560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3964305" y="2552700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1.</a:t>
            </a:r>
            <a:r>
              <a:rPr lang="zh-CN" altLang="en-US"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开关控制运行状态的原理</a:t>
            </a:r>
            <a:endParaRPr lang="zh-CN" altLang="en-US"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802380" y="334835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2.</a:t>
            </a:r>
            <a:r>
              <a:rPr lang="zh-CN" altLang="en-US"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设计简单的开关灯</a:t>
            </a:r>
            <a:r>
              <a:rPr lang="zh-CN" altLang="en-US"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装置</a:t>
            </a:r>
            <a:endParaRPr lang="zh-CN" altLang="en-US"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-1079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五、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课堂小结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pic>
        <p:nvPicPr>
          <p:cNvPr id="7" name="图片 6" descr="微信图片_20240718163412"/>
          <p:cNvPicPr>
            <a:picLocks noChangeAspect="1"/>
          </p:cNvPicPr>
          <p:nvPr/>
        </p:nvPicPr>
        <p:blipFill>
          <a:blip r:embed="rId2"/>
          <a:srcRect r="51214"/>
          <a:stretch>
            <a:fillRect/>
          </a:stretch>
        </p:blipFill>
        <p:spPr>
          <a:xfrm>
            <a:off x="1463675" y="2834005"/>
            <a:ext cx="1450340" cy="3204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155" y="1756410"/>
            <a:ext cx="5712460" cy="3698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31995" y="2166620"/>
            <a:ext cx="4993005" cy="295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4531995" y="3034030"/>
            <a:ext cx="5163185" cy="135826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algn="l" fontAlgn="auto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力量黑简" panose="00020600040101010101" charset="-122"/>
              </a:rPr>
              <a:t>制作一个“创意开、关灯装置”，借助硬件设备，并编写程序使夜晚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力量黑简" panose="00020600040101010101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力量黑简" panose="00020600040101010101" charset="-122"/>
              </a:rPr>
              <a:t>开灯变得更加方便。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力量黑简" panose="00020600040101010101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4288155" y="217995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课后作业</a:t>
            </a:r>
            <a:endParaRPr lang="zh-CN" altLang="en-US" sz="2800" dirty="0" smtClean="0">
              <a:solidFill>
                <a:schemeClr val="tx1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874520" y="4174963"/>
            <a:ext cx="9144000" cy="143691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 </a:t>
            </a:r>
            <a:r>
              <a:rPr lang="en-US" altLang="zh-CN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2</a:t>
            </a:r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课</a:t>
            </a:r>
            <a:r>
              <a:rPr lang="en-US" altLang="zh-CN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</a:t>
            </a:r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三生万物</a:t>
            </a:r>
            <a:r>
              <a:rPr lang="en-US" altLang="zh-CN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—</a:t>
            </a:r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系统的</a:t>
            </a:r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观念 </a:t>
            </a:r>
            <a:endParaRPr lang="zh-CN" altLang="en-US" sz="4800" b="1" dirty="0" smtClean="0">
              <a:solidFill>
                <a:srgbClr val="19C3FF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916795" y="6145530"/>
            <a:ext cx="2111375" cy="610235"/>
          </a:xfrm>
          <a:prstGeom prst="roundRect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pic>
        <p:nvPicPr>
          <p:cNvPr id="29" name="图片 28" descr="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0" y="6224905"/>
            <a:ext cx="1879600" cy="452120"/>
          </a:xfrm>
          <a:prstGeom prst="rect">
            <a:avLst/>
          </a:prstGeom>
        </p:spPr>
      </p:pic>
      <p:pic>
        <p:nvPicPr>
          <p:cNvPr id="7" name="图片 6" descr="未标题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350" y="823595"/>
            <a:ext cx="2033905" cy="1656715"/>
          </a:xfrm>
          <a:prstGeom prst="rect">
            <a:avLst/>
          </a:prstGeom>
        </p:spPr>
      </p:pic>
      <p:sp>
        <p:nvSpPr>
          <p:cNvPr id="12" name="右大括号 11"/>
          <p:cNvSpPr/>
          <p:nvPr/>
        </p:nvSpPr>
        <p:spPr>
          <a:xfrm rot="5400000">
            <a:off x="6088380" y="490220"/>
            <a:ext cx="373380" cy="3162935"/>
          </a:xfrm>
          <a:prstGeom prst="rightBrac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999230" y="92646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六年级</a:t>
            </a:r>
            <a:r>
              <a:rPr lang="en-US" altLang="zh-CN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  </a:t>
            </a:r>
            <a:r>
              <a:rPr lang="zh-CN" altLang="en-US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上册</a:t>
            </a:r>
            <a:endParaRPr lang="zh-CN" altLang="en-US" sz="3200" b="1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6765" y="1637744"/>
            <a:ext cx="2736000" cy="288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24000" y="2555875"/>
            <a:ext cx="9563735" cy="132207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第一单元</a:t>
            </a:r>
            <a:endParaRPr lang="zh-CN" sz="4000" b="1" dirty="0" smtClean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  <a:p>
            <a:pPr algn="ctr"/>
            <a:r>
              <a:rPr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了解</a:t>
            </a:r>
            <a:r>
              <a:rPr lang="zh-CN"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系统</a:t>
            </a:r>
            <a:endParaRPr lang="zh-CN" sz="4000" b="1" dirty="0" smtClean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6078855" y="3892550"/>
            <a:ext cx="393700" cy="292100"/>
            <a:chOff x="3390900" y="2362200"/>
            <a:chExt cx="393700" cy="292100"/>
          </a:xfrm>
        </p:grpSpPr>
        <p:sp>
          <p:nvSpPr>
            <p:cNvPr id="11" name="燕尾形 10"/>
            <p:cNvSpPr/>
            <p:nvPr/>
          </p:nvSpPr>
          <p:spPr>
            <a:xfrm>
              <a:off x="33909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5814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pic>
        <p:nvPicPr>
          <p:cNvPr id="24" name="图片 23" descr="3年级笑脸 疑问男"/>
          <p:cNvPicPr>
            <a:picLocks noChangeAspect="1"/>
          </p:cNvPicPr>
          <p:nvPr/>
        </p:nvPicPr>
        <p:blipFill>
          <a:blip r:embed="rId4"/>
          <a:srcRect r="53277" b="61586"/>
          <a:stretch>
            <a:fillRect/>
          </a:stretch>
        </p:blipFill>
        <p:spPr>
          <a:xfrm>
            <a:off x="-398780" y="4241800"/>
            <a:ext cx="4498340" cy="25590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9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99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99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424815" y="73977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一、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导入新课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245" y="2268220"/>
            <a:ext cx="3522980" cy="2360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8740" y="2228850"/>
            <a:ext cx="3954780" cy="24003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424815" y="84264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二、感悟新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知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98035" y="2102485"/>
            <a:ext cx="3637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路灯由哪些部分</a:t>
            </a:r>
            <a:r>
              <a:rPr lang="zh-CN" altLang="en-US" sz="2400"/>
              <a:t>组成？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210" y="1971040"/>
            <a:ext cx="2813050" cy="32473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87240" y="3429000"/>
            <a:ext cx="5863590" cy="1198880"/>
          </a:xfrm>
          <a:prstGeom prst="rect">
            <a:avLst/>
          </a:prstGeom>
          <a:noFill/>
          <a:ln>
            <a:solidFill>
              <a:srgbClr val="19C3FF"/>
            </a:solidFill>
          </a:ln>
        </p:spPr>
        <p:txBody>
          <a:bodyPr wrap="square" rtlCol="0">
            <a:spAutoFit/>
          </a:bodyPr>
          <a:p>
            <a:r>
              <a:rPr lang="zh-CN" altLang="en-US" sz="2400"/>
              <a:t>像路灯这样，由多个互相联系、互相作用的事物，按照一定结构组合在一起，产生特定功能的整体，我们称为</a:t>
            </a:r>
            <a:r>
              <a:rPr lang="zh-CN" altLang="en-US" sz="2400" b="1"/>
              <a:t>系统</a:t>
            </a:r>
            <a:r>
              <a:rPr lang="zh-CN" altLang="en-US" sz="2400"/>
              <a:t>。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424815" y="84264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二、感悟新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知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7265" y="1828165"/>
            <a:ext cx="4964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智能路灯系统的工作过程是</a:t>
            </a:r>
            <a:r>
              <a:rPr lang="zh-CN" altLang="en-US" sz="2400"/>
              <a:t>怎么样？</a:t>
            </a:r>
            <a:endParaRPr lang="zh-CN" altLang="en-US" sz="2400"/>
          </a:p>
        </p:txBody>
      </p:sp>
      <p:grpSp>
        <p:nvGrpSpPr>
          <p:cNvPr id="64" name="组合 64"/>
          <p:cNvGrpSpPr/>
          <p:nvPr/>
        </p:nvGrpSpPr>
        <p:grpSpPr>
          <a:xfrm>
            <a:off x="3242310" y="2781935"/>
            <a:ext cx="5697220" cy="2484120"/>
            <a:chOff x="3759" y="200822"/>
            <a:chExt cx="6475" cy="2597"/>
          </a:xfrm>
        </p:grpSpPr>
        <p:pic>
          <p:nvPicPr>
            <p:cNvPr id="3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03" y="200822"/>
              <a:ext cx="1990" cy="25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9" y="200893"/>
              <a:ext cx="1360" cy="13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8" name="文本框 54"/>
            <p:cNvSpPr txBox="1"/>
            <p:nvPr/>
          </p:nvSpPr>
          <p:spPr>
            <a:xfrm>
              <a:off x="3883" y="201101"/>
              <a:ext cx="1416" cy="1079"/>
            </a:xfrm>
            <a:prstGeom prst="rect">
              <a:avLst/>
            </a:prstGeom>
            <a:noFill/>
            <a:ln w="6350">
              <a:noFill/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clip" horzOverflow="clip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zh-CN" sz="1600" b="1" kern="100">
                  <a:effectLst/>
                  <a:ea typeface="黑体" panose="02010609060101010101" charset="-122"/>
                  <a:cs typeface="黑体" panose="02010609060101010101" charset="-122"/>
                </a:rPr>
                <a:t>环境</a:t>
              </a:r>
              <a:endParaRPr lang="zh-CN" sz="1050" kern="100">
                <a:effectLst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/>
              <a:r>
                <a:rPr lang="zh-CN" sz="1600" b="1" kern="100">
                  <a:effectLst/>
                  <a:ea typeface="黑体" panose="02010609060101010101" charset="-122"/>
                  <a:cs typeface="黑体" panose="02010609060101010101" charset="-122"/>
                </a:rPr>
                <a:t>光线</a:t>
              </a:r>
              <a:endParaRPr lang="zh-CN" sz="1050" kern="100">
                <a:effectLst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1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38" y="200856"/>
              <a:ext cx="1596" cy="2467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2" name="直接箭头连接符 64"/>
            <p:cNvCxnSpPr/>
            <p:nvPr/>
          </p:nvCxnSpPr>
          <p:spPr>
            <a:xfrm>
              <a:off x="5013" y="201718"/>
              <a:ext cx="963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直接箭头连接符 68"/>
            <p:cNvCxnSpPr/>
            <p:nvPr/>
          </p:nvCxnSpPr>
          <p:spPr>
            <a:xfrm>
              <a:off x="7448" y="202277"/>
              <a:ext cx="963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8" name="直接箭头连接符 178"/>
            <p:cNvCxnSpPr/>
            <p:nvPr/>
          </p:nvCxnSpPr>
          <p:spPr>
            <a:xfrm>
              <a:off x="4996" y="202819"/>
              <a:ext cx="963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7" name="闪电形 177"/>
          <p:cNvSpPr/>
          <p:nvPr/>
        </p:nvSpPr>
        <p:spPr>
          <a:xfrm>
            <a:off x="3241993" y="4363403"/>
            <a:ext cx="560705" cy="655955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clip" horzOverflow="clip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095375" y="819785"/>
            <a:ext cx="50469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三、设计声控灯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系统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7430" y="1757045"/>
            <a:ext cx="7597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制作</a:t>
            </a:r>
            <a:r>
              <a:rPr lang="zh-CN" altLang="en-US" sz="2400"/>
              <a:t>声控灯的关键</a:t>
            </a:r>
            <a:r>
              <a:rPr lang="zh-CN" altLang="en-US" sz="2400"/>
              <a:t>是什么？</a:t>
            </a:r>
            <a:endParaRPr lang="zh-CN" altLang="en-US" sz="2400"/>
          </a:p>
        </p:txBody>
      </p:sp>
      <p:sp>
        <p:nvSpPr>
          <p:cNvPr id="4" name="右箭头 3"/>
          <p:cNvSpPr/>
          <p:nvPr/>
        </p:nvSpPr>
        <p:spPr>
          <a:xfrm>
            <a:off x="6886575" y="3552825"/>
            <a:ext cx="340995" cy="453390"/>
          </a:xfrm>
          <a:prstGeom prst="rightArrow">
            <a:avLst/>
          </a:prstGeom>
          <a:solidFill>
            <a:srgbClr val="19C3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517130" y="3217545"/>
            <a:ext cx="2476500" cy="1386840"/>
          </a:xfrm>
          <a:prstGeom prst="rect">
            <a:avLst/>
          </a:prstGeom>
          <a:noFill/>
          <a:ln w="12700">
            <a:solidFill>
              <a:srgbClr val="19C3FF"/>
            </a:solidFill>
          </a:ln>
        </p:spPr>
        <p:txBody>
          <a:bodyPr wrap="square" rtlCol="0">
            <a:noAutofit/>
          </a:bodyPr>
          <a:p>
            <a:pPr algn="l"/>
            <a:r>
              <a:rPr lang="zh-CN" altLang="en-US" sz="2400">
                <a:solidFill>
                  <a:schemeClr val="tx1"/>
                </a:solidFill>
              </a:rPr>
              <a:t>通过从外界获取的声音来控制灯的亮、</a:t>
            </a:r>
            <a:r>
              <a:rPr lang="zh-CN" altLang="en-US" sz="2400">
                <a:solidFill>
                  <a:schemeClr val="tx1"/>
                </a:solidFill>
              </a:rPr>
              <a:t>灭。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905" y="2641600"/>
            <a:ext cx="3854450" cy="25387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4" grpId="1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424815" y="73977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一、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导入新课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865" y="2252345"/>
            <a:ext cx="2481580" cy="24974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890" y="2174875"/>
            <a:ext cx="3538220" cy="23545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2590" y="2252345"/>
            <a:ext cx="2287270" cy="223329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08825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三、设计声控灯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系统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2010" y="1756410"/>
            <a:ext cx="7704455" cy="855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任务一：运用“输入-计算-输出”的计算模式，绘制一张声控灯系统示意图。</a:t>
            </a:r>
            <a:endParaRPr lang="zh-CN" altLang="en-US" sz="2400"/>
          </a:p>
        </p:txBody>
      </p:sp>
      <p:sp>
        <p:nvSpPr>
          <p:cNvPr id="84360116" name="矩形: 圆角 1"/>
          <p:cNvSpPr/>
          <p:nvPr/>
        </p:nvSpPr>
        <p:spPr>
          <a:xfrm>
            <a:off x="2667000" y="2832735"/>
            <a:ext cx="6874510" cy="234378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clip" horzOverflow="clip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四、利用编程模拟声控灯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功能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986280" y="1837690"/>
            <a:ext cx="8465820" cy="132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altLang="zh-CN" sz="2400"/>
              <a:t>    </a:t>
            </a:r>
            <a:r>
              <a:rPr lang="zh-CN" altLang="en-US" sz="2400"/>
              <a:t>主控板中有</a:t>
            </a:r>
            <a:r>
              <a:rPr lang="zh-CN" altLang="en-US" sz="2400" b="1"/>
              <a:t>声音传感器</a:t>
            </a:r>
            <a:r>
              <a:rPr lang="zh-CN" altLang="en-US" sz="2400"/>
              <a:t>，可以直接收集外界的声音信息。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570" y="2672080"/>
            <a:ext cx="5081270" cy="2819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四、利用编程模拟声控灯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功能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986280" y="1837690"/>
            <a:ext cx="8465820" cy="132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altLang="zh-CN" sz="2400"/>
              <a:t>    </a:t>
            </a:r>
            <a:r>
              <a:rPr lang="zh-CN" altLang="en-US" sz="2400"/>
              <a:t>获取声音传感器数值的</a:t>
            </a:r>
            <a:r>
              <a:rPr lang="zh-CN" altLang="en-US" sz="2400"/>
              <a:t>程序：</a:t>
            </a:r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2711450"/>
            <a:ext cx="6579870" cy="23895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利用编程模拟声控灯功能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529715" y="1756410"/>
            <a:ext cx="9133205" cy="1129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/>
              <a:t>      </a:t>
            </a:r>
            <a:r>
              <a:rPr lang="zh-CN" altLang="en-US" sz="2400"/>
              <a:t>为了让我们的设计更加实用，</a:t>
            </a:r>
            <a:r>
              <a:rPr lang="zh-CN" altLang="en-US" sz="2400"/>
              <a:t>可以分别从输入、计算、输出三个环节，系统、全面地分析声控灯系统地优点和不足。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0" y="3063875"/>
            <a:ext cx="6651625" cy="23679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82231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利用编程模拟声控灯功能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2010" y="1756410"/>
            <a:ext cx="7704455" cy="855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任务</a:t>
            </a:r>
            <a:r>
              <a:rPr lang="zh-CN" altLang="en-US" sz="2400"/>
              <a:t>二：改进你的声控灯装置，使其更贴近日常生活。并把你的改进方案写下来。</a:t>
            </a:r>
            <a:endParaRPr lang="zh-CN" altLang="en-US" sz="2400"/>
          </a:p>
        </p:txBody>
      </p:sp>
      <p:sp>
        <p:nvSpPr>
          <p:cNvPr id="84360116" name="矩形: 圆角 1"/>
          <p:cNvSpPr/>
          <p:nvPr/>
        </p:nvSpPr>
        <p:spPr>
          <a:xfrm>
            <a:off x="2667000" y="2832735"/>
            <a:ext cx="6874510" cy="234378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clip" horzOverflow="clip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-1079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五、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课堂小结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066925" y="1822450"/>
            <a:ext cx="9133205" cy="1129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/>
              <a:t>想一想：生活中还有</a:t>
            </a:r>
            <a:r>
              <a:rPr lang="zh-CN" altLang="en-US" sz="2400"/>
              <a:t>哪些“输入-计算-输出”系统？</a:t>
            </a:r>
            <a:endParaRPr lang="zh-CN" altLang="en-US" sz="24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175" y="2819400"/>
            <a:ext cx="5855970" cy="2500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-1079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五、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课堂小结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pic>
        <p:nvPicPr>
          <p:cNvPr id="7" name="图片 6" descr="微信图片_20240718163412"/>
          <p:cNvPicPr>
            <a:picLocks noChangeAspect="1"/>
          </p:cNvPicPr>
          <p:nvPr/>
        </p:nvPicPr>
        <p:blipFill>
          <a:blip r:embed="rId2"/>
          <a:srcRect r="51214"/>
          <a:stretch>
            <a:fillRect/>
          </a:stretch>
        </p:blipFill>
        <p:spPr>
          <a:xfrm>
            <a:off x="1463675" y="2834005"/>
            <a:ext cx="1450340" cy="32042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445" y="1938655"/>
            <a:ext cx="5612765" cy="3464560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4657090" y="2021205"/>
            <a:ext cx="4689475" cy="183642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algn="l" fontAlgn="auto">
              <a:lnSpc>
                <a:spcPct val="100000"/>
              </a:lnSpc>
            </a:pPr>
            <a:r>
              <a:rPr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1.生活中广泛存在着“输入计算、输出”的计算模式。</a:t>
            </a:r>
            <a:endParaRPr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4721860" y="3231515"/>
            <a:ext cx="5086350" cy="113411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algn="l" fontAlgn="auto">
              <a:lnSpc>
                <a:spcPct val="100000"/>
              </a:lnSpc>
            </a:pPr>
            <a:r>
              <a:rPr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2.设计简单的问题解决方案。</a:t>
            </a:r>
            <a:endParaRPr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721860" y="3803650"/>
            <a:ext cx="5086350" cy="132842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algn="l" fontAlgn="auto">
              <a:lnSpc>
                <a:spcPct val="100000"/>
              </a:lnSpc>
            </a:pPr>
            <a:r>
              <a:rPr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3.制作简易声控灯装置。</a:t>
            </a:r>
            <a:endParaRPr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-1079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五、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课堂小结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pic>
        <p:nvPicPr>
          <p:cNvPr id="7" name="图片 6" descr="微信图片_20240718163412"/>
          <p:cNvPicPr>
            <a:picLocks noChangeAspect="1"/>
          </p:cNvPicPr>
          <p:nvPr/>
        </p:nvPicPr>
        <p:blipFill>
          <a:blip r:embed="rId2"/>
          <a:srcRect r="51214"/>
          <a:stretch>
            <a:fillRect/>
          </a:stretch>
        </p:blipFill>
        <p:spPr>
          <a:xfrm>
            <a:off x="1463675" y="2834005"/>
            <a:ext cx="1450340" cy="3204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155" y="1756410"/>
            <a:ext cx="5712460" cy="3698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31995" y="2166620"/>
            <a:ext cx="4993005" cy="295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4404995" y="2926715"/>
            <a:ext cx="5163185" cy="135826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algn="l" fontAlgn="auto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力量黑简" panose="00020600040101010101" charset="-122"/>
              </a:rPr>
              <a:t>请根据改进方案，编写程序改进你的声控灯装置，使其更贴近日常生活。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力量黑简" panose="00020600040101010101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4288155" y="217995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课后作业</a:t>
            </a:r>
            <a:endParaRPr lang="zh-CN" altLang="en-US" sz="2800" dirty="0" smtClean="0">
              <a:solidFill>
                <a:schemeClr val="tx1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2014855" y="4174963"/>
            <a:ext cx="9144000" cy="143691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 </a:t>
            </a:r>
            <a:r>
              <a:rPr lang="en-US" altLang="zh-CN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3</a:t>
            </a:r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课 改变状态</a:t>
            </a:r>
            <a:r>
              <a:rPr lang="en-US" altLang="zh-CN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-</a:t>
            </a:r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系统</a:t>
            </a:r>
            <a:r>
              <a:rPr lang="zh-CN" altLang="en-US" sz="4800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也有情绪</a:t>
            </a:r>
            <a:endParaRPr lang="zh-CN" altLang="en-US" sz="4800" b="1" dirty="0" smtClean="0">
              <a:solidFill>
                <a:srgbClr val="19C3FF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916795" y="6145530"/>
            <a:ext cx="2111375" cy="610235"/>
          </a:xfrm>
          <a:prstGeom prst="roundRect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pic>
        <p:nvPicPr>
          <p:cNvPr id="29" name="图片 28" descr="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0" y="6224905"/>
            <a:ext cx="1879600" cy="452120"/>
          </a:xfrm>
          <a:prstGeom prst="rect">
            <a:avLst/>
          </a:prstGeom>
        </p:spPr>
      </p:pic>
      <p:pic>
        <p:nvPicPr>
          <p:cNvPr id="7" name="图片 6" descr="未标题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350" y="823595"/>
            <a:ext cx="2033905" cy="1656715"/>
          </a:xfrm>
          <a:prstGeom prst="rect">
            <a:avLst/>
          </a:prstGeom>
        </p:spPr>
      </p:pic>
      <p:sp>
        <p:nvSpPr>
          <p:cNvPr id="12" name="右大括号 11"/>
          <p:cNvSpPr/>
          <p:nvPr/>
        </p:nvSpPr>
        <p:spPr>
          <a:xfrm rot="5400000">
            <a:off x="6088380" y="490220"/>
            <a:ext cx="373380" cy="3162935"/>
          </a:xfrm>
          <a:prstGeom prst="rightBrac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999230" y="92646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六年级</a:t>
            </a:r>
            <a:r>
              <a:rPr lang="en-US" altLang="zh-CN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  </a:t>
            </a:r>
            <a:r>
              <a:rPr lang="zh-CN" altLang="en-US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上册</a:t>
            </a:r>
            <a:endParaRPr lang="zh-CN" altLang="en-US" sz="3200" b="1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6765" y="1637744"/>
            <a:ext cx="2736000" cy="288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24000" y="2555875"/>
            <a:ext cx="9563735" cy="132207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第一单元</a:t>
            </a:r>
            <a:endParaRPr lang="zh-CN" sz="4000" b="1" dirty="0" smtClean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  <a:p>
            <a:pPr algn="ctr"/>
            <a:r>
              <a:rPr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了解</a:t>
            </a:r>
            <a:r>
              <a:rPr lang="zh-CN"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系统</a:t>
            </a:r>
            <a:endParaRPr lang="zh-CN" sz="4000" b="1" dirty="0" smtClean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6078855" y="3892550"/>
            <a:ext cx="393700" cy="292100"/>
            <a:chOff x="3390900" y="2362200"/>
            <a:chExt cx="393700" cy="292100"/>
          </a:xfrm>
        </p:grpSpPr>
        <p:sp>
          <p:nvSpPr>
            <p:cNvPr id="11" name="燕尾形 10"/>
            <p:cNvSpPr/>
            <p:nvPr/>
          </p:nvSpPr>
          <p:spPr>
            <a:xfrm>
              <a:off x="33909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5814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pic>
        <p:nvPicPr>
          <p:cNvPr id="24" name="图片 23" descr="3年级笑脸 疑问男"/>
          <p:cNvPicPr>
            <a:picLocks noChangeAspect="1"/>
          </p:cNvPicPr>
          <p:nvPr/>
        </p:nvPicPr>
        <p:blipFill>
          <a:blip r:embed="rId4"/>
          <a:srcRect r="53277" b="61586"/>
          <a:stretch>
            <a:fillRect/>
          </a:stretch>
        </p:blipFill>
        <p:spPr>
          <a:xfrm>
            <a:off x="-398780" y="4241800"/>
            <a:ext cx="4498340" cy="25590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9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99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99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424815" y="73977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一、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导入新课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280" y="2469515"/>
            <a:ext cx="2470150" cy="2335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530" y="1993900"/>
            <a:ext cx="4584065" cy="331025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424815" y="84264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二、感悟新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知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4770" y="1805940"/>
            <a:ext cx="7597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使用电水壶烧水时，需要进行哪些操作？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2787015"/>
            <a:ext cx="7869555" cy="26473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424815" y="84264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二、感悟新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知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6145" y="1795145"/>
            <a:ext cx="7597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任务一：请同学们回想使用空调的经历，完成表格。</a:t>
            </a:r>
            <a:endParaRPr lang="zh-CN" altLang="en-US" sz="2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545" y="2752725"/>
            <a:ext cx="7042785" cy="22631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424815" y="84264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二、感悟新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知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5480" y="1937385"/>
            <a:ext cx="8794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     </a:t>
            </a:r>
            <a:r>
              <a:rPr lang="zh-CN" altLang="en-US" sz="2400"/>
              <a:t>系统的</a:t>
            </a:r>
            <a:r>
              <a:rPr lang="zh-CN" altLang="en-US" sz="2400" b="1"/>
              <a:t>输出</a:t>
            </a:r>
            <a:r>
              <a:rPr lang="zh-CN" altLang="en-US" sz="2400"/>
              <a:t>可以看作系统的</a:t>
            </a:r>
            <a:r>
              <a:rPr lang="zh-CN" altLang="en-US" sz="2400" b="1"/>
              <a:t>“外在情绪”</a:t>
            </a:r>
            <a:r>
              <a:rPr lang="zh-CN" altLang="en-US" sz="2400"/>
              <a:t>，系统的</a:t>
            </a:r>
            <a:r>
              <a:rPr lang="zh-CN" altLang="en-US" sz="2400" b="1"/>
              <a:t>内在状态</a:t>
            </a:r>
            <a:r>
              <a:rPr lang="zh-CN" altLang="en-US" sz="2400"/>
              <a:t>可以通过输出进行判断。</a:t>
            </a:r>
            <a:endParaRPr lang="zh-CN" altLang="en-US" sz="2400"/>
          </a:p>
        </p:txBody>
      </p:sp>
      <p:pic>
        <p:nvPicPr>
          <p:cNvPr id="38" name="图片 1" descr="IMG_256"/>
          <p:cNvPicPr>
            <a:picLocks noChangeAspect="1"/>
          </p:cNvPicPr>
          <p:nvPr/>
        </p:nvPicPr>
        <p:blipFill>
          <a:blip r:embed="rId2"/>
          <a:srcRect l="14035" r="53531"/>
          <a:stretch>
            <a:fillRect/>
          </a:stretch>
        </p:blipFill>
        <p:spPr>
          <a:xfrm>
            <a:off x="2461895" y="3209925"/>
            <a:ext cx="1280795" cy="1897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890" y="3209925"/>
            <a:ext cx="3369310" cy="18745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095375" y="819785"/>
            <a:ext cx="50469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三、制作噪声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提醒装置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7430" y="1757045"/>
            <a:ext cx="7597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如何设计噪声提醒器</a:t>
            </a:r>
            <a:r>
              <a:rPr lang="zh-CN" altLang="en-US" sz="2400"/>
              <a:t>呢？</a:t>
            </a:r>
            <a:endParaRPr lang="zh-CN" altLang="en-US" sz="2400"/>
          </a:p>
        </p:txBody>
      </p:sp>
      <p:sp>
        <p:nvSpPr>
          <p:cNvPr id="4" name="右箭头 3"/>
          <p:cNvSpPr/>
          <p:nvPr/>
        </p:nvSpPr>
        <p:spPr>
          <a:xfrm>
            <a:off x="7106285" y="3552825"/>
            <a:ext cx="340995" cy="453390"/>
          </a:xfrm>
          <a:prstGeom prst="rightArrow">
            <a:avLst/>
          </a:prstGeom>
          <a:solidFill>
            <a:srgbClr val="19C3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00670" y="3187700"/>
            <a:ext cx="2390775" cy="1255395"/>
          </a:xfrm>
          <a:prstGeom prst="rect">
            <a:avLst/>
          </a:prstGeom>
          <a:noFill/>
          <a:ln w="12700">
            <a:solidFill>
              <a:srgbClr val="19C3FF"/>
            </a:solidFill>
          </a:ln>
        </p:spPr>
        <p:txBody>
          <a:bodyPr wrap="square" rtlCol="0">
            <a:noAutofit/>
          </a:bodyPr>
          <a:p>
            <a:pPr algn="l"/>
            <a:r>
              <a:rPr lang="zh-CN" altLang="en-US" sz="2400">
                <a:solidFill>
                  <a:schemeClr val="tx1"/>
                </a:solidFill>
              </a:rPr>
              <a:t>输出的状态进行推理，以确定输入的条件。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470" y="2715260"/>
            <a:ext cx="4338320" cy="21285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4" grpId="1" animBg="1"/>
      <p:bldP spid="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08825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三、制作噪声提醒装置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807974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根据噪声提醒器的状态反向推导</a:t>
            </a:r>
            <a:r>
              <a:rPr lang="en-US" altLang="zh-CN" sz="2400"/>
              <a:t>”</a:t>
            </a:r>
            <a:r>
              <a:rPr lang="zh-CN" altLang="en-US" sz="2400"/>
              <a:t>输入、计算、输出</a:t>
            </a:r>
            <a:r>
              <a:rPr lang="en-US" altLang="zh-CN" sz="2400"/>
              <a:t>“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905" y="2590800"/>
            <a:ext cx="5465445" cy="31413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08825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三、制作噪声提醒装置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807974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根据噪声提醒器的状态反向推导</a:t>
            </a:r>
            <a:r>
              <a:rPr lang="en-US" altLang="zh-CN" sz="2400"/>
              <a:t>”</a:t>
            </a:r>
            <a:r>
              <a:rPr lang="zh-CN" altLang="en-US" sz="2400"/>
              <a:t>输入、计算、输出</a:t>
            </a:r>
            <a:r>
              <a:rPr lang="en-US" altLang="zh-CN" sz="2400"/>
              <a:t>“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79260"/>
          <a:stretch>
            <a:fillRect/>
          </a:stretch>
        </p:blipFill>
        <p:spPr>
          <a:xfrm>
            <a:off x="3067050" y="2349500"/>
            <a:ext cx="5465445" cy="6515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905" y="2926080"/>
            <a:ext cx="5290185" cy="29413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765429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四、利用编程模拟噪声提醒器的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工作过程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870075" y="1756410"/>
            <a:ext cx="7029450" cy="845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/>
              <a:t>使用主控板通过编程</a:t>
            </a:r>
            <a:r>
              <a:rPr lang="zh-CN" altLang="en-US" sz="2400"/>
              <a:t>制作噪声提醒装置：</a:t>
            </a:r>
            <a:endParaRPr lang="zh-CN" altLang="en-US" sz="2400"/>
          </a:p>
          <a:p>
            <a:endParaRPr lang="zh-CN" altLang="en-US" sz="20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335" y="2860675"/>
            <a:ext cx="9095105" cy="21564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765429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四、利用编程模拟噪声提醒器的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工作过程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870075" y="2553335"/>
            <a:ext cx="8465820" cy="132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altLang="zh-CN" sz="2400"/>
              <a:t>      </a:t>
            </a:r>
            <a:r>
              <a:rPr lang="zh-CN" altLang="en-US" sz="2400"/>
              <a:t>借助编程软件的</a:t>
            </a:r>
            <a:r>
              <a:rPr lang="en-US" altLang="zh-CN" sz="2400"/>
              <a:t>”“</a:t>
            </a:r>
            <a:r>
              <a:rPr lang="zh-CN" altLang="en-US" sz="2400"/>
              <a:t>显示</a:t>
            </a:r>
            <a:r>
              <a:rPr lang="en-US" altLang="zh-CN" sz="2400"/>
              <a:t>”</a:t>
            </a:r>
            <a:r>
              <a:rPr lang="zh-CN" altLang="en-US" sz="2400"/>
              <a:t>指令与</a:t>
            </a:r>
            <a:r>
              <a:rPr lang="en-US" altLang="zh-CN" sz="2400"/>
              <a:t>“</a:t>
            </a:r>
            <a:r>
              <a:rPr lang="zh-CN" altLang="en-US" sz="2400"/>
              <a:t>文本</a:t>
            </a:r>
            <a:r>
              <a:rPr lang="en-US" altLang="zh-CN" sz="2400"/>
              <a:t>”</a:t>
            </a:r>
            <a:r>
              <a:rPr lang="zh-CN" altLang="en-US" sz="2400"/>
              <a:t>指令，在</a:t>
            </a:r>
            <a:r>
              <a:rPr lang="en-US" altLang="zh-CN" sz="2400"/>
              <a:t>OLED</a:t>
            </a:r>
            <a:r>
              <a:rPr lang="zh-CN" altLang="en-US" sz="2400"/>
              <a:t>屏中显示当前环境</a:t>
            </a:r>
            <a:r>
              <a:rPr lang="zh-CN" altLang="en-US" sz="2400"/>
              <a:t>声音值。</a:t>
            </a:r>
            <a:endParaRPr lang="zh-CN" altLang="en-US" sz="24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3881120"/>
            <a:ext cx="8251825" cy="11703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2960" y="1868170"/>
            <a:ext cx="8465820" cy="132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altLang="zh-CN" sz="2400"/>
              <a:t>1.</a:t>
            </a:r>
            <a:r>
              <a:rPr lang="zh-CN" altLang="en-US" sz="2400"/>
              <a:t>输出环境声音</a:t>
            </a:r>
            <a:r>
              <a:rPr lang="zh-CN" altLang="en-US" sz="2400"/>
              <a:t>参数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765429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四、利用编程模拟噪声提醒器的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工作过程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870075" y="2553335"/>
            <a:ext cx="8465820" cy="1327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altLang="zh-CN" sz="2400"/>
              <a:t>      </a:t>
            </a:r>
            <a:r>
              <a:rPr lang="zh-CN" altLang="en-US" sz="2400"/>
              <a:t>借助选择结构判断环境声音的大小，输出</a:t>
            </a:r>
            <a:r>
              <a:rPr lang="zh-CN" altLang="en-US" sz="2400"/>
              <a:t>提示信息。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2092960" y="1868170"/>
            <a:ext cx="8465820" cy="605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altLang="zh-CN" sz="2400"/>
              <a:t>2. </a:t>
            </a:r>
            <a:r>
              <a:rPr lang="zh-CN" altLang="en-US" sz="2400"/>
              <a:t>判断并输出文字</a:t>
            </a:r>
            <a:r>
              <a:rPr lang="zh-CN" altLang="en-US" sz="2400"/>
              <a:t>提示信息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0" y="3271520"/>
            <a:ext cx="3390265" cy="1928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0" y="3272155"/>
            <a:ext cx="3596005" cy="19602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72385" y="5200015"/>
            <a:ext cx="1464310" cy="605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zh-CN" altLang="en-US" sz="2000"/>
              <a:t>亮灯提示</a:t>
            </a:r>
            <a:endParaRPr lang="zh-CN" altLang="en-US" sz="2000"/>
          </a:p>
        </p:txBody>
      </p:sp>
      <p:sp>
        <p:nvSpPr>
          <p:cNvPr id="10" name="文本框 9"/>
          <p:cNvSpPr txBox="1"/>
          <p:nvPr/>
        </p:nvSpPr>
        <p:spPr>
          <a:xfrm>
            <a:off x="7263765" y="5200015"/>
            <a:ext cx="1464310" cy="605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00000"/>
              </a:lnSpc>
            </a:pPr>
            <a:r>
              <a:rPr lang="zh-CN" altLang="en-US" sz="2000"/>
              <a:t>表情提示</a:t>
            </a:r>
            <a:endParaRPr lang="zh-CN" altLang="en-US" sz="2000"/>
          </a:p>
        </p:txBody>
      </p:sp>
    </p:spTree>
    <p:custDataLst>
      <p:tags r:id="rId4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800544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利用编程模拟噪声提醒器的工作过程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529715" y="1756410"/>
            <a:ext cx="9133205" cy="1129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/>
              <a:t>      </a:t>
            </a:r>
            <a:r>
              <a:rPr lang="zh-CN" altLang="en-US" sz="2400"/>
              <a:t>为了让我们的设计更加实用，可以分别从输入、计算、输出三个环节，系统、全面地分析噪声提醒装置</a:t>
            </a:r>
            <a:r>
              <a:rPr lang="zh-CN" altLang="en-US" sz="2400"/>
              <a:t>的优点和不足。</a:t>
            </a:r>
            <a:endParaRPr lang="zh-CN" altLang="en-US" sz="2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515" y="3126740"/>
            <a:ext cx="7597775" cy="24574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799401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四、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利用编程模拟噪声提醒器的工作过程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2010" y="1756410"/>
            <a:ext cx="7704455" cy="855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任务二：优化设计方案，尝试画出新的噪声提醒装置流程图。</a:t>
            </a:r>
            <a:endParaRPr lang="zh-CN" altLang="en-US" sz="2400"/>
          </a:p>
        </p:txBody>
      </p:sp>
      <p:sp>
        <p:nvSpPr>
          <p:cNvPr id="84360116" name="矩形: 圆角 1"/>
          <p:cNvSpPr/>
          <p:nvPr/>
        </p:nvSpPr>
        <p:spPr>
          <a:xfrm>
            <a:off x="2667000" y="2832735"/>
            <a:ext cx="6874510" cy="234378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clip" horzOverflow="clip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424815" y="84264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二、感悟新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知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8850" y="1894205"/>
            <a:ext cx="7597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电水壶的开关控制的</a:t>
            </a:r>
            <a:r>
              <a:rPr lang="zh-CN" altLang="en-US" sz="2400"/>
              <a:t>是什么？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5618" r="51161" b="25694"/>
          <a:stretch>
            <a:fillRect/>
          </a:stretch>
        </p:blipFill>
        <p:spPr>
          <a:xfrm>
            <a:off x="2228850" y="2833370"/>
            <a:ext cx="2072005" cy="2230755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4728845" y="3450590"/>
            <a:ext cx="588645" cy="453390"/>
          </a:xfrm>
          <a:prstGeom prst="rightArrow">
            <a:avLst/>
          </a:prstGeom>
          <a:solidFill>
            <a:srgbClr val="19C3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86475" y="3382010"/>
            <a:ext cx="3740150" cy="521970"/>
          </a:xfrm>
          <a:prstGeom prst="rect">
            <a:avLst/>
          </a:prstGeom>
          <a:noFill/>
          <a:ln>
            <a:solidFill>
              <a:srgbClr val="19C3FF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</a:rPr>
              <a:t>电流的</a:t>
            </a:r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zh-CN" altLang="en-US" sz="2800">
                <a:solidFill>
                  <a:schemeClr val="tx1"/>
                </a:solidFill>
              </a:rPr>
              <a:t>接通</a:t>
            </a:r>
            <a:r>
              <a:rPr lang="en-US" altLang="zh-CN" sz="2800">
                <a:solidFill>
                  <a:schemeClr val="tx1"/>
                </a:solidFill>
              </a:rPr>
              <a:t>”</a:t>
            </a:r>
            <a:r>
              <a:rPr lang="zh-CN" altLang="en-US" sz="2800">
                <a:solidFill>
                  <a:schemeClr val="tx1"/>
                </a:solidFill>
              </a:rPr>
              <a:t>或</a:t>
            </a:r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zh-CN" altLang="en-US" sz="2800">
                <a:solidFill>
                  <a:schemeClr val="tx1"/>
                </a:solidFill>
              </a:rPr>
              <a:t>断开</a:t>
            </a:r>
            <a:r>
              <a:rPr lang="en-US" altLang="zh-CN" sz="2800">
                <a:solidFill>
                  <a:schemeClr val="tx1"/>
                </a:solidFill>
              </a:rPr>
              <a:t>”</a:t>
            </a:r>
            <a:endParaRPr lang="en-US" altLang="zh-CN" sz="2800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4" grpId="1" animBg="1"/>
      <p:bldP spid="7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-1079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五、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课堂小结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066925" y="1822450"/>
            <a:ext cx="9133205" cy="1129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/>
              <a:t>想一想：生活中那些系统也有不同的</a:t>
            </a:r>
            <a:r>
              <a:rPr lang="en-US" altLang="zh-CN" sz="2400"/>
              <a:t>“</a:t>
            </a:r>
            <a:r>
              <a:rPr lang="zh-CN" altLang="en-US" sz="2400"/>
              <a:t>情绪</a:t>
            </a:r>
            <a:r>
              <a:rPr lang="en-US" altLang="zh-CN" sz="2400"/>
              <a:t>”</a:t>
            </a:r>
            <a:r>
              <a:rPr lang="zh-CN" altLang="en-US" sz="2400"/>
              <a:t>输出？</a:t>
            </a:r>
            <a:endParaRPr lang="zh-CN" altLang="en-US" sz="2400"/>
          </a:p>
        </p:txBody>
      </p:sp>
      <p:grpSp>
        <p:nvGrpSpPr>
          <p:cNvPr id="247" name="组合 247"/>
          <p:cNvGrpSpPr/>
          <p:nvPr/>
        </p:nvGrpSpPr>
        <p:grpSpPr>
          <a:xfrm>
            <a:off x="1677909" y="3187700"/>
            <a:ext cx="5743093" cy="2247323"/>
            <a:chOff x="2148" y="348188"/>
            <a:chExt cx="8129" cy="3245"/>
          </a:xfrm>
        </p:grpSpPr>
        <p:pic>
          <p:nvPicPr>
            <p:cNvPr id="1436731336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15" y="348188"/>
              <a:ext cx="3497" cy="3245"/>
            </a:xfrm>
            <a:prstGeom prst="rect">
              <a:avLst/>
            </a:prstGeom>
          </p:spPr>
        </p:pic>
        <p:cxnSp>
          <p:nvCxnSpPr>
            <p:cNvPr id="249" name="直接箭头连接符 242"/>
            <p:cNvCxnSpPr/>
            <p:nvPr/>
          </p:nvCxnSpPr>
          <p:spPr>
            <a:xfrm flipH="1">
              <a:off x="3933" y="348747"/>
              <a:ext cx="723" cy="0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50" name="文本框 246"/>
            <p:cNvSpPr txBox="1"/>
            <p:nvPr/>
          </p:nvSpPr>
          <p:spPr>
            <a:xfrm>
              <a:off x="2148" y="348447"/>
              <a:ext cx="1676" cy="55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clip" horzOverflow="clip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>
                <a:buClrTx/>
                <a:buSzTx/>
                <a:buFontTx/>
              </a:pPr>
              <a:r>
                <a:rPr lang="zh-CN" sz="1400" b="1" kern="10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+mn-ea"/>
                </a:rPr>
                <a:t>烟雾报警器</a:t>
              </a:r>
              <a:endParaRPr lang="zh-CN" sz="1400" b="1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pPr algn="just">
                <a:buClrTx/>
                <a:buSzTx/>
                <a:buFontTx/>
              </a:pPr>
              <a:endParaRPr lang="zh-CN" sz="1400" b="1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5" name="文本框 247"/>
            <p:cNvSpPr txBox="1"/>
            <p:nvPr/>
          </p:nvSpPr>
          <p:spPr>
            <a:xfrm>
              <a:off x="8482" y="348469"/>
              <a:ext cx="1795" cy="601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clip" horzOverflow="clip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zh-CN" sz="1400" b="1" kern="10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声光警报器</a:t>
              </a:r>
              <a:endParaRPr lang="zh-CN" sz="1400" b="1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57" name="直接箭头连接符 249"/>
            <p:cNvCxnSpPr/>
            <p:nvPr/>
          </p:nvCxnSpPr>
          <p:spPr>
            <a:xfrm flipV="1">
              <a:off x="7596" y="348769"/>
              <a:ext cx="728" cy="13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8" name="直接箭头连接符 250"/>
            <p:cNvCxnSpPr/>
            <p:nvPr/>
          </p:nvCxnSpPr>
          <p:spPr>
            <a:xfrm flipV="1">
              <a:off x="7782" y="351013"/>
              <a:ext cx="728" cy="13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59" name="文本框 255"/>
            <p:cNvSpPr txBox="1"/>
            <p:nvPr/>
          </p:nvSpPr>
          <p:spPr>
            <a:xfrm>
              <a:off x="8681" y="350808"/>
              <a:ext cx="1404" cy="55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clip" horzOverflow="clip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zh-CN" sz="1400" b="1" kern="10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报警主机</a:t>
              </a:r>
              <a:endParaRPr lang="zh-CN" sz="1400" b="1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795" y="3103245"/>
            <a:ext cx="2205990" cy="22955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-1079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五、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课堂小结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pic>
        <p:nvPicPr>
          <p:cNvPr id="7" name="图片 6" descr="微信图片_20240718163412"/>
          <p:cNvPicPr>
            <a:picLocks noChangeAspect="1"/>
          </p:cNvPicPr>
          <p:nvPr/>
        </p:nvPicPr>
        <p:blipFill>
          <a:blip r:embed="rId2"/>
          <a:srcRect r="51214"/>
          <a:stretch>
            <a:fillRect/>
          </a:stretch>
        </p:blipFill>
        <p:spPr>
          <a:xfrm>
            <a:off x="1463675" y="2834005"/>
            <a:ext cx="1450340" cy="32042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445" y="1938655"/>
            <a:ext cx="5612765" cy="3464560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3964305" y="2552700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1.学会分析事物的状态。</a:t>
            </a:r>
            <a:endParaRPr lang="zh-CN" altLang="en-US"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4905375" y="364680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  <a:p>
            <a:pPr algn="l"/>
            <a:r>
              <a:rPr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3.了解系统的情绪。</a:t>
            </a:r>
            <a:endParaRPr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3971925" y="335216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sz="2800" dirty="0" smtClean="0">
                <a:solidFill>
                  <a:srgbClr val="FFFF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2.设计表示状态的装置。</a:t>
            </a:r>
            <a:endParaRPr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  <a:p>
            <a:pPr algn="l"/>
            <a:endParaRPr sz="2800" dirty="0" smtClean="0">
              <a:solidFill>
                <a:srgbClr val="FFFF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-10795" y="90233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五、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课堂小结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/>
          </a:p>
        </p:txBody>
      </p:sp>
      <p:pic>
        <p:nvPicPr>
          <p:cNvPr id="7" name="图片 6" descr="微信图片_20240718163412"/>
          <p:cNvPicPr>
            <a:picLocks noChangeAspect="1"/>
          </p:cNvPicPr>
          <p:nvPr/>
        </p:nvPicPr>
        <p:blipFill>
          <a:blip r:embed="rId2"/>
          <a:srcRect r="51214"/>
          <a:stretch>
            <a:fillRect/>
          </a:stretch>
        </p:blipFill>
        <p:spPr>
          <a:xfrm>
            <a:off x="1463675" y="2834005"/>
            <a:ext cx="1450340" cy="3204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955" y="1756410"/>
            <a:ext cx="5788660" cy="3698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31995" y="2166620"/>
            <a:ext cx="4993005" cy="295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4531995" y="3034030"/>
            <a:ext cx="4993005" cy="135826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 algn="l" fontAlgn="auto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力量黑简" panose="00020600040101010101" charset="-122"/>
              </a:rPr>
              <a:t>请继续优化程序，改进噪声提醒装置，至少实现“文字提示”、“声音提示”两个功能。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力量黑简" panose="00020600040101010101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4288155" y="2179955"/>
            <a:ext cx="584390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课后作业</a:t>
            </a:r>
            <a:endParaRPr lang="zh-CN" altLang="en-US" sz="2800" dirty="0" smtClean="0">
              <a:solidFill>
                <a:schemeClr val="tx1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095375" y="819785"/>
            <a:ext cx="50469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三、设计自动开关灯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装置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705" y="2586355"/>
            <a:ext cx="2720975" cy="26339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97430" y="1757045"/>
            <a:ext cx="7597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设计自动小夜灯的关键</a:t>
            </a:r>
            <a:r>
              <a:rPr lang="zh-CN" altLang="en-US" sz="2400"/>
              <a:t>是什么？</a:t>
            </a:r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485" y="2586355"/>
            <a:ext cx="2626995" cy="2644140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7106285" y="3552825"/>
            <a:ext cx="340995" cy="453390"/>
          </a:xfrm>
          <a:prstGeom prst="rightArrow">
            <a:avLst/>
          </a:prstGeom>
          <a:solidFill>
            <a:srgbClr val="19C3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00670" y="3263265"/>
            <a:ext cx="1994535" cy="871220"/>
          </a:xfrm>
          <a:prstGeom prst="rect">
            <a:avLst/>
          </a:prstGeom>
          <a:noFill/>
          <a:ln w="12700">
            <a:solidFill>
              <a:srgbClr val="19C3FF"/>
            </a:solidFill>
          </a:ln>
        </p:spPr>
        <p:txBody>
          <a:bodyPr wrap="square" rtlCol="0">
            <a:noAutofit/>
          </a:bodyPr>
          <a:p>
            <a:pPr algn="ctr"/>
            <a:r>
              <a:rPr lang="zh-CN" altLang="en-US" sz="2400">
                <a:solidFill>
                  <a:schemeClr val="tx1"/>
                </a:solidFill>
              </a:rPr>
              <a:t>实现开关的</a:t>
            </a:r>
            <a:endParaRPr lang="zh-CN" altLang="en-US" sz="2400">
              <a:solidFill>
                <a:schemeClr val="tx1"/>
              </a:solidFill>
            </a:endParaRPr>
          </a:p>
          <a:p>
            <a:pPr algn="ctr"/>
            <a:r>
              <a:rPr lang="zh-CN" altLang="en-US" sz="2400">
                <a:solidFill>
                  <a:schemeClr val="tx1"/>
                </a:solidFill>
              </a:rPr>
              <a:t>自动切换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4" grpId="1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08825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三、设计自动开关灯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装置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785" y="2565400"/>
            <a:ext cx="4974590" cy="2999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方案一：将小夜灯设计</a:t>
            </a:r>
            <a:r>
              <a:rPr lang="zh-CN" altLang="en-US" sz="2400"/>
              <a:t>到地面上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08825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三、设计自动开关灯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装置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方案</a:t>
            </a:r>
            <a:r>
              <a:rPr lang="zh-CN" altLang="en-US" sz="2400"/>
              <a:t>二：将小夜灯设计到床</a:t>
            </a:r>
            <a:r>
              <a:rPr lang="zh-CN" altLang="en-US" sz="2400"/>
              <a:t>侧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155" y="2534920"/>
            <a:ext cx="4864100" cy="30302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08825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三、设计自动开关灯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装置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460121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方案三：将小夜灯设计到</a:t>
            </a:r>
            <a:r>
              <a:rPr lang="zh-CN" altLang="en-US" sz="2400"/>
              <a:t>墙上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505" y="2478405"/>
            <a:ext cx="4343400" cy="30372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0"/>
            <a:ext cx="12192000" cy="6858000"/>
          </a:xfrm>
          <a:prstGeom prst="rect">
            <a:avLst/>
          </a:prstGeom>
        </p:spPr>
      </p:pic>
      <p:sp>
        <p:nvSpPr>
          <p:cNvPr id="22" name="标题 1"/>
          <p:cNvSpPr txBox="1"/>
          <p:nvPr/>
        </p:nvSpPr>
        <p:spPr>
          <a:xfrm>
            <a:off x="1313815" y="902335"/>
            <a:ext cx="5088255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三、设计自动开关灯</a:t>
            </a:r>
            <a:r>
              <a:rPr lang="zh-CN" altLang="en-US" sz="3200" b="1" dirty="0" smtClean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装置</a:t>
            </a:r>
            <a:endParaRPr lang="zh-CN" altLang="en-US" sz="3200" b="1" dirty="0" smtClean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0075" y="1756410"/>
            <a:ext cx="7915275" cy="482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任务一：评价三种设计方案的优缺点，并提出改进</a:t>
            </a:r>
            <a:r>
              <a:rPr lang="zh-CN" altLang="en-US" sz="2400"/>
              <a:t>建议。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270" y="2790825"/>
            <a:ext cx="7862570" cy="19780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commondata" val="eyJoZGlkIjoiNmZkNWRmOGNmMDI0YzZmOGI1MTZjN2I4ZjEyNzQ5YTQifQ==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1658</Words>
  <Application>WPS 演示</Application>
  <PresentationFormat>宽屏</PresentationFormat>
  <Paragraphs>224</Paragraphs>
  <Slides>42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Wingdings</vt:lpstr>
      <vt:lpstr>Wingdings</vt:lpstr>
      <vt:lpstr>思源黑体 CN Medium</vt:lpstr>
      <vt:lpstr>思源黑体</vt:lpstr>
      <vt:lpstr>汉仪力量黑简</vt:lpstr>
      <vt:lpstr>黑体</vt:lpstr>
      <vt:lpstr>阿里巴巴普惠体</vt:lpstr>
      <vt:lpstr>方正大黑简体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EJPeng</dc:creator>
  <cp:lastModifiedBy>Dudo</cp:lastModifiedBy>
  <cp:revision>166</cp:revision>
  <dcterms:created xsi:type="dcterms:W3CDTF">2019-06-19T02:08:00Z</dcterms:created>
  <dcterms:modified xsi:type="dcterms:W3CDTF">2024-08-24T15:23:19Z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BE80C6C3D7AD4AB39E61E1775056D8EB_11</vt:lpwstr>
  </property>
</Properties>
</file>