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6"/>
  </p:handoutMasterIdLst>
  <p:sldIdLst>
    <p:sldId id="328" r:id="rId3"/>
    <p:sldId id="397" r:id="rId5"/>
    <p:sldId id="330" r:id="rId6"/>
    <p:sldId id="393" r:id="rId7"/>
    <p:sldId id="400" r:id="rId8"/>
    <p:sldId id="358" r:id="rId9"/>
    <p:sldId id="401" r:id="rId10"/>
    <p:sldId id="408" r:id="rId11"/>
    <p:sldId id="409" r:id="rId12"/>
    <p:sldId id="277" r:id="rId13"/>
    <p:sldId id="279" r:id="rId14"/>
    <p:sldId id="284" r:id="rId15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G Yun" initials="L. Yun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90" y="96"/>
      </p:cViewPr>
      <p:guideLst>
        <p:guide orient="horz" pos="2126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0" Type="http://schemas.openxmlformats.org/officeDocument/2006/relationships/commentAuthors" Target="commentAuthors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handoutMaster" Target="handoutMasters/handoutMaster1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正文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6492875"/>
            <a:ext cx="12192000" cy="365125"/>
          </a:xfrm>
          <a:prstGeom prst="rect">
            <a:avLst/>
          </a:prstGeom>
          <a:gradFill flip="none" rotWithShape="1">
            <a:gsLst>
              <a:gs pos="82000">
                <a:srgbClr val="AB032B"/>
              </a:gs>
              <a:gs pos="63000">
                <a:srgbClr val="950556"/>
              </a:gs>
              <a:gs pos="0">
                <a:srgbClr val="6A0AAB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5450" y="190500"/>
            <a:ext cx="9309100" cy="7987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7030A0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5450" y="1238250"/>
            <a:ext cx="11372850" cy="5010149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589456" y="6492875"/>
            <a:ext cx="539044" cy="352953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  <p:pic>
        <p:nvPicPr>
          <p:cNvPr id="9" name="清华校徽校标矢量图.ai-3 [转换].png"/>
          <p:cNvPicPr/>
          <p:nvPr userDrawn="1"/>
        </p:nvPicPr>
        <p:blipFill rotWithShape="1">
          <a:blip r:embed="rId2" cstate="print">
            <a:alphaModFix amt="67408"/>
            <a:duotone>
              <a:prstClr val="black"/>
              <a:srgbClr val="6A0AAB">
                <a:tint val="45000"/>
                <a:satMod val="400000"/>
              </a:srgbClr>
            </a:duotone>
          </a:blip>
          <a:srcRect l="19950" t="62600" r="26455" b="20888"/>
          <a:stretch>
            <a:fillRect/>
          </a:stretch>
        </p:blipFill>
        <p:spPr>
          <a:xfrm>
            <a:off x="9981896" y="190500"/>
            <a:ext cx="1962454" cy="798788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/>
        </p:nvGrpSpPr>
        <p:grpSpPr>
          <a:xfrm>
            <a:off x="0" y="319314"/>
            <a:ext cx="12206514" cy="6553200"/>
            <a:chOff x="-100178" y="243584"/>
            <a:chExt cx="12349278" cy="6614417"/>
          </a:xfrm>
        </p:grpSpPr>
        <p:sp>
          <p:nvSpPr>
            <p:cNvPr id="16" name="任意多边形: 形状 15"/>
            <p:cNvSpPr/>
            <p:nvPr/>
          </p:nvSpPr>
          <p:spPr>
            <a:xfrm>
              <a:off x="1290792" y="243584"/>
              <a:ext cx="10948991" cy="6614416"/>
            </a:xfrm>
            <a:custGeom>
              <a:avLst/>
              <a:gdLst>
                <a:gd name="connsiteX0" fmla="*/ 10927348 w 10948991"/>
                <a:gd name="connsiteY0" fmla="*/ 0 h 6614416"/>
                <a:gd name="connsiteX1" fmla="*/ 10948991 w 10948991"/>
                <a:gd name="connsiteY1" fmla="*/ 216423 h 6614416"/>
                <a:gd name="connsiteX2" fmla="*/ 6412213 w 10948991"/>
                <a:gd name="connsiteY2" fmla="*/ 2518628 h 6614416"/>
                <a:gd name="connsiteX3" fmla="*/ 1062811 w 10948991"/>
                <a:gd name="connsiteY3" fmla="*/ 6601329 h 6614416"/>
                <a:gd name="connsiteX4" fmla="*/ 1048102 w 10948991"/>
                <a:gd name="connsiteY4" fmla="*/ 6614416 h 6614416"/>
                <a:gd name="connsiteX5" fmla="*/ 0 w 10948991"/>
                <a:gd name="connsiteY5" fmla="*/ 6614416 h 6614416"/>
                <a:gd name="connsiteX6" fmla="*/ 96161 w 10948991"/>
                <a:gd name="connsiteY6" fmla="*/ 6527148 h 6614416"/>
                <a:gd name="connsiteX7" fmla="*/ 549839 w 10948991"/>
                <a:gd name="connsiteY7" fmla="*/ 6122080 h 6614416"/>
                <a:gd name="connsiteX8" fmla="*/ 10927348 w 10948991"/>
                <a:gd name="connsiteY8" fmla="*/ 0 h 6614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48991" h="6614416">
                  <a:moveTo>
                    <a:pt x="10927348" y="0"/>
                  </a:moveTo>
                  <a:lnTo>
                    <a:pt x="10948991" y="216423"/>
                  </a:lnTo>
                  <a:cubicBezTo>
                    <a:pt x="10948991" y="216423"/>
                    <a:pt x="9450258" y="825114"/>
                    <a:pt x="6412213" y="2518628"/>
                  </a:cubicBezTo>
                  <a:cubicBezTo>
                    <a:pt x="4798251" y="3418308"/>
                    <a:pt x="2687247" y="5163188"/>
                    <a:pt x="1062811" y="6601329"/>
                  </a:cubicBezTo>
                  <a:lnTo>
                    <a:pt x="1048102" y="6614416"/>
                  </a:lnTo>
                  <a:lnTo>
                    <a:pt x="0" y="6614416"/>
                  </a:lnTo>
                  <a:lnTo>
                    <a:pt x="96161" y="6527148"/>
                  </a:lnTo>
                  <a:cubicBezTo>
                    <a:pt x="359095" y="6289576"/>
                    <a:pt x="549839" y="6122080"/>
                    <a:pt x="549839" y="6122080"/>
                  </a:cubicBezTo>
                  <a:cubicBezTo>
                    <a:pt x="4480633" y="1953222"/>
                    <a:pt x="10927348" y="0"/>
                    <a:pt x="10927348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" name="任意多边形: 形状 14"/>
            <p:cNvSpPr/>
            <p:nvPr/>
          </p:nvSpPr>
          <p:spPr>
            <a:xfrm>
              <a:off x="-100178" y="3454768"/>
              <a:ext cx="5590253" cy="3403233"/>
            </a:xfrm>
            <a:custGeom>
              <a:avLst/>
              <a:gdLst>
                <a:gd name="connsiteX0" fmla="*/ 5590253 w 5590253"/>
                <a:gd name="connsiteY0" fmla="*/ 0 h 3403233"/>
                <a:gd name="connsiteX1" fmla="*/ 1672181 w 5590253"/>
                <a:gd name="connsiteY1" fmla="*/ 3403233 h 3403233"/>
                <a:gd name="connsiteX2" fmla="*/ 0 w 5590253"/>
                <a:gd name="connsiteY2" fmla="*/ 3403233 h 3403233"/>
                <a:gd name="connsiteX3" fmla="*/ 11935 w 5590253"/>
                <a:gd name="connsiteY3" fmla="*/ 1606946 h 3403233"/>
                <a:gd name="connsiteX4" fmla="*/ 5590253 w 5590253"/>
                <a:gd name="connsiteY4" fmla="*/ 0 h 3403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90253" h="3403233">
                  <a:moveTo>
                    <a:pt x="5590253" y="0"/>
                  </a:moveTo>
                  <a:lnTo>
                    <a:pt x="1672181" y="3403233"/>
                  </a:lnTo>
                  <a:lnTo>
                    <a:pt x="0" y="3403233"/>
                  </a:lnTo>
                  <a:lnTo>
                    <a:pt x="11935" y="1606946"/>
                  </a:lnTo>
                  <a:cubicBezTo>
                    <a:pt x="11935" y="1606946"/>
                    <a:pt x="1226612" y="2908192"/>
                    <a:pt x="5590253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" name="任意多边形: 形状 13"/>
            <p:cNvSpPr/>
            <p:nvPr/>
          </p:nvSpPr>
          <p:spPr>
            <a:xfrm>
              <a:off x="2255450" y="268342"/>
              <a:ext cx="9993650" cy="6589658"/>
            </a:xfrm>
            <a:custGeom>
              <a:avLst/>
              <a:gdLst>
                <a:gd name="connsiteX0" fmla="*/ 9993650 w 9993650"/>
                <a:gd name="connsiteY0" fmla="*/ 0 h 6589658"/>
                <a:gd name="connsiteX1" fmla="*/ 9993650 w 9993650"/>
                <a:gd name="connsiteY1" fmla="*/ 6589658 h 6589658"/>
                <a:gd name="connsiteX2" fmla="*/ 9481282 w 9993650"/>
                <a:gd name="connsiteY2" fmla="*/ 6589658 h 6589658"/>
                <a:gd name="connsiteX3" fmla="*/ 9442156 w 9993650"/>
                <a:gd name="connsiteY3" fmla="*/ 6576126 h 6589658"/>
                <a:gd name="connsiteX4" fmla="*/ 1536593 w 9993650"/>
                <a:gd name="connsiteY4" fmla="*/ 6502535 h 6589658"/>
                <a:gd name="connsiteX5" fmla="*/ 1251116 w 9993650"/>
                <a:gd name="connsiteY5" fmla="*/ 6589658 h 6589658"/>
                <a:gd name="connsiteX6" fmla="*/ 0 w 9993650"/>
                <a:gd name="connsiteY6" fmla="*/ 6589658 h 6589658"/>
                <a:gd name="connsiteX7" fmla="*/ 195378 w 9993650"/>
                <a:gd name="connsiteY7" fmla="*/ 6414513 h 6589658"/>
                <a:gd name="connsiteX8" fmla="*/ 3300752 w 9993650"/>
                <a:gd name="connsiteY8" fmla="*/ 3857750 h 6589658"/>
                <a:gd name="connsiteX9" fmla="*/ 9993650 w 9993650"/>
                <a:gd name="connsiteY9" fmla="*/ 0 h 6589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993650" h="6589658">
                  <a:moveTo>
                    <a:pt x="9993650" y="0"/>
                  </a:moveTo>
                  <a:lnTo>
                    <a:pt x="9993650" y="6589658"/>
                  </a:lnTo>
                  <a:lnTo>
                    <a:pt x="9481282" y="6589658"/>
                  </a:lnTo>
                  <a:lnTo>
                    <a:pt x="9442156" y="6576126"/>
                  </a:lnTo>
                  <a:cubicBezTo>
                    <a:pt x="6331463" y="5540142"/>
                    <a:pt x="3479003" y="5935015"/>
                    <a:pt x="1536593" y="6502535"/>
                  </a:cubicBezTo>
                  <a:lnTo>
                    <a:pt x="1251116" y="6589658"/>
                  </a:lnTo>
                  <a:lnTo>
                    <a:pt x="0" y="6589658"/>
                  </a:lnTo>
                  <a:lnTo>
                    <a:pt x="195378" y="6414513"/>
                  </a:lnTo>
                  <a:cubicBezTo>
                    <a:pt x="1925596" y="4879294"/>
                    <a:pt x="3300752" y="3857750"/>
                    <a:pt x="3300752" y="3857750"/>
                  </a:cubicBezTo>
                  <a:cubicBezTo>
                    <a:pt x="5889719" y="1547428"/>
                    <a:pt x="9993650" y="0"/>
                    <a:pt x="9993650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/>
            </a:p>
          </p:txBody>
        </p:sp>
      </p:grpSp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673099" y="2356861"/>
            <a:ext cx="5669644" cy="558799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673099" y="1079864"/>
            <a:ext cx="5669644" cy="1262862"/>
          </a:xfrm>
        </p:spPr>
        <p:txBody>
          <a:bodyPr anchor="ctr">
            <a:no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73099" y="3591058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  <a:endParaRPr lang="en-US" altLang="zh-CN" dirty="0"/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73099" y="3887329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5432635" y="2406872"/>
            <a:ext cx="5419185" cy="895350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5433751" y="3302222"/>
            <a:ext cx="5419185" cy="101562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  <a:endParaRPr lang="en-US" dirty="0"/>
          </a:p>
        </p:txBody>
      </p:sp>
      <p:sp>
        <p:nvSpPr>
          <p:cNvPr id="7" name="任意多边形: 形状 6"/>
          <p:cNvSpPr/>
          <p:nvPr/>
        </p:nvSpPr>
        <p:spPr>
          <a:xfrm rot="5400000">
            <a:off x="-1200865" y="1974334"/>
            <a:ext cx="6088358" cy="3686628"/>
          </a:xfrm>
          <a:custGeom>
            <a:avLst/>
            <a:gdLst>
              <a:gd name="connsiteX0" fmla="*/ 10927348 w 10948991"/>
              <a:gd name="connsiteY0" fmla="*/ 0 h 6614416"/>
              <a:gd name="connsiteX1" fmla="*/ 10948991 w 10948991"/>
              <a:gd name="connsiteY1" fmla="*/ 216423 h 6614416"/>
              <a:gd name="connsiteX2" fmla="*/ 6412213 w 10948991"/>
              <a:gd name="connsiteY2" fmla="*/ 2518628 h 6614416"/>
              <a:gd name="connsiteX3" fmla="*/ 1062811 w 10948991"/>
              <a:gd name="connsiteY3" fmla="*/ 6601329 h 6614416"/>
              <a:gd name="connsiteX4" fmla="*/ 1048102 w 10948991"/>
              <a:gd name="connsiteY4" fmla="*/ 6614416 h 6614416"/>
              <a:gd name="connsiteX5" fmla="*/ 0 w 10948991"/>
              <a:gd name="connsiteY5" fmla="*/ 6614416 h 6614416"/>
              <a:gd name="connsiteX6" fmla="*/ 96161 w 10948991"/>
              <a:gd name="connsiteY6" fmla="*/ 6527148 h 6614416"/>
              <a:gd name="connsiteX7" fmla="*/ 549839 w 10948991"/>
              <a:gd name="connsiteY7" fmla="*/ 6122080 h 6614416"/>
              <a:gd name="connsiteX8" fmla="*/ 10927348 w 10948991"/>
              <a:gd name="connsiteY8" fmla="*/ 0 h 6614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48991" h="6614416">
                <a:moveTo>
                  <a:pt x="10927348" y="0"/>
                </a:moveTo>
                <a:lnTo>
                  <a:pt x="10948991" y="216423"/>
                </a:lnTo>
                <a:cubicBezTo>
                  <a:pt x="10948991" y="216423"/>
                  <a:pt x="9450258" y="825114"/>
                  <a:pt x="6412213" y="2518628"/>
                </a:cubicBezTo>
                <a:cubicBezTo>
                  <a:pt x="4798251" y="3418308"/>
                  <a:pt x="2687247" y="5163188"/>
                  <a:pt x="1062811" y="6601329"/>
                </a:cubicBezTo>
                <a:lnTo>
                  <a:pt x="1048102" y="6614416"/>
                </a:lnTo>
                <a:lnTo>
                  <a:pt x="0" y="6614416"/>
                </a:lnTo>
                <a:lnTo>
                  <a:pt x="96161" y="6527148"/>
                </a:lnTo>
                <a:cubicBezTo>
                  <a:pt x="359095" y="6289576"/>
                  <a:pt x="549839" y="6122080"/>
                  <a:pt x="549839" y="6122080"/>
                </a:cubicBezTo>
                <a:cubicBezTo>
                  <a:pt x="4480633" y="1953222"/>
                  <a:pt x="10927348" y="0"/>
                  <a:pt x="10927348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" name="任意多边形: 形状 7"/>
          <p:cNvSpPr/>
          <p:nvPr/>
        </p:nvSpPr>
        <p:spPr>
          <a:xfrm rot="5400000">
            <a:off x="-605857" y="605855"/>
            <a:ext cx="3108548" cy="1896835"/>
          </a:xfrm>
          <a:custGeom>
            <a:avLst/>
            <a:gdLst>
              <a:gd name="connsiteX0" fmla="*/ 5590253 w 5590253"/>
              <a:gd name="connsiteY0" fmla="*/ 0 h 3403233"/>
              <a:gd name="connsiteX1" fmla="*/ 1672181 w 5590253"/>
              <a:gd name="connsiteY1" fmla="*/ 3403233 h 3403233"/>
              <a:gd name="connsiteX2" fmla="*/ 0 w 5590253"/>
              <a:gd name="connsiteY2" fmla="*/ 3403233 h 3403233"/>
              <a:gd name="connsiteX3" fmla="*/ 11935 w 5590253"/>
              <a:gd name="connsiteY3" fmla="*/ 1606946 h 3403233"/>
              <a:gd name="connsiteX4" fmla="*/ 5590253 w 5590253"/>
              <a:gd name="connsiteY4" fmla="*/ 0 h 3403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0253" h="3403233">
                <a:moveTo>
                  <a:pt x="5590253" y="0"/>
                </a:moveTo>
                <a:lnTo>
                  <a:pt x="1672181" y="3403233"/>
                </a:lnTo>
                <a:lnTo>
                  <a:pt x="0" y="3403233"/>
                </a:lnTo>
                <a:lnTo>
                  <a:pt x="11935" y="1606946"/>
                </a:lnTo>
                <a:cubicBezTo>
                  <a:pt x="11935" y="1606946"/>
                  <a:pt x="1226612" y="2908192"/>
                  <a:pt x="5590253" y="0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" name="任意多边形: 形状 8"/>
          <p:cNvSpPr/>
          <p:nvPr/>
        </p:nvSpPr>
        <p:spPr>
          <a:xfrm rot="5400000">
            <a:off x="-942148" y="2252031"/>
            <a:ext cx="5557125" cy="3672829"/>
          </a:xfrm>
          <a:custGeom>
            <a:avLst/>
            <a:gdLst>
              <a:gd name="connsiteX0" fmla="*/ 9993650 w 9993650"/>
              <a:gd name="connsiteY0" fmla="*/ 0 h 6589658"/>
              <a:gd name="connsiteX1" fmla="*/ 9993650 w 9993650"/>
              <a:gd name="connsiteY1" fmla="*/ 6589658 h 6589658"/>
              <a:gd name="connsiteX2" fmla="*/ 9481282 w 9993650"/>
              <a:gd name="connsiteY2" fmla="*/ 6589658 h 6589658"/>
              <a:gd name="connsiteX3" fmla="*/ 9442156 w 9993650"/>
              <a:gd name="connsiteY3" fmla="*/ 6576126 h 6589658"/>
              <a:gd name="connsiteX4" fmla="*/ 1536593 w 9993650"/>
              <a:gd name="connsiteY4" fmla="*/ 6502535 h 6589658"/>
              <a:gd name="connsiteX5" fmla="*/ 1251116 w 9993650"/>
              <a:gd name="connsiteY5" fmla="*/ 6589658 h 6589658"/>
              <a:gd name="connsiteX6" fmla="*/ 0 w 9993650"/>
              <a:gd name="connsiteY6" fmla="*/ 6589658 h 6589658"/>
              <a:gd name="connsiteX7" fmla="*/ 195378 w 9993650"/>
              <a:gd name="connsiteY7" fmla="*/ 6414513 h 6589658"/>
              <a:gd name="connsiteX8" fmla="*/ 3300752 w 9993650"/>
              <a:gd name="connsiteY8" fmla="*/ 3857750 h 6589658"/>
              <a:gd name="connsiteX9" fmla="*/ 9993650 w 9993650"/>
              <a:gd name="connsiteY9" fmla="*/ 0 h 6589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93650" h="6589658">
                <a:moveTo>
                  <a:pt x="9993650" y="0"/>
                </a:moveTo>
                <a:lnTo>
                  <a:pt x="9993650" y="6589658"/>
                </a:lnTo>
                <a:lnTo>
                  <a:pt x="9481282" y="6589658"/>
                </a:lnTo>
                <a:lnTo>
                  <a:pt x="9442156" y="6576126"/>
                </a:lnTo>
                <a:cubicBezTo>
                  <a:pt x="6331463" y="5540142"/>
                  <a:pt x="3479003" y="5935015"/>
                  <a:pt x="1536593" y="6502535"/>
                </a:cubicBezTo>
                <a:lnTo>
                  <a:pt x="1251116" y="6589658"/>
                </a:lnTo>
                <a:lnTo>
                  <a:pt x="0" y="6589658"/>
                </a:lnTo>
                <a:lnTo>
                  <a:pt x="195378" y="6414513"/>
                </a:lnTo>
                <a:cubicBezTo>
                  <a:pt x="1925596" y="4879294"/>
                  <a:pt x="3300752" y="3857750"/>
                  <a:pt x="3300752" y="3857750"/>
                </a:cubicBezTo>
                <a:cubicBezTo>
                  <a:pt x="5889719" y="1547428"/>
                  <a:pt x="9993650" y="0"/>
                  <a:pt x="9993650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1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525956" y="6390216"/>
            <a:ext cx="5390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323850" algn="l" defTabSz="914400" rtl="0" eaLnBrk="1" latinLnBrk="0" hangingPunct="1">
        <a:lnSpc>
          <a:spcPct val="120000"/>
        </a:lnSpc>
        <a:spcBef>
          <a:spcPts val="1000"/>
        </a:spcBef>
        <a:buFont typeface="Wingdings" panose="05000000000000000000" pitchFamily="2" charset="2"/>
        <a:buChar char="n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vmlDrawing" Target="../drawings/vmlDrawing1.v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2.xml"/><Relationship Id="rId4" Type="http://schemas.openxmlformats.org/officeDocument/2006/relationships/image" Target="../media/image3.png"/><Relationship Id="rId3" Type="http://schemas.openxmlformats.org/officeDocument/2006/relationships/tags" Target="../tags/tag1.xml"/><Relationship Id="rId2" Type="http://schemas.openxmlformats.org/officeDocument/2006/relationships/image" Target="../media/image2.emf"/><Relationship Id="rId1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/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9" name="think-cell Slide" r:id="rId1" imgW="0" imgH="0" progId="TCLayout.ActiveDocument.1">
                  <p:embed/>
                </p:oleObj>
              </mc:Choice>
              <mc:Fallback>
                <p:oleObj name="think-cell Slide" r:id="rId1" imgW="0" imgH="0" progId="TCLayout.ActiveDocument.1">
                  <p:embed/>
                  <p:pic>
                    <p:nvPicPr>
                      <p:cNvPr id="0" name="对象 2" hidden="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/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90204" pitchFamily="34" charset="0"/>
              <a:ea typeface="微软雅黑" panose="020B0503020204020204" charset="-122"/>
              <a:cs typeface="+mj-cs"/>
              <a:sym typeface="Arial" panose="020B0604020202090204" pitchFamily="34" charset="0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673099" y="3750350"/>
            <a:ext cx="4539562" cy="558799"/>
          </a:xfrm>
        </p:spPr>
        <p:txBody>
          <a:bodyPr>
            <a:normAutofit/>
          </a:bodyPr>
          <a:lstStyle/>
          <a:p>
            <a:r>
              <a:rPr lang="zh-CN" altLang="en-US" sz="2400" b="0" dirty="0"/>
              <a:t>编写</a:t>
            </a:r>
            <a:r>
              <a:rPr lang="zh-CN" altLang="en-US" sz="2400" b="0" dirty="0" smtClean="0"/>
              <a:t>组  </a:t>
            </a:r>
            <a:endParaRPr lang="zh-CN" altLang="en-US" sz="2400" b="0" dirty="0"/>
          </a:p>
        </p:txBody>
      </p:sp>
      <p:sp>
        <p:nvSpPr>
          <p:cNvPr id="8" name="标题 1"/>
          <p:cNvSpPr txBox="1"/>
          <p:nvPr/>
        </p:nvSpPr>
        <p:spPr>
          <a:xfrm>
            <a:off x="673100" y="382270"/>
            <a:ext cx="10949940" cy="3368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5400" dirty="0" smtClean="0"/>
              <a:t>第</a:t>
            </a:r>
            <a:r>
              <a:rPr lang="en-US" altLang="zh-CN" sz="5400" dirty="0" smtClean="0"/>
              <a:t>1</a:t>
            </a:r>
            <a:r>
              <a:rPr lang="zh-CN" altLang="en-US" sz="5400" dirty="0" smtClean="0"/>
              <a:t>单元 </a:t>
            </a:r>
            <a:r>
              <a:rPr lang="zh-CN" altLang="en-US" sz="5400" dirty="0">
                <a:sym typeface="+mn-ea"/>
              </a:rPr>
              <a:t>机器能预测</a:t>
            </a:r>
            <a:endParaRPr lang="zh-CN" altLang="en-US" sz="5400" dirty="0"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sz="3600" dirty="0"/>
              <a:t>第</a:t>
            </a:r>
            <a:r>
              <a:rPr lang="en-US" altLang="zh-CN" sz="3600" dirty="0"/>
              <a:t>2</a:t>
            </a:r>
            <a:r>
              <a:rPr lang="zh-CN" altLang="en-US" sz="3600" dirty="0"/>
              <a:t>节</a:t>
            </a:r>
            <a:r>
              <a:rPr lang="en-US" altLang="zh-CN" sz="3600" dirty="0"/>
              <a:t> </a:t>
            </a:r>
            <a:r>
              <a:rPr lang="zh-CN" altLang="en-US" sz="3600" dirty="0"/>
              <a:t>认识机器学习</a:t>
            </a:r>
            <a:endParaRPr lang="zh-CN" altLang="en-US" sz="3600" dirty="0"/>
          </a:p>
          <a:p>
            <a:pPr>
              <a:lnSpc>
                <a:spcPct val="120000"/>
              </a:lnSpc>
            </a:pPr>
            <a:r>
              <a:rPr lang="zh-CN" altLang="en-US" sz="3900" dirty="0" smtClean="0"/>
              <a:t>八年级</a:t>
            </a:r>
            <a:r>
              <a:rPr lang="en-US" altLang="zh-CN" sz="3900" dirty="0" smtClean="0"/>
              <a:t>  </a:t>
            </a:r>
            <a:r>
              <a:rPr lang="zh-CN" altLang="en-US" sz="3900" dirty="0" smtClean="0"/>
              <a:t>下</a:t>
            </a:r>
            <a:r>
              <a:rPr lang="zh-CN" altLang="en-US" sz="3900" dirty="0"/>
              <a:t>册</a:t>
            </a:r>
            <a:endParaRPr lang="zh-CN" altLang="en-US" sz="3900" dirty="0"/>
          </a:p>
        </p:txBody>
      </p:sp>
      <p:pic>
        <p:nvPicPr>
          <p:cNvPr id="4" name="Picture 33" descr="C:\Documents and Settings\EJPeng\桌面\社标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42240" y="573119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5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920"/>
            <a:ext cx="2753360" cy="715010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习题测试</a:t>
            </a:r>
            <a:endParaRPr lang="zh-CN" altLang="en-US" sz="2400" b="1" dirty="0" smtClean="0"/>
          </a:p>
        </p:txBody>
      </p:sp>
      <p:sp>
        <p:nvSpPr>
          <p:cNvPr id="8" name="文本框 7"/>
          <p:cNvSpPr txBox="1"/>
          <p:nvPr/>
        </p:nvSpPr>
        <p:spPr>
          <a:xfrm>
            <a:off x="370840" y="1277620"/>
            <a:ext cx="11450320" cy="31921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just">
              <a:lnSpc>
                <a:spcPct val="140000"/>
              </a:lnSpc>
            </a:pPr>
            <a:r>
              <a:rPr lang="en-US" altLang="zh-CN" sz="2400">
                <a:latin typeface="+mn-ea"/>
                <a:ea typeface="+mj-lt"/>
                <a:cs typeface="+mj-lt"/>
                <a:sym typeface="+mn-ea"/>
              </a:rPr>
              <a:t>1.</a:t>
            </a:r>
            <a:r>
              <a:rPr lang="zh-CN" altLang="en-US" sz="2400">
                <a:latin typeface="+mn-ea"/>
                <a:ea typeface="+mj-lt"/>
                <a:cs typeface="+mj-lt"/>
                <a:sym typeface="+mn-ea"/>
              </a:rPr>
              <a:t>机器学习是一种使计算机能够（</a:t>
            </a:r>
            <a:r>
              <a:rPr lang="en-US" altLang="zh-CN" sz="2400">
                <a:latin typeface="+mn-ea"/>
                <a:ea typeface="+mj-lt"/>
                <a:cs typeface="+mj-lt"/>
                <a:sym typeface="+mn-ea"/>
              </a:rPr>
              <a:t> </a:t>
            </a:r>
            <a:r>
              <a:rPr lang="zh-CN" altLang="en-US" sz="2400">
                <a:latin typeface="+mn-ea"/>
                <a:ea typeface="+mj-lt"/>
                <a:cs typeface="+mj-lt"/>
                <a:sym typeface="+mn-ea"/>
              </a:rPr>
              <a:t>），而无须进行明确编程的科学。</a:t>
            </a:r>
            <a:endParaRPr lang="zh-CN" altLang="en-US" sz="2400">
              <a:latin typeface="+mn-ea"/>
              <a:ea typeface="+mj-lt"/>
              <a:cs typeface="+mj-lt"/>
              <a:sym typeface="+mn-ea"/>
            </a:endParaRPr>
          </a:p>
          <a:p>
            <a:pPr algn="just">
              <a:lnSpc>
                <a:spcPct val="140000"/>
              </a:lnSpc>
            </a:pPr>
            <a:r>
              <a:rPr lang="en-US" altLang="zh-CN" sz="2400">
                <a:latin typeface="+mn-ea"/>
                <a:ea typeface="+mj-lt"/>
                <a:cs typeface="+mj-lt"/>
                <a:sym typeface="+mn-ea"/>
              </a:rPr>
              <a:t>A. </a:t>
            </a:r>
            <a:r>
              <a:rPr lang="zh-CN" altLang="en-US" sz="2400">
                <a:latin typeface="+mn-ea"/>
                <a:ea typeface="+mj-lt"/>
                <a:cs typeface="+mj-lt"/>
                <a:sym typeface="+mn-ea"/>
              </a:rPr>
              <a:t>休眠</a:t>
            </a:r>
            <a:r>
              <a:rPr lang="en-US" altLang="zh-CN" sz="2400">
                <a:latin typeface="+mn-ea"/>
                <a:ea typeface="+mj-lt"/>
                <a:cs typeface="+mj-lt"/>
                <a:sym typeface="+mn-ea"/>
              </a:rPr>
              <a:t>   B. </a:t>
            </a:r>
            <a:r>
              <a:rPr lang="zh-CN" altLang="en-US" sz="2400">
                <a:latin typeface="+mn-ea"/>
                <a:ea typeface="+mj-lt"/>
                <a:cs typeface="+mj-lt"/>
                <a:sym typeface="+mn-ea"/>
              </a:rPr>
              <a:t>学习</a:t>
            </a:r>
            <a:r>
              <a:rPr lang="en-US" altLang="zh-CN" sz="2400">
                <a:latin typeface="+mn-ea"/>
                <a:ea typeface="+mj-lt"/>
                <a:cs typeface="+mj-lt"/>
                <a:sym typeface="+mn-ea"/>
              </a:rPr>
              <a:t>   C. </a:t>
            </a:r>
            <a:r>
              <a:rPr lang="zh-CN" altLang="en-US" sz="2400">
                <a:latin typeface="+mn-ea"/>
                <a:ea typeface="+mj-lt"/>
                <a:cs typeface="+mj-lt"/>
                <a:sym typeface="+mn-ea"/>
              </a:rPr>
              <a:t>播放音乐</a:t>
            </a:r>
            <a:r>
              <a:rPr lang="en-US" altLang="zh-CN" sz="2400">
                <a:latin typeface="+mn-ea"/>
                <a:ea typeface="+mj-lt"/>
                <a:cs typeface="+mj-lt"/>
                <a:sym typeface="+mn-ea"/>
              </a:rPr>
              <a:t>   D. </a:t>
            </a:r>
            <a:r>
              <a:rPr lang="zh-CN" altLang="en-US" sz="2400">
                <a:latin typeface="+mn-ea"/>
                <a:ea typeface="+mj-lt"/>
                <a:cs typeface="+mj-lt"/>
                <a:sym typeface="+mn-ea"/>
              </a:rPr>
              <a:t>画画</a:t>
            </a:r>
            <a:endParaRPr lang="zh-CN" altLang="en-US" sz="2400">
              <a:latin typeface="+mn-ea"/>
              <a:ea typeface="+mj-lt"/>
              <a:cs typeface="+mj-lt"/>
              <a:sym typeface="+mn-ea"/>
            </a:endParaRPr>
          </a:p>
          <a:p>
            <a:pPr algn="just">
              <a:lnSpc>
                <a:spcPct val="140000"/>
              </a:lnSpc>
            </a:pPr>
            <a:endParaRPr lang="en-US" altLang="zh-CN" sz="2400">
              <a:latin typeface="+mn-ea"/>
              <a:ea typeface="+mj-lt"/>
              <a:cs typeface="+mj-lt"/>
              <a:sym typeface="+mn-ea"/>
            </a:endParaRPr>
          </a:p>
          <a:p>
            <a:pPr algn="just">
              <a:lnSpc>
                <a:spcPct val="140000"/>
              </a:lnSpc>
            </a:pPr>
            <a:r>
              <a:rPr lang="en-US" altLang="zh-CN" sz="2400">
                <a:latin typeface="+mn-ea"/>
                <a:ea typeface="+mj-lt"/>
                <a:cs typeface="+mj-lt"/>
                <a:sym typeface="+mn-ea"/>
              </a:rPr>
              <a:t>2.</a:t>
            </a:r>
            <a:r>
              <a:rPr lang="zh-CN" altLang="en-US" sz="2400">
                <a:latin typeface="+mn-ea"/>
                <a:ea typeface="+mj-lt"/>
                <a:cs typeface="+mj-lt"/>
                <a:sym typeface="+mn-ea"/>
              </a:rPr>
              <a:t>机器学习的基本流程包括数据准备、</a:t>
            </a:r>
            <a:r>
              <a:rPr sz="2400" u="sng" dirty="0">
                <a:latin typeface="+mn-ea"/>
                <a:sym typeface="+mn-ea"/>
              </a:rPr>
              <a:t>          </a:t>
            </a:r>
            <a:r>
              <a:rPr lang="en-US" altLang="zh-CN" sz="2400">
                <a:latin typeface="+mn-ea"/>
                <a:ea typeface="+mj-lt"/>
                <a:cs typeface="+mj-lt"/>
                <a:sym typeface="+mn-ea"/>
              </a:rPr>
              <a:t> </a:t>
            </a:r>
            <a:r>
              <a:rPr lang="zh-CN" altLang="en-US" sz="2400">
                <a:latin typeface="+mn-ea"/>
                <a:ea typeface="+mj-lt"/>
                <a:cs typeface="+mj-lt"/>
                <a:sym typeface="+mn-ea"/>
              </a:rPr>
              <a:t>、模型训练与评估和</a:t>
            </a:r>
            <a:r>
              <a:rPr sz="2400" u="sng" dirty="0">
                <a:latin typeface="+mn-ea"/>
                <a:sym typeface="+mn-ea"/>
              </a:rPr>
              <a:t>          </a:t>
            </a:r>
            <a:r>
              <a:rPr lang="zh-CN" altLang="en-US" sz="2400">
                <a:latin typeface="+mn-ea"/>
                <a:ea typeface="+mj-lt"/>
                <a:cs typeface="+mj-lt"/>
                <a:sym typeface="+mn-ea"/>
              </a:rPr>
              <a:t>。</a:t>
            </a:r>
            <a:endParaRPr lang="zh-CN" altLang="en-US" sz="2400">
              <a:latin typeface="+mn-ea"/>
              <a:ea typeface="+mj-lt"/>
              <a:cs typeface="+mj-lt"/>
              <a:sym typeface="+mn-ea"/>
            </a:endParaRPr>
          </a:p>
          <a:p>
            <a:pPr algn="just">
              <a:lnSpc>
                <a:spcPct val="140000"/>
              </a:lnSpc>
            </a:pPr>
            <a:endParaRPr lang="en-US" altLang="zh-CN" sz="2400">
              <a:latin typeface="+mn-ea"/>
              <a:ea typeface="+mj-lt"/>
              <a:cs typeface="+mj-lt"/>
              <a:sym typeface="+mn-ea"/>
            </a:endParaRPr>
          </a:p>
          <a:p>
            <a:pPr algn="just">
              <a:lnSpc>
                <a:spcPct val="140000"/>
              </a:lnSpc>
            </a:pPr>
            <a:r>
              <a:rPr lang="en-US" altLang="zh-CN" sz="2400">
                <a:latin typeface="+mn-ea"/>
                <a:ea typeface="+mj-lt"/>
                <a:cs typeface="+mj-lt"/>
                <a:sym typeface="+mn-ea"/>
              </a:rPr>
              <a:t>3.</a:t>
            </a:r>
            <a:r>
              <a:rPr lang="zh-CN" altLang="en-US" sz="2400">
                <a:latin typeface="+mn-ea"/>
                <a:ea typeface="+mj-lt"/>
                <a:cs typeface="+mj-lt"/>
                <a:sym typeface="+mn-ea"/>
              </a:rPr>
              <a:t>简答题：简述传统编程与机器学习的主要区别。</a:t>
            </a:r>
            <a:endParaRPr lang="zh-CN" altLang="en-US" sz="2400">
              <a:latin typeface="+mn-ea"/>
              <a:ea typeface="+mj-lt"/>
              <a:cs typeface="+mj-lt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小结回顾</a:t>
            </a:r>
            <a:endParaRPr lang="zh-CN" altLang="en-US" sz="2400" b="1" dirty="0" smtClean="0"/>
          </a:p>
        </p:txBody>
      </p:sp>
      <p:sp>
        <p:nvSpPr>
          <p:cNvPr id="2" name="文本框 1"/>
          <p:cNvSpPr txBox="1"/>
          <p:nvPr/>
        </p:nvSpPr>
        <p:spPr>
          <a:xfrm>
            <a:off x="1482090" y="1311275"/>
            <a:ext cx="8037195" cy="31635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Autofit/>
          </a:bodyPr>
          <a:p>
            <a:pPr indent="0">
              <a:lnSpc>
                <a:spcPct val="150000"/>
              </a:lnSpc>
              <a:buNone/>
            </a:pPr>
            <a:r>
              <a:rPr sz="3200" b="1">
                <a:ea typeface="微软雅黑" panose="020B0503020204020204" charset="-122"/>
                <a:cs typeface="微软雅黑" panose="020B0503020204020204" charset="-122"/>
              </a:rPr>
              <a:t>请同学按照下列提示进行总结回顾：</a:t>
            </a:r>
            <a:endParaRPr sz="3200" b="1">
              <a:ea typeface="微软雅黑" panose="020B0503020204020204" charset="-122"/>
              <a:cs typeface="微软雅黑" panose="020B0503020204020204" charset="-122"/>
            </a:endParaRPr>
          </a:p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sz="3200" b="0"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sz="3200" b="0">
                <a:ea typeface="微软雅黑" panose="020B0503020204020204" charset="-122"/>
                <a:cs typeface="微软雅黑" panose="020B0503020204020204" charset="-122"/>
              </a:rPr>
              <a:t>学到了哪些知识与技能？</a:t>
            </a:r>
            <a:endParaRPr sz="3200" b="0">
              <a:ea typeface="微软雅黑" panose="020B0503020204020204" charset="-122"/>
              <a:cs typeface="微软雅黑" panose="020B0503020204020204" charset="-122"/>
            </a:endParaRPr>
          </a:p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sz="3200" b="0">
                <a:ea typeface="微软雅黑" panose="020B0503020204020204" charset="-122"/>
                <a:cs typeface="微软雅黑" panose="020B0503020204020204" charset="-122"/>
              </a:rPr>
              <a:t>2.</a:t>
            </a:r>
            <a:r>
              <a:rPr sz="3200" b="0">
                <a:ea typeface="微软雅黑" panose="020B0503020204020204" charset="-122"/>
                <a:cs typeface="微软雅黑" panose="020B0503020204020204" charset="-122"/>
              </a:rPr>
              <a:t>提升了哪些方面的能力？</a:t>
            </a:r>
            <a:endParaRPr sz="3200" b="0">
              <a:ea typeface="微软雅黑" panose="020B0503020204020204" charset="-122"/>
              <a:cs typeface="微软雅黑" panose="020B0503020204020204" charset="-122"/>
            </a:endParaRPr>
          </a:p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sz="3200" b="0">
                <a:ea typeface="微软雅黑" panose="020B0503020204020204" charset="-122"/>
                <a:cs typeface="微软雅黑" panose="020B0503020204020204" charset="-122"/>
              </a:rPr>
              <a:t>3.</a:t>
            </a:r>
            <a:r>
              <a:rPr sz="3200" b="0">
                <a:ea typeface="微软雅黑" panose="020B0503020204020204" charset="-122"/>
                <a:cs typeface="微软雅黑" panose="020B0503020204020204" charset="-122"/>
              </a:rPr>
              <a:t>生成了怎样的观点？</a:t>
            </a:r>
            <a:endParaRPr lang="en-US" altLang="zh-CN" sz="3200" b="0"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作业</a:t>
            </a:r>
            <a:r>
              <a:rPr lang="zh-CN" altLang="en-US" sz="2400" b="1" dirty="0" smtClean="0">
                <a:sym typeface="+mn-ea"/>
              </a:rPr>
              <a:t>布置</a:t>
            </a:r>
            <a:endParaRPr lang="zh-CN" altLang="en-US" sz="2400" b="1" dirty="0" smtClean="0"/>
          </a:p>
        </p:txBody>
      </p:sp>
      <p:sp>
        <p:nvSpPr>
          <p:cNvPr id="100" name="文本框 99"/>
          <p:cNvSpPr txBox="1"/>
          <p:nvPr/>
        </p:nvSpPr>
        <p:spPr>
          <a:xfrm>
            <a:off x="1049655" y="1490345"/>
            <a:ext cx="10652125" cy="48285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0" indent="0" algn="l">
              <a:lnSpc>
                <a:spcPct val="120000"/>
              </a:lnSpc>
            </a:pPr>
            <a:r>
              <a:rPr lang="en-US" altLang="zh-CN" sz="2800" b="1">
                <a:latin typeface="+mn-ea"/>
                <a:cs typeface="仿宋" charset="0"/>
              </a:rPr>
              <a:t>1.</a:t>
            </a:r>
            <a:r>
              <a:rPr lang="zh-CN" altLang="en-US" sz="2800" b="1">
                <a:latin typeface="+mn-ea"/>
                <a:cs typeface="仿宋" charset="0"/>
              </a:rPr>
              <a:t>项目实施作业</a:t>
            </a:r>
            <a:r>
              <a:rPr lang="zh-CN" altLang="en-US" sz="2800" b="0">
                <a:latin typeface="+mn-ea"/>
                <a:cs typeface="仿宋" charset="0"/>
              </a:rPr>
              <a:t>    请各小组对项目探究的阶段成果进行整理并提交，整理内容： （</a:t>
            </a:r>
            <a:r>
              <a:rPr lang="en-US" altLang="zh-CN" sz="2800" b="0">
                <a:latin typeface="+mn-ea"/>
                <a:cs typeface="仿宋" charset="0"/>
              </a:rPr>
              <a:t>1</a:t>
            </a:r>
            <a:r>
              <a:rPr lang="zh-CN" altLang="en-US" sz="2800" b="0">
                <a:latin typeface="+mn-ea"/>
                <a:cs typeface="仿宋" charset="0"/>
              </a:rPr>
              <a:t>）对已选择的项目数据进行初步分析，阐述数据特点和可能适合的机器学习任务类型。</a:t>
            </a:r>
            <a:endParaRPr lang="zh-CN" altLang="en-US" sz="2800" b="0">
              <a:latin typeface="+mn-ea"/>
              <a:cs typeface="仿宋" charset="0"/>
            </a:endParaRPr>
          </a:p>
          <a:p>
            <a:pPr marL="0" indent="0" algn="l">
              <a:lnSpc>
                <a:spcPct val="120000"/>
              </a:lnSpc>
            </a:pPr>
            <a:r>
              <a:rPr lang="zh-CN" altLang="en-US" sz="2800" b="0">
                <a:latin typeface="+mn-ea"/>
                <a:cs typeface="仿宋" charset="0"/>
              </a:rPr>
              <a:t>（</a:t>
            </a:r>
            <a:r>
              <a:rPr lang="en-US" altLang="zh-CN" sz="2800" b="0">
                <a:latin typeface="+mn-ea"/>
                <a:cs typeface="仿宋" charset="0"/>
              </a:rPr>
              <a:t>2</a:t>
            </a:r>
            <a:r>
              <a:rPr lang="zh-CN" altLang="en-US" sz="2800" b="0">
                <a:latin typeface="+mn-ea"/>
                <a:cs typeface="仿宋" charset="0"/>
              </a:rPr>
              <a:t>）使用</a:t>
            </a:r>
            <a:r>
              <a:rPr lang="en-US" altLang="zh-CN" sz="2800" b="0">
                <a:latin typeface="+mn-ea"/>
                <a:cs typeface="仿宋" charset="0"/>
              </a:rPr>
              <a:t>BaseML</a:t>
            </a:r>
            <a:r>
              <a:rPr lang="zh-CN" altLang="en-US" sz="2800" b="0">
                <a:latin typeface="+mn-ea"/>
                <a:cs typeface="仿宋" charset="0"/>
              </a:rPr>
              <a:t>工具对项目数据进行初步处理和模型训练的尝试，记录遇到的问题和解决方法。</a:t>
            </a:r>
            <a:endParaRPr lang="zh-CN" altLang="en-US" sz="2800" b="0">
              <a:latin typeface="+mn-ea"/>
              <a:cs typeface="仿宋" charset="0"/>
            </a:endParaRPr>
          </a:p>
          <a:p>
            <a:pPr marL="0" indent="0" algn="l">
              <a:lnSpc>
                <a:spcPct val="120000"/>
              </a:lnSpc>
            </a:pPr>
            <a:endParaRPr lang="zh-CN" altLang="en-US" sz="2800" b="0">
              <a:latin typeface="+mn-ea"/>
              <a:cs typeface="仿宋" charset="0"/>
            </a:endParaRPr>
          </a:p>
          <a:p>
            <a:pPr marL="0" indent="0" algn="l">
              <a:lnSpc>
                <a:spcPct val="120000"/>
              </a:lnSpc>
            </a:pPr>
            <a:r>
              <a:rPr lang="zh-CN" altLang="en-US" sz="2800" b="1">
                <a:latin typeface="+mn-ea"/>
              </a:rPr>
              <a:t>2.课后挑战作业（书本P</a:t>
            </a:r>
            <a:r>
              <a:rPr lang="en-US" sz="2800" b="1">
                <a:latin typeface="+mn-ea"/>
              </a:rPr>
              <a:t>21</a:t>
            </a:r>
            <a:r>
              <a:rPr lang="zh-CN" altLang="en-US" sz="2800" b="1">
                <a:latin typeface="+mn-ea"/>
              </a:rPr>
              <a:t>的“挑战”部分）</a:t>
            </a:r>
            <a:endParaRPr lang="zh-CN" altLang="en-US" sz="2800">
              <a:latin typeface="+mn-ea"/>
            </a:endParaRPr>
          </a:p>
          <a:p>
            <a:pPr marL="0" indent="0" algn="l">
              <a:lnSpc>
                <a:spcPct val="140000"/>
              </a:lnSpc>
            </a:pPr>
            <a:endParaRPr lang="zh-CN" altLang="en-US" sz="2800">
              <a:latin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 txBox="1"/>
          <p:nvPr/>
        </p:nvSpPr>
        <p:spPr>
          <a:xfrm>
            <a:off x="3907424" y="376865"/>
            <a:ext cx="3139246" cy="14055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5400" dirty="0">
                <a:solidFill>
                  <a:schemeClr val="accent4"/>
                </a:solidFill>
              </a:rPr>
              <a:t>主要内容</a:t>
            </a:r>
            <a:endParaRPr lang="zh-CN" altLang="en-US" sz="5400" dirty="0">
              <a:solidFill>
                <a:schemeClr val="accent4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5172708" y="1782042"/>
            <a:ext cx="7073748" cy="887151"/>
            <a:chOff x="2251405" y="1618612"/>
            <a:chExt cx="7073748" cy="887151"/>
          </a:xfrm>
        </p:grpSpPr>
        <p:sp>
          <p:nvSpPr>
            <p:cNvPr id="26" name="标题 4"/>
            <p:cNvSpPr txBox="1"/>
            <p:nvPr/>
          </p:nvSpPr>
          <p:spPr>
            <a:xfrm>
              <a:off x="3549753" y="1618612"/>
              <a:ext cx="5775400" cy="887151"/>
            </a:xfrm>
            <a:prstGeom prst="rect">
              <a:avLst/>
            </a:prstGeom>
          </p:spPr>
          <p:txBody>
            <a:bodyPr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 smtClean="0">
                  <a:sym typeface="+mn-ea"/>
                </a:rPr>
                <a:t>知识探究</a:t>
              </a:r>
              <a:endParaRPr lang="zh-CN" altLang="en-US" sz="4000" dirty="0" smtClean="0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2251405" y="1783725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90204" pitchFamily="34" charset="0"/>
                </a:rPr>
                <a:t>/01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90204" pitchFamily="34" charset="0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172709" y="2609530"/>
            <a:ext cx="6630404" cy="887151"/>
            <a:chOff x="2251404" y="2501247"/>
            <a:chExt cx="6630404" cy="887151"/>
          </a:xfrm>
        </p:grpSpPr>
        <p:sp>
          <p:nvSpPr>
            <p:cNvPr id="29" name="文本框 28"/>
            <p:cNvSpPr txBox="1"/>
            <p:nvPr/>
          </p:nvSpPr>
          <p:spPr>
            <a:xfrm>
              <a:off x="2251404" y="2666359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90204" pitchFamily="34" charset="0"/>
                </a:rPr>
                <a:t>/02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90204" pitchFamily="34" charset="0"/>
              </a:endParaRPr>
            </a:p>
          </p:txBody>
        </p:sp>
        <p:sp>
          <p:nvSpPr>
            <p:cNvPr id="30" name="标题 4"/>
            <p:cNvSpPr txBox="1"/>
            <p:nvPr/>
          </p:nvSpPr>
          <p:spPr>
            <a:xfrm>
              <a:off x="3549754" y="2501247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 smtClean="0">
                  <a:sym typeface="+mn-ea"/>
                </a:rPr>
                <a:t>习题测试</a:t>
              </a:r>
              <a:endParaRPr lang="zh-CN" altLang="en-US" sz="4000" dirty="0" smtClean="0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172708" y="3437017"/>
            <a:ext cx="6630404" cy="887151"/>
            <a:chOff x="2251403" y="3383885"/>
            <a:chExt cx="6630404" cy="887151"/>
          </a:xfrm>
        </p:grpSpPr>
        <p:sp>
          <p:nvSpPr>
            <p:cNvPr id="32" name="文本框 31"/>
            <p:cNvSpPr txBox="1"/>
            <p:nvPr/>
          </p:nvSpPr>
          <p:spPr>
            <a:xfrm>
              <a:off x="2251403" y="3548997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90204" pitchFamily="34" charset="0"/>
                </a:rPr>
                <a:t>/03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90204" pitchFamily="34" charset="0"/>
              </a:endParaRPr>
            </a:p>
          </p:txBody>
        </p:sp>
        <p:sp>
          <p:nvSpPr>
            <p:cNvPr id="33" name="标题 4"/>
            <p:cNvSpPr txBox="1"/>
            <p:nvPr/>
          </p:nvSpPr>
          <p:spPr>
            <a:xfrm>
              <a:off x="3549753" y="3383885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 smtClean="0">
                  <a:sym typeface="+mn-ea"/>
                </a:rPr>
                <a:t>小节回顾</a:t>
              </a:r>
              <a:endParaRPr lang="zh-CN" altLang="en-US" sz="4000" dirty="0" smtClean="0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172708" y="4264504"/>
            <a:ext cx="6630404" cy="887151"/>
            <a:chOff x="2251403" y="4427118"/>
            <a:chExt cx="6630404" cy="887151"/>
          </a:xfrm>
        </p:grpSpPr>
        <p:sp>
          <p:nvSpPr>
            <p:cNvPr id="35" name="文本框 34"/>
            <p:cNvSpPr txBox="1"/>
            <p:nvPr/>
          </p:nvSpPr>
          <p:spPr>
            <a:xfrm>
              <a:off x="2251403" y="4592230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90204" pitchFamily="34" charset="0"/>
                </a:rPr>
                <a:t>/04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90204" pitchFamily="34" charset="0"/>
              </a:endParaRPr>
            </a:p>
          </p:txBody>
        </p:sp>
        <p:sp>
          <p:nvSpPr>
            <p:cNvPr id="36" name="标题 4"/>
            <p:cNvSpPr txBox="1"/>
            <p:nvPr/>
          </p:nvSpPr>
          <p:spPr>
            <a:xfrm>
              <a:off x="3549753" y="4427118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zh-CN" sz="4000" dirty="0">
                  <a:sym typeface="+mn-ea"/>
                </a:rPr>
                <a:t>作业布置</a:t>
              </a:r>
              <a:endParaRPr lang="zh-CN" altLang="en-US" sz="4000" dirty="0" smtClean="0"/>
            </a:p>
          </p:txBody>
        </p:sp>
      </p:grp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知识探究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621030" y="1611630"/>
            <a:ext cx="10304780" cy="2205990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sz="3200" b="0" dirty="0">
                <a:latin typeface="+mn-ea"/>
              </a:rPr>
              <a:t>      </a:t>
            </a:r>
            <a:r>
              <a:rPr sz="3200" b="0" dirty="0">
                <a:latin typeface="+mn-ea"/>
              </a:rPr>
              <a:t>项目子任务</a:t>
            </a:r>
            <a:endParaRPr sz="3200" b="0" dirty="0">
              <a:latin typeface="+mn-ea"/>
            </a:endParaRPr>
          </a:p>
          <a:p>
            <a:pPr algn="just">
              <a:lnSpc>
                <a:spcPct val="120000"/>
              </a:lnSpc>
            </a:pPr>
            <a:endParaRPr sz="3200" b="0" dirty="0">
              <a:latin typeface="+mn-ea"/>
            </a:endParaRPr>
          </a:p>
          <a:p>
            <a:pPr algn="just">
              <a:lnSpc>
                <a:spcPct val="120000"/>
              </a:lnSpc>
            </a:pPr>
            <a:r>
              <a:rPr sz="3200" b="0" dirty="0">
                <a:latin typeface="+mn-ea"/>
              </a:rPr>
              <a:t>      </a:t>
            </a:r>
            <a:r>
              <a:rPr lang="zh-CN" altLang="en-US" sz="2400" b="0" dirty="0">
                <a:latin typeface="+mn-ea"/>
              </a:rPr>
              <a:t>了解机器学习的本质和实现方式，为项目中的模型构建和训练做准。</a:t>
            </a:r>
            <a:endParaRPr lang="zh-CN" altLang="en-US" sz="2400" b="0" dirty="0">
              <a:latin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知识探究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621030" y="1611630"/>
            <a:ext cx="11551285" cy="3300095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sz="3200" b="0" dirty="0">
                <a:latin typeface="+mn-ea"/>
              </a:rPr>
              <a:t>  </a:t>
            </a:r>
            <a:r>
              <a:rPr lang="zh-CN" altLang="en-US" sz="3200" b="0" dirty="0">
                <a:latin typeface="+mn-ea"/>
              </a:rPr>
              <a:t>探究内容与要求</a:t>
            </a:r>
            <a:endParaRPr lang="en-US" sz="3200" b="0" dirty="0">
              <a:latin typeface="+mn-ea"/>
            </a:endParaRPr>
          </a:p>
          <a:p>
            <a:pPr algn="just">
              <a:lnSpc>
                <a:spcPct val="120000"/>
              </a:lnSpc>
            </a:pPr>
            <a:r>
              <a:rPr lang="zh-CN" sz="2400" b="0" dirty="0">
                <a:latin typeface="+mn-ea"/>
              </a:rPr>
              <a:t>（</a:t>
            </a:r>
            <a:r>
              <a:rPr lang="en-US" altLang="zh-CN" sz="2400" b="0" dirty="0">
                <a:latin typeface="+mn-ea"/>
              </a:rPr>
              <a:t>1</a:t>
            </a:r>
            <a:r>
              <a:rPr lang="zh-CN" sz="2400" b="0" dirty="0">
                <a:latin typeface="+mn-ea"/>
              </a:rPr>
              <a:t>）</a:t>
            </a:r>
            <a:r>
              <a:rPr sz="2400" b="0" dirty="0">
                <a:latin typeface="+mn-ea"/>
              </a:rPr>
              <a:t>方法引导：</a:t>
            </a:r>
            <a:r>
              <a:rPr lang="zh-CN" altLang="en-US" sz="2400" b="0" dirty="0">
                <a:latin typeface="+mn-ea"/>
              </a:rPr>
              <a:t>遵循从</a:t>
            </a:r>
            <a:r>
              <a:rPr lang="en-US" altLang="zh-CN" sz="2400" b="0" dirty="0">
                <a:latin typeface="+mn-ea"/>
              </a:rPr>
              <a:t>“</a:t>
            </a:r>
            <a:r>
              <a:rPr lang="zh-CN" altLang="en-US" sz="2400" b="0" dirty="0">
                <a:latin typeface="+mn-ea"/>
              </a:rPr>
              <a:t>简单到复杂</a:t>
            </a:r>
            <a:r>
              <a:rPr lang="en-US" altLang="zh-CN" sz="2400" b="0" dirty="0">
                <a:latin typeface="+mn-ea"/>
              </a:rPr>
              <a:t>”</a:t>
            </a:r>
            <a:r>
              <a:rPr lang="zh-CN" altLang="en-US" sz="2400" b="0" dirty="0">
                <a:latin typeface="+mn-ea"/>
              </a:rPr>
              <a:t>、从</a:t>
            </a:r>
            <a:r>
              <a:rPr lang="en-US" altLang="zh-CN" sz="2400" b="0" dirty="0">
                <a:latin typeface="+mn-ea"/>
              </a:rPr>
              <a:t>“</a:t>
            </a:r>
            <a:r>
              <a:rPr lang="zh-CN" altLang="en-US" sz="2400" b="0" dirty="0">
                <a:latin typeface="+mn-ea"/>
              </a:rPr>
              <a:t>具体到抽象</a:t>
            </a:r>
            <a:r>
              <a:rPr lang="en-US" altLang="zh-CN" sz="2400" b="0" dirty="0">
                <a:latin typeface="+mn-ea"/>
              </a:rPr>
              <a:t>”</a:t>
            </a:r>
            <a:r>
              <a:rPr lang="zh-CN" altLang="en-US" sz="2400" b="0" dirty="0">
                <a:latin typeface="+mn-ea"/>
              </a:rPr>
              <a:t>的认知规律</a:t>
            </a:r>
            <a:endParaRPr lang="zh-CN" altLang="en-US" sz="2400" b="0" dirty="0">
              <a:latin typeface="+mn-ea"/>
            </a:endParaRPr>
          </a:p>
          <a:p>
            <a:pPr algn="just">
              <a:lnSpc>
                <a:spcPct val="120000"/>
              </a:lnSpc>
            </a:pPr>
            <a:r>
              <a:rPr sz="2400" b="0" dirty="0">
                <a:latin typeface="+mn-ea"/>
              </a:rPr>
              <a:t>（2）主要内容：</a:t>
            </a:r>
            <a:endParaRPr sz="3200" b="0" dirty="0">
              <a:latin typeface="+mn-ea"/>
            </a:endParaRPr>
          </a:p>
          <a:p>
            <a:pPr algn="just">
              <a:lnSpc>
                <a:spcPct val="120000"/>
              </a:lnSpc>
            </a:pPr>
            <a:r>
              <a:rPr sz="2400" b="0" dirty="0">
                <a:latin typeface="+mn-ea"/>
              </a:rPr>
              <a:t>　　①</a:t>
            </a:r>
            <a:r>
              <a:rPr lang="zh-CN" altLang="en-US" sz="2400" b="0" dirty="0">
                <a:latin typeface="+mn-ea"/>
              </a:rPr>
              <a:t>机器学习的定义是什么？</a:t>
            </a:r>
            <a:r>
              <a:rPr lang="en-US" altLang="zh-CN" sz="2400" b="0" dirty="0">
                <a:latin typeface="+mn-ea"/>
              </a:rPr>
              <a:t>—— </a:t>
            </a:r>
            <a:r>
              <a:rPr lang="zh-CN" altLang="en-US" sz="2400" b="0" dirty="0">
                <a:latin typeface="+mn-ea"/>
              </a:rPr>
              <a:t>概念引入</a:t>
            </a:r>
            <a:endParaRPr lang="zh-CN" altLang="en-US" sz="2400" b="0" dirty="0">
              <a:latin typeface="+mn-ea"/>
            </a:endParaRPr>
          </a:p>
          <a:p>
            <a:pPr indent="457200" algn="just">
              <a:lnSpc>
                <a:spcPct val="120000"/>
              </a:lnSpc>
            </a:pPr>
            <a:r>
              <a:rPr lang="en-US" altLang="en-US" sz="2400" b="0" dirty="0">
                <a:latin typeface="+mn-ea"/>
              </a:rPr>
              <a:t> ②</a:t>
            </a:r>
            <a:r>
              <a:rPr lang="zh-CN" altLang="en-US" sz="2400" b="0" dirty="0">
                <a:latin typeface="+mn-ea"/>
              </a:rPr>
              <a:t>机器学习的基本流程包含哪些环节？</a:t>
            </a:r>
            <a:r>
              <a:rPr lang="en-US" altLang="zh-CN" sz="2400" b="0" dirty="0">
                <a:latin typeface="+mn-ea"/>
              </a:rPr>
              <a:t>——</a:t>
            </a:r>
            <a:r>
              <a:rPr lang="zh-CN" altLang="en-US" sz="2400" b="0" dirty="0">
                <a:latin typeface="+mn-ea"/>
              </a:rPr>
              <a:t>流程解析</a:t>
            </a:r>
            <a:endParaRPr lang="zh-CN" altLang="en-US" sz="2400" b="0" dirty="0">
              <a:latin typeface="+mn-ea"/>
            </a:endParaRPr>
          </a:p>
          <a:p>
            <a:pPr indent="457200" algn="just">
              <a:lnSpc>
                <a:spcPct val="120000"/>
              </a:lnSpc>
            </a:pPr>
            <a:r>
              <a:rPr lang="en-US" altLang="en-US" sz="2400" b="0" dirty="0">
                <a:latin typeface="+mn-ea"/>
              </a:rPr>
              <a:t> ③</a:t>
            </a:r>
            <a:r>
              <a:rPr lang="zh-CN" altLang="en-US" sz="2400" b="0" dirty="0">
                <a:latin typeface="+mn-ea"/>
              </a:rPr>
              <a:t>常用的机器学习开发工具都有哪些？</a:t>
            </a:r>
            <a:r>
              <a:rPr lang="en-US" altLang="zh-CN" sz="2400" b="0" dirty="0">
                <a:latin typeface="+mn-ea"/>
              </a:rPr>
              <a:t>——</a:t>
            </a:r>
            <a:r>
              <a:rPr lang="zh-CN" altLang="en-US" sz="2400" b="0" dirty="0">
                <a:latin typeface="+mn-ea"/>
              </a:rPr>
              <a:t>工具介绍与代码讲解</a:t>
            </a:r>
            <a:endParaRPr lang="zh-CN" altLang="en-US" sz="2400" b="0" dirty="0">
              <a:latin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知识探究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646430" y="1611630"/>
            <a:ext cx="10966450" cy="30073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sz="3200" b="0" dirty="0">
                <a:latin typeface="+mn-ea"/>
              </a:rPr>
              <a:t>  </a:t>
            </a:r>
            <a:r>
              <a:rPr sz="3200" b="0" dirty="0">
                <a:latin typeface="+mn-ea"/>
              </a:rPr>
              <a:t>知识习得</a:t>
            </a:r>
            <a:endParaRPr sz="3200" b="0" dirty="0">
              <a:latin typeface="+mn-ea"/>
            </a:endParaRPr>
          </a:p>
          <a:p>
            <a:pPr algn="just">
              <a:lnSpc>
                <a:spcPct val="120000"/>
              </a:lnSpc>
            </a:pPr>
            <a:r>
              <a:rPr sz="2400" b="0" dirty="0">
                <a:latin typeface="+mn-ea"/>
              </a:rPr>
              <a:t>（1）自主阅读：以书本P</a:t>
            </a:r>
            <a:r>
              <a:rPr lang="en-US" sz="2400" b="0" dirty="0">
                <a:latin typeface="+mn-ea"/>
              </a:rPr>
              <a:t>11</a:t>
            </a:r>
            <a:r>
              <a:rPr sz="2400" b="0" dirty="0">
                <a:latin typeface="+mn-ea"/>
              </a:rPr>
              <a:t>-</a:t>
            </a:r>
            <a:r>
              <a:rPr lang="en-US" sz="2400" b="0" dirty="0">
                <a:latin typeface="+mn-ea"/>
              </a:rPr>
              <a:t>1</a:t>
            </a:r>
            <a:r>
              <a:rPr sz="2400" b="0" dirty="0">
                <a:latin typeface="+mn-ea"/>
              </a:rPr>
              <a:t>8为主，网络知识作补充。</a:t>
            </a:r>
            <a:endParaRPr sz="2400" b="0" dirty="0">
              <a:latin typeface="+mn-ea"/>
            </a:endParaRPr>
          </a:p>
          <a:p>
            <a:pPr algn="just">
              <a:lnSpc>
                <a:spcPct val="120000"/>
              </a:lnSpc>
            </a:pPr>
            <a:r>
              <a:rPr sz="2400" b="0" dirty="0">
                <a:latin typeface="+mn-ea"/>
              </a:rPr>
              <a:t>（2）知识梳理：</a:t>
            </a:r>
            <a:endParaRPr sz="2400" b="0" dirty="0">
              <a:latin typeface="+mn-ea"/>
            </a:endParaRPr>
          </a:p>
          <a:p>
            <a:pPr indent="457200" algn="just">
              <a:lnSpc>
                <a:spcPct val="120000"/>
              </a:lnSpc>
            </a:pPr>
            <a:r>
              <a:rPr sz="2400" b="0" dirty="0">
                <a:latin typeface="+mn-ea"/>
              </a:rPr>
              <a:t> </a:t>
            </a:r>
            <a:r>
              <a:rPr lang="en-US" altLang="en-US" sz="2400" b="0" dirty="0">
                <a:latin typeface="+mn-ea"/>
              </a:rPr>
              <a:t>①</a:t>
            </a:r>
            <a:r>
              <a:rPr lang="zh-CN" altLang="en-US" sz="2400" b="0" dirty="0">
                <a:latin typeface="+mn-ea"/>
              </a:rPr>
              <a:t>相对于传统编程，机器学习是基于</a:t>
            </a:r>
            <a:r>
              <a:rPr lang="en-US" altLang="zh-CN" sz="2400" b="0" dirty="0">
                <a:latin typeface="+mn-ea"/>
              </a:rPr>
              <a:t>______</a:t>
            </a:r>
            <a:r>
              <a:rPr lang="zh-CN" altLang="en-US" sz="2400" b="0" dirty="0">
                <a:latin typeface="+mn-ea"/>
              </a:rPr>
              <a:t>自动推导规则；机器学习的基本流程包括</a:t>
            </a:r>
            <a:r>
              <a:rPr lang="en-US" altLang="zh-CN" sz="2400" b="0" dirty="0">
                <a:latin typeface="+mn-ea"/>
              </a:rPr>
              <a:t>______</a:t>
            </a:r>
            <a:r>
              <a:rPr lang="zh-CN" altLang="en-US" sz="2400" b="0" dirty="0">
                <a:latin typeface="+mn-ea"/>
              </a:rPr>
              <a:t>和</a:t>
            </a:r>
            <a:r>
              <a:rPr lang="en-US" altLang="zh-CN" sz="2400" b="0" dirty="0">
                <a:latin typeface="+mn-ea"/>
              </a:rPr>
              <a:t>______</a:t>
            </a:r>
            <a:r>
              <a:rPr lang="zh-CN" altLang="en-US" sz="2400" b="0" dirty="0">
                <a:latin typeface="+mn-ea"/>
              </a:rPr>
              <a:t>。</a:t>
            </a:r>
            <a:endParaRPr lang="zh-CN" altLang="en-US" sz="2400" b="0" dirty="0">
              <a:latin typeface="+mn-ea"/>
            </a:endParaRPr>
          </a:p>
          <a:p>
            <a:pPr indent="457200" algn="just">
              <a:lnSpc>
                <a:spcPct val="120000"/>
              </a:lnSpc>
            </a:pPr>
            <a:r>
              <a:rPr lang="en-US" altLang="en-US" sz="2400" b="0" dirty="0">
                <a:latin typeface="+mn-ea"/>
              </a:rPr>
              <a:t>②</a:t>
            </a:r>
            <a:r>
              <a:rPr lang="zh-CN" altLang="en-US" sz="2400" b="0" dirty="0">
                <a:latin typeface="+mn-ea"/>
              </a:rPr>
              <a:t>常见的机器学习任务类型有</a:t>
            </a:r>
            <a:r>
              <a:rPr lang="en-US" altLang="zh-CN" sz="2400" b="0" dirty="0">
                <a:latin typeface="+mn-ea"/>
              </a:rPr>
              <a:t>______</a:t>
            </a:r>
            <a:r>
              <a:rPr lang="zh-CN" altLang="en-US" sz="2400" b="0" dirty="0">
                <a:latin typeface="+mn-ea"/>
              </a:rPr>
              <a:t>和</a:t>
            </a:r>
            <a:r>
              <a:rPr lang="en-US" altLang="zh-CN" sz="2400" b="0" dirty="0">
                <a:latin typeface="+mn-ea"/>
                <a:sym typeface="+mn-ea"/>
              </a:rPr>
              <a:t>______</a:t>
            </a:r>
            <a:r>
              <a:rPr lang="zh-CN" altLang="en-US" sz="2400" b="0" dirty="0">
                <a:latin typeface="+mn-ea"/>
              </a:rPr>
              <a:t>。</a:t>
            </a:r>
            <a:endParaRPr lang="zh-CN" altLang="en-US" sz="2400" b="0" dirty="0">
              <a:latin typeface="+mn-ea"/>
            </a:endParaRPr>
          </a:p>
          <a:p>
            <a:pPr indent="457200" algn="just">
              <a:lnSpc>
                <a:spcPct val="120000"/>
              </a:lnSpc>
            </a:pPr>
            <a:r>
              <a:rPr lang="en-US" altLang="en-US" sz="2400" b="0" dirty="0">
                <a:latin typeface="+mn-ea"/>
              </a:rPr>
              <a:t>③</a:t>
            </a:r>
            <a:r>
              <a:rPr lang="zh-CN" altLang="en-US" sz="2400" b="0" dirty="0">
                <a:latin typeface="+mn-ea"/>
              </a:rPr>
              <a:t>数据集通常划分为</a:t>
            </a:r>
            <a:r>
              <a:rPr lang="en-US" altLang="zh-CN" sz="2400" b="0" dirty="0">
                <a:latin typeface="+mn-ea"/>
              </a:rPr>
              <a:t>______</a:t>
            </a:r>
            <a:r>
              <a:rPr lang="zh-CN" altLang="en-US" sz="2400" b="0" dirty="0">
                <a:latin typeface="+mn-ea"/>
              </a:rPr>
              <a:t>和</a:t>
            </a:r>
            <a:r>
              <a:rPr lang="en-US" altLang="zh-CN" sz="2400" b="0" dirty="0">
                <a:latin typeface="+mn-ea"/>
              </a:rPr>
              <a:t>______</a:t>
            </a:r>
            <a:r>
              <a:rPr lang="zh-CN" altLang="en-US" sz="2400" b="0" dirty="0">
                <a:latin typeface="+mn-ea"/>
              </a:rPr>
              <a:t>。</a:t>
            </a:r>
            <a:endParaRPr lang="zh-CN" altLang="en-US" sz="2400" b="0" dirty="0">
              <a:latin typeface="+mn-ea"/>
            </a:endParaRPr>
          </a:p>
          <a:p>
            <a:pPr indent="457200" algn="just">
              <a:lnSpc>
                <a:spcPct val="120000"/>
              </a:lnSpc>
            </a:pPr>
            <a:endParaRPr lang="zh-CN" altLang="en-US" sz="2400" b="0" dirty="0">
              <a:latin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知识探究</a:t>
            </a:r>
            <a:endParaRPr lang="zh-CN" altLang="en-US" sz="2400" b="1" dirty="0"/>
          </a:p>
        </p:txBody>
      </p:sp>
      <p:sp>
        <p:nvSpPr>
          <p:cNvPr id="100" name="文本框 99"/>
          <p:cNvSpPr txBox="1"/>
          <p:nvPr/>
        </p:nvSpPr>
        <p:spPr>
          <a:xfrm>
            <a:off x="617855" y="985520"/>
            <a:ext cx="11007725" cy="40887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0" indent="0" algn="just" fontAlgn="auto">
              <a:lnSpc>
                <a:spcPct val="130000"/>
              </a:lnSpc>
            </a:pPr>
            <a:r>
              <a:rPr lang="zh-CN" altLang="en-US" sz="3200" b="0">
                <a:latin typeface="+mn-ea"/>
                <a:cs typeface="仿宋" charset="0"/>
              </a:rPr>
              <a:t>核心素养培育</a:t>
            </a:r>
            <a:endParaRPr lang="zh-CN" altLang="en-US" sz="2400" b="0">
              <a:latin typeface="+mn-ea"/>
              <a:cs typeface="仿宋" charset="0"/>
            </a:endParaRPr>
          </a:p>
          <a:p>
            <a:pPr marL="0" indent="0" algn="just" fontAlgn="auto">
              <a:lnSpc>
                <a:spcPct val="130000"/>
              </a:lnSpc>
            </a:pPr>
            <a:r>
              <a:rPr sz="2400" b="0">
                <a:latin typeface="+mn-ea"/>
                <a:cs typeface="仿宋" charset="0"/>
              </a:rPr>
              <a:t>（1）学会分析:</a:t>
            </a:r>
            <a:r>
              <a:rPr lang="zh-CN" sz="2400" b="0">
                <a:latin typeface="+mn-ea"/>
                <a:cs typeface="仿宋" charset="0"/>
              </a:rPr>
              <a:t>对</a:t>
            </a:r>
            <a:r>
              <a:rPr lang="zh-CN" altLang="en-US" sz="2400" b="0">
                <a:latin typeface="+mn-ea"/>
                <a:cs typeface="仿宋" charset="0"/>
              </a:rPr>
              <a:t>比分析回归任务和分类任务不同的特点和适用场景。</a:t>
            </a:r>
            <a:endParaRPr lang="zh-CN" altLang="en-US" sz="2400" b="0">
              <a:latin typeface="+mn-ea"/>
              <a:cs typeface="仿宋" charset="0"/>
            </a:endParaRPr>
          </a:p>
          <a:p>
            <a:pPr marL="0" indent="0" algn="just" fontAlgn="auto">
              <a:lnSpc>
                <a:spcPct val="130000"/>
              </a:lnSpc>
            </a:pPr>
            <a:endParaRPr lang="zh-CN" altLang="en-US" sz="2400" b="0">
              <a:latin typeface="+mn-ea"/>
              <a:cs typeface="仿宋" charset="0"/>
            </a:endParaRPr>
          </a:p>
          <a:p>
            <a:pPr marL="0" indent="0" algn="just" fontAlgn="auto">
              <a:lnSpc>
                <a:spcPct val="130000"/>
              </a:lnSpc>
            </a:pPr>
            <a:r>
              <a:rPr sz="2400" b="0">
                <a:latin typeface="+mn-ea"/>
                <a:cs typeface="仿宋" charset="0"/>
              </a:rPr>
              <a:t>辅助分析支架：</a:t>
            </a:r>
            <a:r>
              <a:rPr lang="zh-CN" altLang="en-US" sz="2400" b="0">
                <a:latin typeface="+mn-ea"/>
                <a:cs typeface="仿宋" charset="0"/>
              </a:rPr>
              <a:t>回归任务旨在预测一个连续的数值，如</a:t>
            </a:r>
            <a:r>
              <a:rPr sz="2400" u="sng" dirty="0">
                <a:latin typeface="+mn-ea"/>
                <a:sym typeface="+mn-ea"/>
              </a:rPr>
              <a:t>          </a:t>
            </a:r>
            <a:r>
              <a:rPr lang="zh-CN" altLang="en-US" sz="2400" b="0">
                <a:latin typeface="+mn-ea"/>
                <a:cs typeface="仿宋" charset="0"/>
              </a:rPr>
              <a:t>；分类任务则是将数据分配到预定义的类别中，像</a:t>
            </a:r>
            <a:r>
              <a:rPr sz="2400" u="sng" dirty="0">
                <a:latin typeface="+mn-ea"/>
                <a:sym typeface="+mn-ea"/>
              </a:rPr>
              <a:t>          </a:t>
            </a:r>
            <a:r>
              <a:rPr lang="zh-CN" altLang="en-US" sz="2400" b="0">
                <a:latin typeface="+mn-ea"/>
                <a:cs typeface="仿宋" charset="0"/>
              </a:rPr>
              <a:t>。可以从任务特点、数据需求、模型选择等方面，对比分析回归任务和分类任务不同的特点和适用场景。</a:t>
            </a:r>
            <a:endParaRPr lang="zh-CN" altLang="en-US" sz="2400" b="0">
              <a:latin typeface="+mn-ea"/>
              <a:cs typeface="仿宋" charset="0"/>
            </a:endParaRPr>
          </a:p>
          <a:p>
            <a:pPr marL="0" indent="0" algn="just" fontAlgn="auto">
              <a:lnSpc>
                <a:spcPct val="130000"/>
              </a:lnSpc>
            </a:pPr>
            <a:endParaRPr lang="zh-CN" altLang="en-US" sz="2400" b="0">
              <a:latin typeface="+mn-ea"/>
              <a:cs typeface="仿宋" charset="0"/>
            </a:endParaRPr>
          </a:p>
          <a:p>
            <a:pPr marL="0" indent="0" algn="just" fontAlgn="auto">
              <a:lnSpc>
                <a:spcPct val="130000"/>
              </a:lnSpc>
            </a:pPr>
            <a:r>
              <a:rPr sz="2400" b="0">
                <a:latin typeface="+mn-ea"/>
                <a:cs typeface="仿宋" charset="0"/>
              </a:rPr>
              <a:t>通过对比分析，</a:t>
            </a:r>
            <a:r>
              <a:rPr lang="zh-CN" sz="2400" b="0">
                <a:latin typeface="+mn-ea"/>
                <a:cs typeface="仿宋" charset="0"/>
              </a:rPr>
              <a:t>我知道了</a:t>
            </a:r>
            <a:r>
              <a:rPr lang="zh-CN" sz="2400" dirty="0">
                <a:latin typeface="+mn-ea"/>
                <a:sym typeface="+mn-ea"/>
              </a:rPr>
              <a:t>回归任务和分类任务的区别</a:t>
            </a:r>
            <a:r>
              <a:rPr sz="2400" b="0">
                <a:latin typeface="+mn-ea"/>
                <a:cs typeface="仿宋" charset="0"/>
              </a:rPr>
              <a:t>。</a:t>
            </a:r>
            <a:endParaRPr sz="2400" b="0">
              <a:latin typeface="+mn-ea"/>
              <a:cs typeface="仿宋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知识探究</a:t>
            </a:r>
            <a:endParaRPr lang="zh-CN" altLang="en-US" sz="2400" b="1" dirty="0"/>
          </a:p>
        </p:txBody>
      </p:sp>
      <p:sp>
        <p:nvSpPr>
          <p:cNvPr id="100" name="文本框 99"/>
          <p:cNvSpPr txBox="1"/>
          <p:nvPr/>
        </p:nvSpPr>
        <p:spPr>
          <a:xfrm>
            <a:off x="617855" y="1090930"/>
            <a:ext cx="11209655" cy="50476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0" indent="0" algn="just" fontAlgn="auto">
              <a:lnSpc>
                <a:spcPct val="130000"/>
              </a:lnSpc>
            </a:pPr>
            <a:r>
              <a:rPr lang="zh-CN" altLang="en-US" sz="3200" b="0">
                <a:latin typeface="+mn-ea"/>
                <a:cs typeface="仿宋" charset="0"/>
              </a:rPr>
              <a:t>核心素养培育</a:t>
            </a:r>
            <a:endParaRPr lang="zh-CN" altLang="en-US" sz="2400" b="0">
              <a:latin typeface="+mn-ea"/>
              <a:cs typeface="仿宋" charset="0"/>
            </a:endParaRPr>
          </a:p>
          <a:p>
            <a:pPr marL="0" indent="0" algn="just" fontAlgn="auto">
              <a:lnSpc>
                <a:spcPct val="130000"/>
              </a:lnSpc>
            </a:pPr>
            <a:r>
              <a:rPr sz="2400" b="0">
                <a:latin typeface="+mn-ea"/>
                <a:cs typeface="仿宋" charset="0"/>
              </a:rPr>
              <a:t>（2）</a:t>
            </a:r>
            <a:r>
              <a:rPr lang="zh-CN" sz="2400" b="0">
                <a:latin typeface="+mn-ea"/>
                <a:cs typeface="仿宋" charset="0"/>
              </a:rPr>
              <a:t>学会</a:t>
            </a:r>
            <a:r>
              <a:rPr lang="zh-CN" sz="2400" b="0">
                <a:latin typeface="+mn-ea"/>
                <a:cs typeface="仿宋" charset="0"/>
              </a:rPr>
              <a:t>论证：</a:t>
            </a:r>
            <a:r>
              <a:rPr lang="zh-CN" altLang="en-US" sz="2400" b="0">
                <a:latin typeface="+mn-ea"/>
                <a:cs typeface="仿宋" charset="0"/>
              </a:rPr>
              <a:t>在</a:t>
            </a:r>
            <a:r>
              <a:rPr lang="en-US" altLang="zh-CN" sz="2400" b="0">
                <a:latin typeface="+mn-ea"/>
                <a:cs typeface="仿宋" charset="0"/>
              </a:rPr>
              <a:t>“</a:t>
            </a:r>
            <a:r>
              <a:rPr lang="zh-CN" altLang="en-US" sz="2400" b="0">
                <a:latin typeface="+mn-ea"/>
                <a:cs typeface="仿宋" charset="0"/>
              </a:rPr>
              <a:t>温度数据的转换</a:t>
            </a:r>
            <a:r>
              <a:rPr lang="en-US" altLang="zh-CN" sz="2400" b="0">
                <a:latin typeface="+mn-ea"/>
                <a:cs typeface="仿宋" charset="0"/>
              </a:rPr>
              <a:t>”</a:t>
            </a:r>
            <a:r>
              <a:rPr lang="zh-CN" altLang="en-US" sz="2400" b="0">
                <a:latin typeface="+mn-ea"/>
                <a:cs typeface="仿宋" charset="0"/>
              </a:rPr>
              <a:t>任务中，选择使用线性回归算法的合理性。</a:t>
            </a:r>
            <a:endParaRPr lang="zh-CN" altLang="en-US" sz="2400" b="0">
              <a:latin typeface="+mn-ea"/>
              <a:cs typeface="仿宋" charset="0"/>
            </a:endParaRPr>
          </a:p>
          <a:p>
            <a:pPr marL="0" indent="0" algn="just" fontAlgn="auto">
              <a:lnSpc>
                <a:spcPct val="130000"/>
              </a:lnSpc>
            </a:pPr>
            <a:endParaRPr lang="zh-CN" altLang="en-US" sz="2400" b="0">
              <a:latin typeface="+mn-ea"/>
              <a:cs typeface="仿宋" charset="0"/>
            </a:endParaRPr>
          </a:p>
          <a:p>
            <a:pPr marL="0" indent="0" algn="just" fontAlgn="auto">
              <a:lnSpc>
                <a:spcPct val="130000"/>
              </a:lnSpc>
            </a:pPr>
            <a:r>
              <a:rPr sz="2400" b="0">
                <a:latin typeface="+mn-ea"/>
                <a:cs typeface="仿宋" charset="0"/>
              </a:rPr>
              <a:t>辅助分析支架：</a:t>
            </a:r>
            <a:endParaRPr sz="2400" b="0">
              <a:latin typeface="+mn-ea"/>
              <a:cs typeface="仿宋" charset="0"/>
            </a:endParaRPr>
          </a:p>
          <a:p>
            <a:pPr marL="0" indent="457200" algn="just" fontAlgn="auto">
              <a:lnSpc>
                <a:spcPct val="130000"/>
              </a:lnSpc>
            </a:pPr>
            <a:r>
              <a:rPr lang="zh-CN" altLang="en-US" sz="2400" dirty="0">
                <a:latin typeface="+mn-ea"/>
                <a:sym typeface="+mn-ea"/>
              </a:rPr>
              <a:t>线性回归算法与其他复杂算法（如多项式回归、决策树回归等）的主要区别在于，线性回归假设因变量和自变量之间存在</a:t>
            </a:r>
            <a:r>
              <a:rPr sz="2400" u="sng" dirty="0">
                <a:latin typeface="+mn-ea"/>
                <a:sym typeface="+mn-ea"/>
              </a:rPr>
              <a:t>          </a:t>
            </a:r>
            <a:r>
              <a:rPr lang="zh-CN" altLang="en-US" sz="2400" dirty="0">
                <a:latin typeface="+mn-ea"/>
                <a:sym typeface="+mn-ea"/>
              </a:rPr>
              <a:t>关系，通过构建线性方程来进行预测；而其他复杂算法可以处理更复杂的</a:t>
            </a:r>
            <a:r>
              <a:rPr sz="2400" u="sng" dirty="0">
                <a:latin typeface="+mn-ea"/>
                <a:sym typeface="+mn-ea"/>
              </a:rPr>
              <a:t>            </a:t>
            </a:r>
            <a:r>
              <a:rPr lang="zh-CN" altLang="en-US" sz="2400" dirty="0">
                <a:latin typeface="+mn-ea"/>
                <a:sym typeface="+mn-ea"/>
              </a:rPr>
              <a:t>关系。</a:t>
            </a:r>
            <a:endParaRPr lang="zh-CN" altLang="en-US" sz="2400" dirty="0">
              <a:latin typeface="+mn-ea"/>
              <a:sym typeface="+mn-ea"/>
            </a:endParaRPr>
          </a:p>
          <a:p>
            <a:pPr marL="0" indent="457200" algn="just" fontAlgn="auto">
              <a:lnSpc>
                <a:spcPct val="130000"/>
              </a:lnSpc>
            </a:pPr>
            <a:endParaRPr lang="zh-CN" altLang="en-US" sz="2400" dirty="0">
              <a:latin typeface="+mn-ea"/>
              <a:sym typeface="+mn-ea"/>
            </a:endParaRPr>
          </a:p>
          <a:p>
            <a:pPr marL="0" indent="457200" algn="just" fontAlgn="auto">
              <a:lnSpc>
                <a:spcPct val="130000"/>
              </a:lnSpc>
            </a:pPr>
            <a:r>
              <a:rPr lang="zh-CN" altLang="en-US" sz="2400" dirty="0">
                <a:latin typeface="+mn-ea"/>
                <a:sym typeface="+mn-ea"/>
              </a:rPr>
              <a:t>在</a:t>
            </a:r>
            <a:r>
              <a:rPr lang="en-US" altLang="zh-CN" sz="2400" dirty="0">
                <a:latin typeface="+mn-ea"/>
                <a:sym typeface="+mn-ea"/>
              </a:rPr>
              <a:t> “</a:t>
            </a:r>
            <a:r>
              <a:rPr lang="zh-CN" altLang="en-US" sz="2400" dirty="0">
                <a:latin typeface="+mn-ea"/>
                <a:sym typeface="+mn-ea"/>
              </a:rPr>
              <a:t>温度数据的转换</a:t>
            </a:r>
            <a:r>
              <a:rPr lang="en-US" altLang="zh-CN" sz="2400" dirty="0">
                <a:latin typeface="+mn-ea"/>
                <a:sym typeface="+mn-ea"/>
              </a:rPr>
              <a:t>”</a:t>
            </a:r>
            <a:r>
              <a:rPr lang="zh-CN" altLang="en-US" sz="2400" dirty="0">
                <a:latin typeface="+mn-ea"/>
                <a:sym typeface="+mn-ea"/>
              </a:rPr>
              <a:t>任务中，数据具备以下特点：摄氏温度和华氏温度之间存在明确的数学转换关系，且这种关系在数据上呈现出</a:t>
            </a:r>
            <a:r>
              <a:rPr sz="2400" u="sng" dirty="0">
                <a:latin typeface="+mn-ea"/>
                <a:sym typeface="+mn-ea"/>
              </a:rPr>
              <a:t>          </a:t>
            </a:r>
            <a:r>
              <a:rPr lang="zh-CN" altLang="en-US" sz="2400" dirty="0">
                <a:latin typeface="+mn-ea"/>
                <a:sym typeface="+mn-ea"/>
              </a:rPr>
              <a:t>分布的特征。</a:t>
            </a:r>
            <a:r>
              <a:rPr sz="2400" dirty="0">
                <a:latin typeface="+mn-ea"/>
                <a:sym typeface="+mn-ea"/>
              </a:rPr>
              <a:t> </a:t>
            </a:r>
            <a:r>
              <a:rPr sz="2400" u="sng" dirty="0">
                <a:latin typeface="+mn-ea"/>
                <a:sym typeface="+mn-ea"/>
              </a:rPr>
              <a:t>   </a:t>
            </a:r>
            <a:r>
              <a:rPr sz="2400" b="0" u="sng">
                <a:latin typeface="+mn-ea"/>
                <a:cs typeface="仿宋" charset="0"/>
              </a:rPr>
              <a:t>                                        </a:t>
            </a:r>
            <a:endParaRPr sz="2400" b="0" u="sng">
              <a:latin typeface="+mn-ea"/>
              <a:cs typeface="仿宋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知识探究</a:t>
            </a:r>
            <a:endParaRPr lang="zh-CN" altLang="en-US" sz="2400" b="1" dirty="0"/>
          </a:p>
        </p:txBody>
      </p:sp>
      <p:sp>
        <p:nvSpPr>
          <p:cNvPr id="100" name="文本框 99"/>
          <p:cNvSpPr txBox="1"/>
          <p:nvPr/>
        </p:nvSpPr>
        <p:spPr>
          <a:xfrm>
            <a:off x="617855" y="1090930"/>
            <a:ext cx="11209655" cy="36087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0" indent="0" algn="just" fontAlgn="auto">
              <a:lnSpc>
                <a:spcPct val="130000"/>
              </a:lnSpc>
            </a:pPr>
            <a:r>
              <a:rPr lang="zh-CN" altLang="en-US" sz="3200" b="0">
                <a:latin typeface="+mn-ea"/>
                <a:cs typeface="仿宋" charset="0"/>
              </a:rPr>
              <a:t>核心素养培育</a:t>
            </a:r>
            <a:endParaRPr lang="zh-CN" altLang="en-US" sz="3200" b="0">
              <a:latin typeface="+mn-ea"/>
              <a:cs typeface="仿宋" charset="0"/>
            </a:endParaRPr>
          </a:p>
          <a:p>
            <a:pPr marL="0" indent="0" algn="just" fontAlgn="auto">
              <a:lnSpc>
                <a:spcPct val="130000"/>
              </a:lnSpc>
            </a:pPr>
            <a:endParaRPr lang="zh-CN" altLang="en-US" sz="2400" b="0">
              <a:latin typeface="+mn-ea"/>
              <a:cs typeface="仿宋" charset="0"/>
            </a:endParaRPr>
          </a:p>
          <a:p>
            <a:pPr marL="0" indent="0" algn="just" fontAlgn="auto">
              <a:lnSpc>
                <a:spcPct val="130000"/>
              </a:lnSpc>
            </a:pPr>
            <a:r>
              <a:rPr sz="2400" b="0">
                <a:latin typeface="+mn-ea"/>
                <a:cs typeface="仿宋" charset="0"/>
              </a:rPr>
              <a:t>（3）学会探究：</a:t>
            </a:r>
            <a:r>
              <a:rPr lang="zh-CN" altLang="en-US" sz="2400" dirty="0">
                <a:latin typeface="+mn-ea"/>
                <a:sym typeface="+mn-ea"/>
              </a:rPr>
              <a:t>探究如何利用</a:t>
            </a:r>
            <a:r>
              <a:rPr lang="en-US" altLang="zh-CN" sz="2400" dirty="0">
                <a:latin typeface="+mn-ea"/>
                <a:sym typeface="+mn-ea"/>
              </a:rPr>
              <a:t>BaseML</a:t>
            </a:r>
            <a:r>
              <a:rPr lang="zh-CN" altLang="en-US" sz="2400" dirty="0">
                <a:latin typeface="+mn-ea"/>
                <a:sym typeface="+mn-ea"/>
              </a:rPr>
              <a:t>工具训练温度转换模型。</a:t>
            </a:r>
            <a:r>
              <a:rPr sz="2400" dirty="0">
                <a:latin typeface="+mn-ea"/>
                <a:sym typeface="+mn-ea"/>
              </a:rPr>
              <a:t> </a:t>
            </a:r>
            <a:r>
              <a:rPr sz="2400" b="0">
                <a:latin typeface="+mn-ea"/>
                <a:cs typeface="仿宋" charset="0"/>
              </a:rPr>
              <a:t> </a:t>
            </a:r>
            <a:endParaRPr sz="2400" b="0">
              <a:latin typeface="+mn-ea"/>
              <a:cs typeface="仿宋" charset="0"/>
            </a:endParaRPr>
          </a:p>
          <a:p>
            <a:pPr marL="0" indent="0" algn="just" fontAlgn="auto">
              <a:lnSpc>
                <a:spcPct val="130000"/>
              </a:lnSpc>
            </a:pPr>
            <a:endParaRPr sz="2400" b="0">
              <a:latin typeface="+mn-ea"/>
              <a:cs typeface="仿宋" charset="0"/>
            </a:endParaRPr>
          </a:p>
          <a:p>
            <a:pPr marL="0" indent="457200" algn="just" fontAlgn="auto">
              <a:lnSpc>
                <a:spcPct val="130000"/>
              </a:lnSpc>
            </a:pPr>
            <a:r>
              <a:rPr lang="en-US" altLang="en-US" sz="2400" b="0">
                <a:latin typeface="+mn-ea"/>
                <a:cs typeface="仿宋" charset="0"/>
              </a:rPr>
              <a:t>①</a:t>
            </a:r>
            <a:r>
              <a:rPr lang="zh-CN" altLang="en-US" sz="2400" b="0">
                <a:latin typeface="+mn-ea"/>
                <a:cs typeface="仿宋" charset="0"/>
              </a:rPr>
              <a:t>复制</a:t>
            </a:r>
            <a:r>
              <a:rPr lang="en-US" altLang="zh-CN" sz="2400" b="0">
                <a:latin typeface="+mn-ea"/>
                <a:cs typeface="仿宋" charset="0"/>
              </a:rPr>
              <a:t>“</a:t>
            </a:r>
            <a:r>
              <a:rPr lang="zh-CN" altLang="en-US" sz="2400" b="0">
                <a:latin typeface="+mn-ea"/>
                <a:cs typeface="仿宋" charset="0"/>
              </a:rPr>
              <a:t>温度转换模型</a:t>
            </a:r>
            <a:r>
              <a:rPr lang="en-US" altLang="zh-CN" sz="2400" b="0">
                <a:latin typeface="+mn-ea"/>
                <a:cs typeface="仿宋" charset="0"/>
              </a:rPr>
              <a:t>”</a:t>
            </a:r>
            <a:r>
              <a:rPr lang="zh-CN" altLang="en-US" sz="2400" b="0">
                <a:latin typeface="+mn-ea"/>
                <a:cs typeface="仿宋" charset="0"/>
              </a:rPr>
              <a:t>文件夹到</a:t>
            </a:r>
            <a:r>
              <a:rPr lang="en-US" altLang="zh-CN" sz="2400" b="0">
                <a:latin typeface="+mn-ea"/>
                <a:cs typeface="仿宋" charset="0"/>
              </a:rPr>
              <a:t>XEDU</a:t>
            </a:r>
            <a:r>
              <a:rPr lang="zh-CN" altLang="en-US" sz="2400" b="0">
                <a:latin typeface="+mn-ea"/>
                <a:cs typeface="仿宋" charset="0"/>
              </a:rPr>
              <a:t>教学资源目录下；</a:t>
            </a:r>
            <a:endParaRPr lang="zh-CN" altLang="en-US" sz="2400" b="0">
              <a:latin typeface="+mn-ea"/>
              <a:cs typeface="仿宋" charset="0"/>
            </a:endParaRPr>
          </a:p>
          <a:p>
            <a:pPr marL="0" indent="457200" algn="just" fontAlgn="auto">
              <a:lnSpc>
                <a:spcPct val="130000"/>
              </a:lnSpc>
            </a:pPr>
            <a:r>
              <a:rPr lang="en-US" altLang="en-US" sz="2400" b="0">
                <a:latin typeface="+mn-ea"/>
                <a:cs typeface="仿宋" charset="0"/>
              </a:rPr>
              <a:t>②</a:t>
            </a:r>
            <a:r>
              <a:rPr lang="zh-CN" altLang="en-US" sz="2400" b="0">
                <a:latin typeface="+mn-ea"/>
                <a:cs typeface="仿宋" charset="0"/>
              </a:rPr>
              <a:t>打开</a:t>
            </a:r>
            <a:r>
              <a:rPr lang="en-US" altLang="zh-CN" sz="2400" b="0">
                <a:latin typeface="+mn-ea"/>
                <a:cs typeface="仿宋" charset="0"/>
              </a:rPr>
              <a:t>Jupyter</a:t>
            </a:r>
            <a:r>
              <a:rPr lang="zh-CN" altLang="en-US" sz="2400" b="0">
                <a:latin typeface="+mn-ea"/>
                <a:cs typeface="仿宋" charset="0"/>
              </a:rPr>
              <a:t>编辑器</a:t>
            </a:r>
            <a:r>
              <a:rPr lang="en-US" altLang="zh-CN" sz="2400" b="0">
                <a:latin typeface="+mn-ea"/>
                <a:cs typeface="仿宋" charset="0"/>
              </a:rPr>
              <a:t>.bat</a:t>
            </a:r>
            <a:r>
              <a:rPr lang="zh-CN" altLang="en-US" sz="2400" b="0">
                <a:latin typeface="+mn-ea"/>
                <a:cs typeface="仿宋" charset="0"/>
              </a:rPr>
              <a:t>，使用</a:t>
            </a:r>
            <a:r>
              <a:rPr lang="en-US" altLang="zh-CN" sz="2400" b="0">
                <a:latin typeface="+mn-ea"/>
                <a:cs typeface="仿宋" charset="0"/>
              </a:rPr>
              <a:t>Jupyter</a:t>
            </a:r>
            <a:r>
              <a:rPr lang="zh-CN" altLang="en-US" sz="2400" b="0">
                <a:latin typeface="+mn-ea"/>
                <a:cs typeface="仿宋" charset="0"/>
              </a:rPr>
              <a:t>打开训练温度转换模型</a:t>
            </a:r>
            <a:r>
              <a:rPr lang="en-US" altLang="zh-CN" sz="2400" b="0">
                <a:latin typeface="+mn-ea"/>
                <a:cs typeface="仿宋" charset="0"/>
              </a:rPr>
              <a:t>.ipynb</a:t>
            </a:r>
            <a:r>
              <a:rPr lang="zh-CN" altLang="en-US" sz="2400" b="0">
                <a:latin typeface="+mn-ea"/>
                <a:cs typeface="仿宋" charset="0"/>
              </a:rPr>
              <a:t>文件；</a:t>
            </a:r>
            <a:endParaRPr lang="zh-CN" altLang="en-US" sz="2400" b="0">
              <a:latin typeface="+mn-ea"/>
              <a:cs typeface="仿宋" charset="0"/>
            </a:endParaRPr>
          </a:p>
          <a:p>
            <a:pPr marL="0" indent="457200" algn="just" fontAlgn="auto">
              <a:lnSpc>
                <a:spcPct val="130000"/>
              </a:lnSpc>
            </a:pPr>
            <a:r>
              <a:rPr lang="en-US" altLang="en-US" sz="2400" b="0">
                <a:latin typeface="+mn-ea"/>
                <a:cs typeface="仿宋" charset="0"/>
              </a:rPr>
              <a:t>③</a:t>
            </a:r>
            <a:r>
              <a:rPr lang="zh-CN" altLang="en-US" sz="2400" b="0">
                <a:latin typeface="+mn-ea"/>
                <a:cs typeface="仿宋" charset="0"/>
              </a:rPr>
              <a:t>输入数据集路径进行模型训练和保存，并进行模型应用和验证。</a:t>
            </a:r>
            <a:r>
              <a:rPr sz="2400" b="0">
                <a:latin typeface="+mn-ea"/>
                <a:cs typeface="仿宋" charset="0"/>
              </a:rPr>
              <a:t>                                    </a:t>
            </a:r>
            <a:endParaRPr sz="2400" b="0">
              <a:latin typeface="+mn-ea"/>
              <a:cs typeface="仿宋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知识探究</a:t>
            </a:r>
            <a:endParaRPr lang="zh-CN" altLang="en-US" sz="2400" b="1" dirty="0"/>
          </a:p>
        </p:txBody>
      </p:sp>
      <p:sp>
        <p:nvSpPr>
          <p:cNvPr id="100" name="文本框 99"/>
          <p:cNvSpPr txBox="1"/>
          <p:nvPr/>
        </p:nvSpPr>
        <p:spPr>
          <a:xfrm>
            <a:off x="617855" y="1090930"/>
            <a:ext cx="11209655" cy="31292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0" indent="0" algn="just" fontAlgn="auto">
              <a:lnSpc>
                <a:spcPct val="130000"/>
              </a:lnSpc>
            </a:pPr>
            <a:r>
              <a:rPr lang="zh-CN" altLang="en-US" sz="3200" b="0">
                <a:latin typeface="+mn-ea"/>
                <a:cs typeface="仿宋" charset="0"/>
              </a:rPr>
              <a:t>核心素养培育</a:t>
            </a:r>
            <a:endParaRPr lang="zh-CN" altLang="en-US" sz="3200" b="0">
              <a:latin typeface="+mn-ea"/>
              <a:cs typeface="仿宋" charset="0"/>
            </a:endParaRPr>
          </a:p>
          <a:p>
            <a:pPr marL="0" indent="0" algn="just" fontAlgn="auto">
              <a:lnSpc>
                <a:spcPct val="130000"/>
              </a:lnSpc>
            </a:pPr>
            <a:endParaRPr lang="zh-CN" altLang="en-US" sz="2400" b="0">
              <a:latin typeface="+mn-ea"/>
              <a:cs typeface="仿宋" charset="0"/>
            </a:endParaRPr>
          </a:p>
          <a:p>
            <a:pPr marL="0" indent="0" algn="just" fontAlgn="auto">
              <a:lnSpc>
                <a:spcPct val="130000"/>
              </a:lnSpc>
            </a:pPr>
            <a:r>
              <a:rPr sz="2400" b="0">
                <a:latin typeface="+mn-ea"/>
                <a:cs typeface="仿宋" charset="0"/>
              </a:rPr>
              <a:t>（</a:t>
            </a:r>
            <a:r>
              <a:rPr lang="en-US" sz="2400" b="0">
                <a:latin typeface="+mn-ea"/>
                <a:cs typeface="仿宋" charset="0"/>
              </a:rPr>
              <a:t>4</a:t>
            </a:r>
            <a:r>
              <a:rPr sz="2400" b="0">
                <a:latin typeface="+mn-ea"/>
                <a:cs typeface="仿宋" charset="0"/>
              </a:rPr>
              <a:t>）</a:t>
            </a:r>
            <a:r>
              <a:rPr sz="2400" b="0">
                <a:latin typeface="+mn-ea"/>
              </a:rPr>
              <a:t>评价反思</a:t>
            </a:r>
            <a:endParaRPr sz="2400" b="0">
              <a:latin typeface="+mn-ea"/>
            </a:endParaRPr>
          </a:p>
          <a:p>
            <a:pPr marL="0" indent="0" algn="just" fontAlgn="auto">
              <a:lnSpc>
                <a:spcPct val="130000"/>
              </a:lnSpc>
            </a:pPr>
            <a:endParaRPr sz="2400" b="0">
              <a:latin typeface="+mn-ea"/>
            </a:endParaRPr>
          </a:p>
          <a:p>
            <a:pPr marL="0" indent="457200" algn="just" fontAlgn="auto">
              <a:lnSpc>
                <a:spcPct val="130000"/>
              </a:lnSpc>
            </a:pPr>
            <a:r>
              <a:rPr lang="en-US" altLang="en-US" sz="2400" b="0">
                <a:latin typeface="+mn-ea"/>
                <a:cs typeface="仿宋" charset="0"/>
              </a:rPr>
              <a:t>①</a:t>
            </a:r>
            <a:r>
              <a:rPr lang="zh-CN" altLang="en-US" sz="2400" b="0">
                <a:latin typeface="+mn-ea"/>
                <a:cs typeface="仿宋" charset="0"/>
              </a:rPr>
              <a:t>在分析不同算法利弊时，从多个角度进行对比的这种分析方法有什么好处？</a:t>
            </a:r>
            <a:endParaRPr lang="zh-CN" altLang="en-US" sz="2400" b="0">
              <a:latin typeface="+mn-ea"/>
              <a:cs typeface="仿宋" charset="0"/>
            </a:endParaRPr>
          </a:p>
          <a:p>
            <a:pPr marL="0" indent="457200" algn="just" fontAlgn="auto">
              <a:lnSpc>
                <a:spcPct val="130000"/>
              </a:lnSpc>
            </a:pPr>
            <a:r>
              <a:rPr lang="en-US" altLang="en-US" sz="2400" b="0">
                <a:latin typeface="+mn-ea"/>
                <a:cs typeface="仿宋" charset="0"/>
              </a:rPr>
              <a:t>②</a:t>
            </a:r>
            <a:r>
              <a:rPr lang="zh-CN" altLang="en-US" sz="2400" b="0">
                <a:latin typeface="+mn-ea"/>
                <a:cs typeface="仿宋" charset="0"/>
              </a:rPr>
              <a:t>本节课使用</a:t>
            </a:r>
            <a:r>
              <a:rPr lang="en-US" altLang="zh-CN" sz="2400" b="0">
                <a:latin typeface="+mn-ea"/>
                <a:cs typeface="仿宋" charset="0"/>
              </a:rPr>
              <a:t>BaseML</a:t>
            </a:r>
            <a:r>
              <a:rPr lang="zh-CN" altLang="en-US" sz="2400" b="0">
                <a:latin typeface="+mn-ea"/>
                <a:cs typeface="仿宋" charset="0"/>
              </a:rPr>
              <a:t>进行模型训练和评估，在本地环境训练模型要注意什么？</a:t>
            </a:r>
            <a:r>
              <a:rPr sz="2400" b="0">
                <a:latin typeface="+mn-ea"/>
                <a:cs typeface="仿宋" charset="0"/>
              </a:rPr>
              <a:t>              </a:t>
            </a:r>
            <a:endParaRPr sz="2400" b="0">
              <a:latin typeface="+mn-ea"/>
              <a:cs typeface="仿宋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ISLIDE.VECTOR" val="#259238;"/>
</p:tagLst>
</file>

<file path=ppt/tags/tag11.xml><?xml version="1.0" encoding="utf-8"?>
<p:tagLst xmlns:p="http://schemas.openxmlformats.org/presentationml/2006/main">
  <p:tag name="ISLIDE.VECTOR" val="#259238;"/>
</p:tagLst>
</file>

<file path=ppt/tags/tag12.xml><?xml version="1.0" encoding="utf-8"?>
<p:tagLst xmlns:p="http://schemas.openxmlformats.org/presentationml/2006/main">
  <p:tag name="ISLIDE.VECTOR" val="#259238;"/>
</p:tagLst>
</file>

<file path=ppt/tags/tag13.xml><?xml version="1.0" encoding="utf-8"?>
<p:tagLst xmlns:p="http://schemas.openxmlformats.org/presentationml/2006/main">
  <p:tag name="ISLIDE.VECTOR" val="#259238;"/>
</p:tagLst>
</file>

<file path=ppt/tags/tag2.xml><?xml version="1.0" encoding="utf-8"?>
<p:tagLst xmlns:p="http://schemas.openxmlformats.org/presentationml/2006/main">
  <p:tag name="ISLIDE.THEME" val="https://www.islide.cc;"/>
</p:tagLst>
</file>

<file path=ppt/tags/tag3.xml><?xml version="1.0" encoding="utf-8"?>
<p:tagLst xmlns:p="http://schemas.openxmlformats.org/presentationml/2006/main">
  <p:tag name="ISLIDE.THEME" val="https://www.islide.cc;"/>
</p:tagLst>
</file>

<file path=ppt/tags/tag4.xml><?xml version="1.0" encoding="utf-8"?>
<p:tagLst xmlns:p="http://schemas.openxmlformats.org/presentationml/2006/main">
  <p:tag name="ISLIDE.VECTOR" val="#259238;"/>
</p:tagLst>
</file>

<file path=ppt/tags/tag5.xml><?xml version="1.0" encoding="utf-8"?>
<p:tagLst xmlns:p="http://schemas.openxmlformats.org/presentationml/2006/main">
  <p:tag name="ISLIDE.VECTOR" val="#259238;"/>
</p:tagLst>
</file>

<file path=ppt/tags/tag6.xml><?xml version="1.0" encoding="utf-8"?>
<p:tagLst xmlns:p="http://schemas.openxmlformats.org/presentationml/2006/main">
  <p:tag name="ISLIDE.VECTOR" val="#259238;"/>
</p:tagLst>
</file>

<file path=ppt/tags/tag7.xml><?xml version="1.0" encoding="utf-8"?>
<p:tagLst xmlns:p="http://schemas.openxmlformats.org/presentationml/2006/main">
  <p:tag name="ISLIDE.VECTOR" val="#259238;"/>
</p:tagLst>
</file>

<file path=ppt/tags/tag8.xml><?xml version="1.0" encoding="utf-8"?>
<p:tagLst xmlns:p="http://schemas.openxmlformats.org/presentationml/2006/main">
  <p:tag name="ISLIDE.VECTOR" val="#259238;"/>
</p:tagLst>
</file>

<file path=ppt/tags/tag9.xml><?xml version="1.0" encoding="utf-8"?>
<p:tagLst xmlns:p="http://schemas.openxmlformats.org/presentationml/2006/main">
  <p:tag name="ISLIDE.VECTOR" val="#259238;"/>
</p:tagLst>
</file>

<file path=ppt/theme/theme1.xml><?xml version="1.0" encoding="utf-8"?>
<a:theme xmlns:a="http://schemas.openxmlformats.org/drawingml/2006/main" name="Office 主题​​1">
  <a:themeElements>
    <a:clrScheme name="紫罗兰色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全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1765</Words>
  <Application>WPS 文字</Application>
  <PresentationFormat>宽屏</PresentationFormat>
  <Paragraphs>193</Paragraphs>
  <Slides>12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9" baseType="lpstr">
      <vt:lpstr>Arial</vt:lpstr>
      <vt:lpstr>宋体</vt:lpstr>
      <vt:lpstr>Wingdings</vt:lpstr>
      <vt:lpstr>微软雅黑</vt:lpstr>
      <vt:lpstr>Impact</vt:lpstr>
      <vt:lpstr>仿宋</vt:lpstr>
      <vt:lpstr>方正仿宋_GBK</vt:lpstr>
      <vt:lpstr>汉仪旗黑</vt:lpstr>
      <vt:lpstr>Wingdings</vt:lpstr>
      <vt:lpstr>宋体</vt:lpstr>
      <vt:lpstr>Arial Unicode MS</vt:lpstr>
      <vt:lpstr>Calibri</vt:lpstr>
      <vt:lpstr>Helvetica Neue</vt:lpstr>
      <vt:lpstr>汉仪书宋二KW</vt:lpstr>
      <vt:lpstr>微软雅黑</vt:lpstr>
      <vt:lpstr>Office 主题​​1</vt:lpstr>
      <vt:lpstr>TCLayout.ActiveDocument.1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金山软件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wps</dc:creator>
  <cp:lastModifiedBy>123</cp:lastModifiedBy>
  <cp:revision>65</cp:revision>
  <dcterms:created xsi:type="dcterms:W3CDTF">2025-02-18T03:47:09Z</dcterms:created>
  <dcterms:modified xsi:type="dcterms:W3CDTF">2025-02-18T03:47:09Z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2052-6.14.0.8924</vt:lpwstr>
  </property>
  <property fmtid="{D5CDD505-2E9C-101B-9397-08002B2CF9AE}" pid="3" name="ICV">
    <vt:lpwstr>CC59C56D15EE4E06AD15CE45C72E6D83</vt:lpwstr>
  </property>
</Properties>
</file>