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1"/>
  </p:handoutMasterIdLst>
  <p:sldIdLst>
    <p:sldId id="328" r:id="rId3"/>
    <p:sldId id="397" r:id="rId5"/>
    <p:sldId id="372" r:id="rId6"/>
    <p:sldId id="373" r:id="rId7"/>
    <p:sldId id="389" r:id="rId8"/>
    <p:sldId id="391" r:id="rId9"/>
    <p:sldId id="392" r:id="rId10"/>
    <p:sldId id="330" r:id="rId11"/>
    <p:sldId id="393" r:id="rId12"/>
    <p:sldId id="394" r:id="rId13"/>
    <p:sldId id="358" r:id="rId14"/>
    <p:sldId id="412" r:id="rId15"/>
    <p:sldId id="411" r:id="rId16"/>
    <p:sldId id="413" r:id="rId17"/>
    <p:sldId id="277" r:id="rId18"/>
    <p:sldId id="279" r:id="rId19"/>
    <p:sldId id="284" r:id="rId20"/>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8" userDrawn="1">
          <p15:clr>
            <a:srgbClr val="A4A3A4"/>
          </p15:clr>
        </p15:guide>
        <p15:guide id="2" pos="387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G Yun" initials="L. Yun"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8"/>
        <p:guide pos="3873"/>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handoutMaster" Target="handoutMasters/handoutMaster1.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正文1">
    <p:spTree>
      <p:nvGrpSpPr>
        <p:cNvPr id="1" name=""/>
        <p:cNvGrpSpPr/>
        <p:nvPr/>
      </p:nvGrpSpPr>
      <p:grpSpPr>
        <a:xfrm>
          <a:off x="0" y="0"/>
          <a:ext cx="0" cy="0"/>
          <a:chOff x="0" y="0"/>
          <a:chExt cx="0" cy="0"/>
        </a:xfrm>
      </p:grpSpPr>
      <p:sp>
        <p:nvSpPr>
          <p:cNvPr id="7" name="矩形 6"/>
          <p:cNvSpPr/>
          <p:nvPr userDrawn="1"/>
        </p:nvSpPr>
        <p:spPr>
          <a:xfrm>
            <a:off x="0" y="6492875"/>
            <a:ext cx="12192000" cy="365125"/>
          </a:xfrm>
          <a:prstGeom prst="rect">
            <a:avLst/>
          </a:prstGeom>
          <a:gradFill flip="none" rotWithShape="1">
            <a:gsLst>
              <a:gs pos="82000">
                <a:srgbClr val="AB032B"/>
              </a:gs>
              <a:gs pos="63000">
                <a:srgbClr val="950556"/>
              </a:gs>
              <a:gs pos="0">
                <a:srgbClr val="6A0AAB"/>
              </a:gs>
              <a:gs pos="100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425450" y="190500"/>
            <a:ext cx="9309100" cy="798788"/>
          </a:xfrm>
        </p:spPr>
        <p:txBody>
          <a:bodyPr>
            <a:normAutofit/>
          </a:bodyPr>
          <a:lstStyle>
            <a:lvl1pPr>
              <a:defRPr sz="3600">
                <a:solidFill>
                  <a:srgbClr val="7030A0"/>
                </a:solidFill>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425450" y="1238250"/>
            <a:ext cx="11372850" cy="5010149"/>
          </a:xfrm>
        </p:spPr>
        <p:txBody>
          <a:bodyPr>
            <a:normAutofit/>
          </a:bodyPr>
          <a:lstStyle>
            <a:lvl1pPr>
              <a:defRPr sz="2400"/>
            </a:lvl1pPr>
            <a:lvl2pPr>
              <a:defRPr sz="2000"/>
            </a:lvl2pPr>
            <a:lvl3pPr>
              <a:defRPr sz="1800"/>
            </a:lvl3pPr>
            <a:lvl4pPr>
              <a:defRPr sz="1600"/>
            </a:lvl4pPr>
            <a:lvl5pPr>
              <a:defRPr sz="1600"/>
            </a:lvl5p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灯片编号占位符 5"/>
          <p:cNvSpPr>
            <a:spLocks noGrp="1"/>
          </p:cNvSpPr>
          <p:nvPr>
            <p:ph type="sldNum" sz="quarter" idx="12"/>
          </p:nvPr>
        </p:nvSpPr>
        <p:spPr>
          <a:xfrm>
            <a:off x="11589456" y="6492875"/>
            <a:ext cx="539044" cy="352953"/>
          </a:xfrm>
        </p:spPr>
        <p:txBody>
          <a:bodyPr/>
          <a:lstStyle>
            <a:lvl1pPr>
              <a:defRPr b="1">
                <a:solidFill>
                  <a:schemeClr val="bg1"/>
                </a:solidFill>
              </a:defRPr>
            </a:lvl1pPr>
          </a:lstStyle>
          <a:p>
            <a:fld id="{7E94C9D3-C384-4E7D-BD0D-43030464E9B0}" type="slidenum">
              <a:rPr lang="zh-CN" altLang="en-US" smtClean="0"/>
            </a:fld>
            <a:endParaRPr lang="zh-CN" altLang="en-US"/>
          </a:p>
        </p:txBody>
      </p:sp>
      <p:pic>
        <p:nvPicPr>
          <p:cNvPr id="9" name="清华校徽校标矢量图.ai-3 [转换].png"/>
          <p:cNvPicPr/>
          <p:nvPr userDrawn="1"/>
        </p:nvPicPr>
        <p:blipFill rotWithShape="1">
          <a:blip r:embed="rId2" cstate="print">
            <a:alphaModFix amt="67408"/>
            <a:duotone>
              <a:prstClr val="black"/>
              <a:srgbClr val="6A0AAB">
                <a:tint val="45000"/>
                <a:satMod val="400000"/>
              </a:srgbClr>
            </a:duotone>
          </a:blip>
          <a:srcRect l="19950" t="62600" r="26455" b="20888"/>
          <a:stretch>
            <a:fillRect/>
          </a:stretch>
        </p:blipFill>
        <p:spPr>
          <a:xfrm>
            <a:off x="9981896" y="190500"/>
            <a:ext cx="1962454" cy="798788"/>
          </a:xfrm>
          <a:prstGeom prst="rect">
            <a:avLst/>
          </a:prstGeom>
          <a:ln w="12700">
            <a:miter lim="4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白板">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7E94C9D3-C384-4E7D-BD0D-43030464E9B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showMasterSp="0" userDrawn="1">
  <p:cSld name="标题幻灯片">
    <p:spTree>
      <p:nvGrpSpPr>
        <p:cNvPr id="1" name=""/>
        <p:cNvGrpSpPr/>
        <p:nvPr/>
      </p:nvGrpSpPr>
      <p:grpSpPr>
        <a:xfrm>
          <a:off x="0" y="0"/>
          <a:ext cx="0" cy="0"/>
          <a:chOff x="0" y="0"/>
          <a:chExt cx="0" cy="0"/>
        </a:xfrm>
      </p:grpSpPr>
      <p:grpSp>
        <p:nvGrpSpPr>
          <p:cNvPr id="10" name="组合 9"/>
          <p:cNvGrpSpPr/>
          <p:nvPr userDrawn="1"/>
        </p:nvGrpSpPr>
        <p:grpSpPr>
          <a:xfrm>
            <a:off x="0" y="319314"/>
            <a:ext cx="12206514" cy="6553200"/>
            <a:chOff x="-100178" y="243584"/>
            <a:chExt cx="12349278" cy="6614417"/>
          </a:xfrm>
        </p:grpSpPr>
        <p:sp>
          <p:nvSpPr>
            <p:cNvPr id="16" name="任意多边形: 形状 15"/>
            <p:cNvSpPr/>
            <p:nvPr/>
          </p:nvSpPr>
          <p:spPr>
            <a:xfrm>
              <a:off x="1290792" y="243584"/>
              <a:ext cx="10948991" cy="6614416"/>
            </a:xfrm>
            <a:custGeom>
              <a:avLst/>
              <a:gdLst>
                <a:gd name="connsiteX0" fmla="*/ 10927348 w 10948991"/>
                <a:gd name="connsiteY0" fmla="*/ 0 h 6614416"/>
                <a:gd name="connsiteX1" fmla="*/ 10948991 w 10948991"/>
                <a:gd name="connsiteY1" fmla="*/ 216423 h 6614416"/>
                <a:gd name="connsiteX2" fmla="*/ 6412213 w 10948991"/>
                <a:gd name="connsiteY2" fmla="*/ 2518628 h 6614416"/>
                <a:gd name="connsiteX3" fmla="*/ 1062811 w 10948991"/>
                <a:gd name="connsiteY3" fmla="*/ 6601329 h 6614416"/>
                <a:gd name="connsiteX4" fmla="*/ 1048102 w 10948991"/>
                <a:gd name="connsiteY4" fmla="*/ 6614416 h 6614416"/>
                <a:gd name="connsiteX5" fmla="*/ 0 w 10948991"/>
                <a:gd name="connsiteY5" fmla="*/ 6614416 h 6614416"/>
                <a:gd name="connsiteX6" fmla="*/ 96161 w 10948991"/>
                <a:gd name="connsiteY6" fmla="*/ 6527148 h 6614416"/>
                <a:gd name="connsiteX7" fmla="*/ 549839 w 10948991"/>
                <a:gd name="connsiteY7" fmla="*/ 6122080 h 6614416"/>
                <a:gd name="connsiteX8" fmla="*/ 10927348 w 10948991"/>
                <a:gd name="connsiteY8" fmla="*/ 0 h 661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8991" h="6614416">
                  <a:moveTo>
                    <a:pt x="10927348" y="0"/>
                  </a:moveTo>
                  <a:lnTo>
                    <a:pt x="10948991" y="216423"/>
                  </a:lnTo>
                  <a:cubicBezTo>
                    <a:pt x="10948991" y="216423"/>
                    <a:pt x="9450258" y="825114"/>
                    <a:pt x="6412213" y="2518628"/>
                  </a:cubicBezTo>
                  <a:cubicBezTo>
                    <a:pt x="4798251" y="3418308"/>
                    <a:pt x="2687247" y="5163188"/>
                    <a:pt x="1062811" y="6601329"/>
                  </a:cubicBezTo>
                  <a:lnTo>
                    <a:pt x="1048102" y="6614416"/>
                  </a:lnTo>
                  <a:lnTo>
                    <a:pt x="0" y="6614416"/>
                  </a:lnTo>
                  <a:lnTo>
                    <a:pt x="96161" y="6527148"/>
                  </a:lnTo>
                  <a:cubicBezTo>
                    <a:pt x="359095" y="6289576"/>
                    <a:pt x="549839" y="6122080"/>
                    <a:pt x="549839" y="6122080"/>
                  </a:cubicBezTo>
                  <a:cubicBezTo>
                    <a:pt x="4480633" y="1953222"/>
                    <a:pt x="10927348" y="0"/>
                    <a:pt x="10927348" y="0"/>
                  </a:cubicBezTo>
                  <a:close/>
                </a:path>
              </a:pathLst>
            </a:custGeom>
            <a:solidFill>
              <a:schemeClr val="accent2"/>
            </a:solidFill>
            <a:ln w="9525" cap="flat">
              <a:noFill/>
              <a:prstDash val="solid"/>
              <a:miter/>
            </a:ln>
          </p:spPr>
          <p:txBody>
            <a:bodyPr rtlCol="0" anchor="ctr"/>
            <a:lstStyle/>
            <a:p>
              <a:endParaRPr lang="zh-CN" altLang="en-US"/>
            </a:p>
          </p:txBody>
        </p:sp>
        <p:sp>
          <p:nvSpPr>
            <p:cNvPr id="15" name="任意多边形: 形状 14"/>
            <p:cNvSpPr/>
            <p:nvPr/>
          </p:nvSpPr>
          <p:spPr>
            <a:xfrm>
              <a:off x="-100178" y="3454768"/>
              <a:ext cx="5590253" cy="3403233"/>
            </a:xfrm>
            <a:custGeom>
              <a:avLst/>
              <a:gdLst>
                <a:gd name="connsiteX0" fmla="*/ 5590253 w 5590253"/>
                <a:gd name="connsiteY0" fmla="*/ 0 h 3403233"/>
                <a:gd name="connsiteX1" fmla="*/ 1672181 w 5590253"/>
                <a:gd name="connsiteY1" fmla="*/ 3403233 h 3403233"/>
                <a:gd name="connsiteX2" fmla="*/ 0 w 5590253"/>
                <a:gd name="connsiteY2" fmla="*/ 3403233 h 3403233"/>
                <a:gd name="connsiteX3" fmla="*/ 11935 w 5590253"/>
                <a:gd name="connsiteY3" fmla="*/ 1606946 h 3403233"/>
                <a:gd name="connsiteX4" fmla="*/ 5590253 w 5590253"/>
                <a:gd name="connsiteY4" fmla="*/ 0 h 340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0253" h="3403233">
                  <a:moveTo>
                    <a:pt x="5590253" y="0"/>
                  </a:moveTo>
                  <a:lnTo>
                    <a:pt x="1672181" y="3403233"/>
                  </a:lnTo>
                  <a:lnTo>
                    <a:pt x="0" y="3403233"/>
                  </a:lnTo>
                  <a:lnTo>
                    <a:pt x="11935" y="1606946"/>
                  </a:lnTo>
                  <a:cubicBezTo>
                    <a:pt x="11935" y="1606946"/>
                    <a:pt x="1226612" y="2908192"/>
                    <a:pt x="5590253" y="0"/>
                  </a:cubicBezTo>
                  <a:close/>
                </a:path>
              </a:pathLst>
            </a:custGeom>
            <a:solidFill>
              <a:schemeClr val="accent3"/>
            </a:solidFill>
            <a:ln w="9525" cap="flat">
              <a:noFill/>
              <a:prstDash val="solid"/>
              <a:miter/>
            </a:ln>
          </p:spPr>
          <p:txBody>
            <a:bodyPr rtlCol="0" anchor="ctr"/>
            <a:lstStyle/>
            <a:p>
              <a:endParaRPr lang="zh-CN" altLang="en-US"/>
            </a:p>
          </p:txBody>
        </p:sp>
        <p:sp>
          <p:nvSpPr>
            <p:cNvPr id="14" name="任意多边形: 形状 13"/>
            <p:cNvSpPr/>
            <p:nvPr/>
          </p:nvSpPr>
          <p:spPr>
            <a:xfrm>
              <a:off x="2255450" y="268342"/>
              <a:ext cx="9993650" cy="6589658"/>
            </a:xfrm>
            <a:custGeom>
              <a:avLst/>
              <a:gdLst>
                <a:gd name="connsiteX0" fmla="*/ 9993650 w 9993650"/>
                <a:gd name="connsiteY0" fmla="*/ 0 h 6589658"/>
                <a:gd name="connsiteX1" fmla="*/ 9993650 w 9993650"/>
                <a:gd name="connsiteY1" fmla="*/ 6589658 h 6589658"/>
                <a:gd name="connsiteX2" fmla="*/ 9481282 w 9993650"/>
                <a:gd name="connsiteY2" fmla="*/ 6589658 h 6589658"/>
                <a:gd name="connsiteX3" fmla="*/ 9442156 w 9993650"/>
                <a:gd name="connsiteY3" fmla="*/ 6576126 h 6589658"/>
                <a:gd name="connsiteX4" fmla="*/ 1536593 w 9993650"/>
                <a:gd name="connsiteY4" fmla="*/ 6502535 h 6589658"/>
                <a:gd name="connsiteX5" fmla="*/ 1251116 w 9993650"/>
                <a:gd name="connsiteY5" fmla="*/ 6589658 h 6589658"/>
                <a:gd name="connsiteX6" fmla="*/ 0 w 9993650"/>
                <a:gd name="connsiteY6" fmla="*/ 6589658 h 6589658"/>
                <a:gd name="connsiteX7" fmla="*/ 195378 w 9993650"/>
                <a:gd name="connsiteY7" fmla="*/ 6414513 h 6589658"/>
                <a:gd name="connsiteX8" fmla="*/ 3300752 w 9993650"/>
                <a:gd name="connsiteY8" fmla="*/ 3857750 h 6589658"/>
                <a:gd name="connsiteX9" fmla="*/ 9993650 w 9993650"/>
                <a:gd name="connsiteY9" fmla="*/ 0 h 6589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93650" h="6589658">
                  <a:moveTo>
                    <a:pt x="9993650" y="0"/>
                  </a:moveTo>
                  <a:lnTo>
                    <a:pt x="9993650" y="6589658"/>
                  </a:lnTo>
                  <a:lnTo>
                    <a:pt x="9481282" y="6589658"/>
                  </a:lnTo>
                  <a:lnTo>
                    <a:pt x="9442156" y="6576126"/>
                  </a:lnTo>
                  <a:cubicBezTo>
                    <a:pt x="6331463" y="5540142"/>
                    <a:pt x="3479003" y="5935015"/>
                    <a:pt x="1536593" y="6502535"/>
                  </a:cubicBezTo>
                  <a:lnTo>
                    <a:pt x="1251116" y="6589658"/>
                  </a:lnTo>
                  <a:lnTo>
                    <a:pt x="0" y="6589658"/>
                  </a:lnTo>
                  <a:lnTo>
                    <a:pt x="195378" y="6414513"/>
                  </a:lnTo>
                  <a:cubicBezTo>
                    <a:pt x="1925596" y="4879294"/>
                    <a:pt x="3300752" y="3857750"/>
                    <a:pt x="3300752" y="3857750"/>
                  </a:cubicBezTo>
                  <a:cubicBezTo>
                    <a:pt x="5889719" y="1547428"/>
                    <a:pt x="9993650" y="0"/>
                    <a:pt x="9993650" y="0"/>
                  </a:cubicBezTo>
                  <a:close/>
                </a:path>
              </a:pathLst>
            </a:custGeom>
            <a:gradFill>
              <a:gsLst>
                <a:gs pos="0">
                  <a:schemeClr val="accent4"/>
                </a:gs>
                <a:gs pos="100000">
                  <a:schemeClr val="accent1"/>
                </a:gs>
              </a:gsLst>
              <a:lin ang="5400000" scaled="1"/>
            </a:gradFill>
            <a:ln w="9525" cap="flat">
              <a:noFill/>
              <a:prstDash val="solid"/>
              <a:miter/>
            </a:ln>
          </p:spPr>
          <p:txBody>
            <a:bodyPr rtlCol="0" anchor="ctr"/>
            <a:lstStyle/>
            <a:p>
              <a:endParaRPr lang="zh-CN" altLang="en-US" dirty="0"/>
            </a:p>
          </p:txBody>
        </p:sp>
      </p:grpSp>
      <p:sp>
        <p:nvSpPr>
          <p:cNvPr id="9801" name="副标题 2"/>
          <p:cNvSpPr>
            <a:spLocks noGrp="1"/>
          </p:cNvSpPr>
          <p:nvPr userDrawn="1">
            <p:ph type="subTitle" idx="1"/>
          </p:nvPr>
        </p:nvSpPr>
        <p:spPr>
          <a:xfrm>
            <a:off x="673099" y="2356861"/>
            <a:ext cx="5669644" cy="558799"/>
          </a:xfrm>
        </p:spPr>
        <p:txBody>
          <a:bodyPr anchor="ct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US" dirty="0"/>
          </a:p>
        </p:txBody>
      </p:sp>
      <p:sp>
        <p:nvSpPr>
          <p:cNvPr id="9802" name="标题 1"/>
          <p:cNvSpPr>
            <a:spLocks noGrp="1"/>
          </p:cNvSpPr>
          <p:nvPr userDrawn="1">
            <p:ph type="ctrTitle"/>
          </p:nvPr>
        </p:nvSpPr>
        <p:spPr>
          <a:xfrm>
            <a:off x="673099" y="1079864"/>
            <a:ext cx="5669644" cy="1262862"/>
          </a:xfrm>
        </p:spPr>
        <p:txBody>
          <a:bodyPr anchor="ctr">
            <a:noAutofit/>
          </a:bodyPr>
          <a:lstStyle>
            <a:lvl1pPr algn="l">
              <a:defRPr sz="4000">
                <a:solidFill>
                  <a:schemeClr val="tx1"/>
                </a:solidFill>
              </a:defRPr>
            </a:lvl1pPr>
          </a:lstStyle>
          <a:p>
            <a:r>
              <a:rPr lang="en-US" dirty="0"/>
              <a:t>Click to edit Master title style</a:t>
            </a:r>
            <a:endParaRPr lang="zh-CN" altLang="en-US" dirty="0"/>
          </a:p>
        </p:txBody>
      </p:sp>
      <p:sp>
        <p:nvSpPr>
          <p:cNvPr id="12" name="文本占位符 13"/>
          <p:cNvSpPr>
            <a:spLocks noGrp="1"/>
          </p:cNvSpPr>
          <p:nvPr userDrawn="1">
            <p:ph type="body" sz="quarter" idx="10" hasCustomPrompt="1"/>
          </p:nvPr>
        </p:nvSpPr>
        <p:spPr>
          <a:xfrm>
            <a:off x="673099" y="3591058"/>
            <a:ext cx="5669644" cy="296271"/>
          </a:xfrm>
        </p:spPr>
        <p:txBody>
          <a:bodyPr vert="horz" anchor="ctr">
            <a:noAutofit/>
          </a:bodyPr>
          <a:lstStyle>
            <a:lvl1pPr marL="0" indent="0" algn="l">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Signature</a:t>
            </a:r>
            <a:endParaRPr lang="en-US" altLang="zh-CN" dirty="0"/>
          </a:p>
        </p:txBody>
      </p:sp>
      <p:sp>
        <p:nvSpPr>
          <p:cNvPr id="13" name="文本占位符 13"/>
          <p:cNvSpPr>
            <a:spLocks noGrp="1"/>
          </p:cNvSpPr>
          <p:nvPr userDrawn="1">
            <p:ph type="body" sz="quarter" idx="11" hasCustomPrompt="1"/>
          </p:nvPr>
        </p:nvSpPr>
        <p:spPr>
          <a:xfrm>
            <a:off x="673099" y="3887329"/>
            <a:ext cx="5669644" cy="296271"/>
          </a:xfrm>
        </p:spPr>
        <p:txBody>
          <a:bodyPr vert="horz" anchor="ctr">
            <a:noAutofit/>
          </a:bodyPr>
          <a:lstStyle>
            <a:lvl1pPr marL="0" indent="0" algn="l">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showMasterSp="0" userDrawn="1">
  <p:cSld name="节标题">
    <p:spTree>
      <p:nvGrpSpPr>
        <p:cNvPr id="1" name=""/>
        <p:cNvGrpSpPr/>
        <p:nvPr/>
      </p:nvGrpSpPr>
      <p:grpSpPr>
        <a:xfrm>
          <a:off x="0" y="0"/>
          <a:ext cx="0" cy="0"/>
          <a:chOff x="0" y="0"/>
          <a:chExt cx="0" cy="0"/>
        </a:xfrm>
      </p:grpSpPr>
      <p:sp>
        <p:nvSpPr>
          <p:cNvPr id="20" name="标题 1"/>
          <p:cNvSpPr>
            <a:spLocks noGrp="1"/>
          </p:cNvSpPr>
          <p:nvPr userDrawn="1">
            <p:ph type="title"/>
          </p:nvPr>
        </p:nvSpPr>
        <p:spPr>
          <a:xfrm>
            <a:off x="5432635" y="2406872"/>
            <a:ext cx="5419185" cy="895350"/>
          </a:xfrm>
        </p:spPr>
        <p:txBody>
          <a:bodyPr anchor="b">
            <a:normAutofit/>
          </a:bodyPr>
          <a:lstStyle>
            <a:lvl1pPr algn="l">
              <a:defRPr sz="24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5433751" y="3302222"/>
            <a:ext cx="5419185" cy="1015623"/>
          </a:xfrm>
        </p:spPr>
        <p:txBody>
          <a:bodyPr anchor="t">
            <a:normAutofit/>
          </a:bodyPr>
          <a:lstStyle>
            <a:lvl1pPr marL="0" indent="0" algn="l">
              <a:lnSpc>
                <a:spcPct val="100000"/>
              </a:lnSpc>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endParaRPr lang="en-US" dirty="0"/>
          </a:p>
        </p:txBody>
      </p:sp>
      <p:sp>
        <p:nvSpPr>
          <p:cNvPr id="7" name="任意多边形: 形状 6"/>
          <p:cNvSpPr/>
          <p:nvPr/>
        </p:nvSpPr>
        <p:spPr>
          <a:xfrm rot="5400000">
            <a:off x="-1200865" y="1974334"/>
            <a:ext cx="6088358" cy="3686628"/>
          </a:xfrm>
          <a:custGeom>
            <a:avLst/>
            <a:gdLst>
              <a:gd name="connsiteX0" fmla="*/ 10927348 w 10948991"/>
              <a:gd name="connsiteY0" fmla="*/ 0 h 6614416"/>
              <a:gd name="connsiteX1" fmla="*/ 10948991 w 10948991"/>
              <a:gd name="connsiteY1" fmla="*/ 216423 h 6614416"/>
              <a:gd name="connsiteX2" fmla="*/ 6412213 w 10948991"/>
              <a:gd name="connsiteY2" fmla="*/ 2518628 h 6614416"/>
              <a:gd name="connsiteX3" fmla="*/ 1062811 w 10948991"/>
              <a:gd name="connsiteY3" fmla="*/ 6601329 h 6614416"/>
              <a:gd name="connsiteX4" fmla="*/ 1048102 w 10948991"/>
              <a:gd name="connsiteY4" fmla="*/ 6614416 h 6614416"/>
              <a:gd name="connsiteX5" fmla="*/ 0 w 10948991"/>
              <a:gd name="connsiteY5" fmla="*/ 6614416 h 6614416"/>
              <a:gd name="connsiteX6" fmla="*/ 96161 w 10948991"/>
              <a:gd name="connsiteY6" fmla="*/ 6527148 h 6614416"/>
              <a:gd name="connsiteX7" fmla="*/ 549839 w 10948991"/>
              <a:gd name="connsiteY7" fmla="*/ 6122080 h 6614416"/>
              <a:gd name="connsiteX8" fmla="*/ 10927348 w 10948991"/>
              <a:gd name="connsiteY8" fmla="*/ 0 h 661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8991" h="6614416">
                <a:moveTo>
                  <a:pt x="10927348" y="0"/>
                </a:moveTo>
                <a:lnTo>
                  <a:pt x="10948991" y="216423"/>
                </a:lnTo>
                <a:cubicBezTo>
                  <a:pt x="10948991" y="216423"/>
                  <a:pt x="9450258" y="825114"/>
                  <a:pt x="6412213" y="2518628"/>
                </a:cubicBezTo>
                <a:cubicBezTo>
                  <a:pt x="4798251" y="3418308"/>
                  <a:pt x="2687247" y="5163188"/>
                  <a:pt x="1062811" y="6601329"/>
                </a:cubicBezTo>
                <a:lnTo>
                  <a:pt x="1048102" y="6614416"/>
                </a:lnTo>
                <a:lnTo>
                  <a:pt x="0" y="6614416"/>
                </a:lnTo>
                <a:lnTo>
                  <a:pt x="96161" y="6527148"/>
                </a:lnTo>
                <a:cubicBezTo>
                  <a:pt x="359095" y="6289576"/>
                  <a:pt x="549839" y="6122080"/>
                  <a:pt x="549839" y="6122080"/>
                </a:cubicBezTo>
                <a:cubicBezTo>
                  <a:pt x="4480633" y="1953222"/>
                  <a:pt x="10927348" y="0"/>
                  <a:pt x="10927348" y="0"/>
                </a:cubicBezTo>
                <a:close/>
              </a:path>
            </a:pathLst>
          </a:custGeom>
          <a:solidFill>
            <a:schemeClr val="accent2"/>
          </a:solidFill>
          <a:ln w="9525" cap="flat">
            <a:noFill/>
            <a:prstDash val="solid"/>
            <a:miter/>
          </a:ln>
        </p:spPr>
        <p:txBody>
          <a:bodyPr rtlCol="0" anchor="ctr"/>
          <a:lstStyle/>
          <a:p>
            <a:endParaRPr lang="zh-CN" altLang="en-US"/>
          </a:p>
        </p:txBody>
      </p:sp>
      <p:sp>
        <p:nvSpPr>
          <p:cNvPr id="8" name="任意多边形: 形状 7"/>
          <p:cNvSpPr/>
          <p:nvPr/>
        </p:nvSpPr>
        <p:spPr>
          <a:xfrm rot="5400000">
            <a:off x="-605857" y="605855"/>
            <a:ext cx="3108548" cy="1896835"/>
          </a:xfrm>
          <a:custGeom>
            <a:avLst/>
            <a:gdLst>
              <a:gd name="connsiteX0" fmla="*/ 5590253 w 5590253"/>
              <a:gd name="connsiteY0" fmla="*/ 0 h 3403233"/>
              <a:gd name="connsiteX1" fmla="*/ 1672181 w 5590253"/>
              <a:gd name="connsiteY1" fmla="*/ 3403233 h 3403233"/>
              <a:gd name="connsiteX2" fmla="*/ 0 w 5590253"/>
              <a:gd name="connsiteY2" fmla="*/ 3403233 h 3403233"/>
              <a:gd name="connsiteX3" fmla="*/ 11935 w 5590253"/>
              <a:gd name="connsiteY3" fmla="*/ 1606946 h 3403233"/>
              <a:gd name="connsiteX4" fmla="*/ 5590253 w 5590253"/>
              <a:gd name="connsiteY4" fmla="*/ 0 h 340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0253" h="3403233">
                <a:moveTo>
                  <a:pt x="5590253" y="0"/>
                </a:moveTo>
                <a:lnTo>
                  <a:pt x="1672181" y="3403233"/>
                </a:lnTo>
                <a:lnTo>
                  <a:pt x="0" y="3403233"/>
                </a:lnTo>
                <a:lnTo>
                  <a:pt x="11935" y="1606946"/>
                </a:lnTo>
                <a:cubicBezTo>
                  <a:pt x="11935" y="1606946"/>
                  <a:pt x="1226612" y="2908192"/>
                  <a:pt x="5590253" y="0"/>
                </a:cubicBezTo>
                <a:close/>
              </a:path>
            </a:pathLst>
          </a:custGeom>
          <a:solidFill>
            <a:schemeClr val="accent3"/>
          </a:solidFill>
          <a:ln w="9525" cap="flat">
            <a:noFill/>
            <a:prstDash val="solid"/>
            <a:miter/>
          </a:ln>
        </p:spPr>
        <p:txBody>
          <a:bodyPr rtlCol="0" anchor="ctr"/>
          <a:lstStyle/>
          <a:p>
            <a:endParaRPr lang="zh-CN" altLang="en-US"/>
          </a:p>
        </p:txBody>
      </p:sp>
      <p:sp>
        <p:nvSpPr>
          <p:cNvPr id="9" name="任意多边形: 形状 8"/>
          <p:cNvSpPr/>
          <p:nvPr/>
        </p:nvSpPr>
        <p:spPr>
          <a:xfrm rot="5400000">
            <a:off x="-942148" y="2252031"/>
            <a:ext cx="5557125" cy="3672829"/>
          </a:xfrm>
          <a:custGeom>
            <a:avLst/>
            <a:gdLst>
              <a:gd name="connsiteX0" fmla="*/ 9993650 w 9993650"/>
              <a:gd name="connsiteY0" fmla="*/ 0 h 6589658"/>
              <a:gd name="connsiteX1" fmla="*/ 9993650 w 9993650"/>
              <a:gd name="connsiteY1" fmla="*/ 6589658 h 6589658"/>
              <a:gd name="connsiteX2" fmla="*/ 9481282 w 9993650"/>
              <a:gd name="connsiteY2" fmla="*/ 6589658 h 6589658"/>
              <a:gd name="connsiteX3" fmla="*/ 9442156 w 9993650"/>
              <a:gd name="connsiteY3" fmla="*/ 6576126 h 6589658"/>
              <a:gd name="connsiteX4" fmla="*/ 1536593 w 9993650"/>
              <a:gd name="connsiteY4" fmla="*/ 6502535 h 6589658"/>
              <a:gd name="connsiteX5" fmla="*/ 1251116 w 9993650"/>
              <a:gd name="connsiteY5" fmla="*/ 6589658 h 6589658"/>
              <a:gd name="connsiteX6" fmla="*/ 0 w 9993650"/>
              <a:gd name="connsiteY6" fmla="*/ 6589658 h 6589658"/>
              <a:gd name="connsiteX7" fmla="*/ 195378 w 9993650"/>
              <a:gd name="connsiteY7" fmla="*/ 6414513 h 6589658"/>
              <a:gd name="connsiteX8" fmla="*/ 3300752 w 9993650"/>
              <a:gd name="connsiteY8" fmla="*/ 3857750 h 6589658"/>
              <a:gd name="connsiteX9" fmla="*/ 9993650 w 9993650"/>
              <a:gd name="connsiteY9" fmla="*/ 0 h 6589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93650" h="6589658">
                <a:moveTo>
                  <a:pt x="9993650" y="0"/>
                </a:moveTo>
                <a:lnTo>
                  <a:pt x="9993650" y="6589658"/>
                </a:lnTo>
                <a:lnTo>
                  <a:pt x="9481282" y="6589658"/>
                </a:lnTo>
                <a:lnTo>
                  <a:pt x="9442156" y="6576126"/>
                </a:lnTo>
                <a:cubicBezTo>
                  <a:pt x="6331463" y="5540142"/>
                  <a:pt x="3479003" y="5935015"/>
                  <a:pt x="1536593" y="6502535"/>
                </a:cubicBezTo>
                <a:lnTo>
                  <a:pt x="1251116" y="6589658"/>
                </a:lnTo>
                <a:lnTo>
                  <a:pt x="0" y="6589658"/>
                </a:lnTo>
                <a:lnTo>
                  <a:pt x="195378" y="6414513"/>
                </a:lnTo>
                <a:cubicBezTo>
                  <a:pt x="1925596" y="4879294"/>
                  <a:pt x="3300752" y="3857750"/>
                  <a:pt x="3300752" y="3857750"/>
                </a:cubicBezTo>
                <a:cubicBezTo>
                  <a:pt x="5889719" y="1547428"/>
                  <a:pt x="9993650" y="0"/>
                  <a:pt x="9993650" y="0"/>
                </a:cubicBezTo>
                <a:close/>
              </a:path>
            </a:pathLst>
          </a:custGeom>
          <a:gradFill>
            <a:gsLst>
              <a:gs pos="0">
                <a:schemeClr val="accent4"/>
              </a:gs>
              <a:gs pos="100000">
                <a:schemeClr val="accent1"/>
              </a:gs>
            </a:gsLst>
            <a:lin ang="5400000" scaled="1"/>
          </a:gradFill>
          <a:ln w="9525" cap="flat">
            <a:noFill/>
            <a:prstDash val="solid"/>
            <a:miter/>
          </a:ln>
        </p:spPr>
        <p:txBody>
          <a:bodyPr rtlCol="0" anchor="ct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灯片编号占位符 5"/>
          <p:cNvSpPr>
            <a:spLocks noGrp="1"/>
          </p:cNvSpPr>
          <p:nvPr>
            <p:ph type="sldNum" sz="quarter" idx="4"/>
          </p:nvPr>
        </p:nvSpPr>
        <p:spPr>
          <a:xfrm>
            <a:off x="11525956" y="6390216"/>
            <a:ext cx="53904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94C9D3-C384-4E7D-BD0D-43030464E9B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323850" algn="l" defTabSz="914400" rtl="0" eaLnBrk="1" latinLnBrk="0" hangingPunct="1">
        <a:lnSpc>
          <a:spcPct val="120000"/>
        </a:lnSpc>
        <a:spcBef>
          <a:spcPts val="1000"/>
        </a:spcBef>
        <a:buFont typeface="Wingdings" panose="05000000000000000000" pitchFamily="2" charset="2"/>
        <a:buChar char="n"/>
        <a:defRPr sz="2800" b="1" kern="1200">
          <a:solidFill>
            <a:schemeClr val="tx1"/>
          </a:solidFill>
          <a:latin typeface="+mn-lt"/>
          <a:ea typeface="+mn-ea"/>
          <a:cs typeface="+mn-cs"/>
        </a:defRPr>
      </a:lvl1pPr>
      <a:lvl2pPr marL="685800" indent="-323850" algn="l" defTabSz="914400" rtl="0" eaLnBrk="1" latinLnBrk="0" hangingPunct="1">
        <a:lnSpc>
          <a:spcPct val="120000"/>
        </a:lnSpc>
        <a:spcBef>
          <a:spcPts val="500"/>
        </a:spcBef>
        <a:buFont typeface="Wingdings" panose="05000000000000000000" pitchFamily="2" charset="2"/>
        <a:buChar char="n"/>
        <a:defRPr sz="2400" b="1" kern="1200">
          <a:solidFill>
            <a:schemeClr val="tx1"/>
          </a:solidFill>
          <a:latin typeface="+mn-lt"/>
          <a:ea typeface="+mn-ea"/>
          <a:cs typeface="+mn-cs"/>
        </a:defRPr>
      </a:lvl2pPr>
      <a:lvl3pPr marL="1143000" indent="-323850" algn="l" defTabSz="914400" rtl="0" eaLnBrk="1" latinLnBrk="0" hangingPunct="1">
        <a:lnSpc>
          <a:spcPct val="120000"/>
        </a:lnSpc>
        <a:spcBef>
          <a:spcPts val="500"/>
        </a:spcBef>
        <a:buFont typeface="Wingdings" panose="05000000000000000000" pitchFamily="2" charset="2"/>
        <a:buChar char="n"/>
        <a:defRPr sz="2000" b="1" kern="1200">
          <a:solidFill>
            <a:schemeClr val="tx1"/>
          </a:solidFill>
          <a:latin typeface="+mn-lt"/>
          <a:ea typeface="+mn-ea"/>
          <a:cs typeface="+mn-cs"/>
        </a:defRPr>
      </a:lvl3pPr>
      <a:lvl4pPr marL="1600200" indent="-323850" algn="l" defTabSz="914400" rtl="0" eaLnBrk="1" latinLnBrk="0" hangingPunct="1">
        <a:lnSpc>
          <a:spcPct val="120000"/>
        </a:lnSpc>
        <a:spcBef>
          <a:spcPts val="500"/>
        </a:spcBef>
        <a:buFont typeface="Wingdings" panose="05000000000000000000" pitchFamily="2" charset="2"/>
        <a:buChar char="n"/>
        <a:defRPr sz="1800" b="1" kern="1200">
          <a:solidFill>
            <a:schemeClr val="tx1"/>
          </a:solidFill>
          <a:latin typeface="+mn-lt"/>
          <a:ea typeface="+mn-ea"/>
          <a:cs typeface="+mn-cs"/>
        </a:defRPr>
      </a:lvl4pPr>
      <a:lvl5pPr marL="2057400" indent="-323850" algn="l" defTabSz="914400" rtl="0" eaLnBrk="1" latinLnBrk="0" hangingPunct="1">
        <a:lnSpc>
          <a:spcPct val="120000"/>
        </a:lnSpc>
        <a:spcBef>
          <a:spcPts val="500"/>
        </a:spcBef>
        <a:buFont typeface="Wingdings" panose="05000000000000000000" pitchFamily="2" charset="2"/>
        <a:buChar char="n"/>
        <a:defRPr sz="18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vmlDrawing" Target="../drawings/vmlDrawing1.vml"/><Relationship Id="rId6" Type="http://schemas.openxmlformats.org/officeDocument/2006/relationships/slideLayout" Target="../slideLayouts/slideLayout3.xml"/><Relationship Id="rId5" Type="http://schemas.openxmlformats.org/officeDocument/2006/relationships/tags" Target="../tags/tag2.xml"/><Relationship Id="rId4" Type="http://schemas.openxmlformats.org/officeDocument/2006/relationships/image" Target="../media/image3.png"/><Relationship Id="rId3" Type="http://schemas.openxmlformats.org/officeDocument/2006/relationships/tags" Target="../tags/tag1.xml"/><Relationship Id="rId2" Type="http://schemas.openxmlformats.org/officeDocument/2006/relationships/image" Target="../media/image2.emf"/><Relationship Id="rId1"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hidden="1"/>
          <p:cNvGraphicFramePr>
            <a:graphicFrameLocks noChangeAspect="1"/>
          </p:cNvGraphicFramePr>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39" name="think-cell Slide" r:id="rId1" imgW="0" imgH="0" progId="TCLayout.ActiveDocument.1">
                  <p:embed/>
                </p:oleObj>
              </mc:Choice>
              <mc:Fallback>
                <p:oleObj name="think-cell Slide" r:id="rId1" imgW="0" imgH="0" progId="TCLayout.ActiveDocument.1">
                  <p:embed/>
                  <p:pic>
                    <p:nvPicPr>
                      <p:cNvPr id="0" name="对象 2" hidden="1"/>
                      <p:cNvPicPr/>
                      <p:nvPr/>
                    </p:nvPicPr>
                    <p:blipFill>
                      <a:blip r:embed="rId2"/>
                      <a:stretch>
                        <a:fillRect/>
                      </a:stretch>
                    </p:blipFill>
                    <p:spPr>
                      <a:xfrm>
                        <a:off x="1588" y="1588"/>
                        <a:ext cx="1588" cy="1588"/>
                      </a:xfrm>
                      <a:prstGeom prst="rect">
                        <a:avLst/>
                      </a:prstGeom>
                    </p:spPr>
                  </p:pic>
                </p:oleObj>
              </mc:Fallback>
            </mc:AlternateContent>
          </a:graphicData>
        </a:graphic>
      </p:graphicFrame>
      <p:sp>
        <p:nvSpPr>
          <p:cNvPr id="2" name="矩形 1" hidden="1"/>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altLang="zh-CN" sz="4000" b="1" dirty="0">
              <a:latin typeface="Arial" panose="020B0604020202090204" pitchFamily="34" charset="0"/>
              <a:ea typeface="微软雅黑" panose="020B0503020204020204" charset="-122"/>
              <a:cs typeface="+mj-cs"/>
              <a:sym typeface="Arial" panose="020B0604020202090204" pitchFamily="34" charset="0"/>
            </a:endParaRPr>
          </a:p>
        </p:txBody>
      </p:sp>
      <p:sp>
        <p:nvSpPr>
          <p:cNvPr id="5" name="副标题 4"/>
          <p:cNvSpPr>
            <a:spLocks noGrp="1"/>
          </p:cNvSpPr>
          <p:nvPr>
            <p:ph type="subTitle" idx="1"/>
          </p:nvPr>
        </p:nvSpPr>
        <p:spPr>
          <a:xfrm>
            <a:off x="673099" y="3750350"/>
            <a:ext cx="4539562" cy="558799"/>
          </a:xfrm>
        </p:spPr>
        <p:txBody>
          <a:bodyPr>
            <a:normAutofit/>
          </a:bodyPr>
          <a:lstStyle/>
          <a:p>
            <a:r>
              <a:rPr lang="zh-CN" altLang="en-US" sz="2400" b="0" dirty="0"/>
              <a:t>编写</a:t>
            </a:r>
            <a:r>
              <a:rPr lang="zh-CN" altLang="en-US" sz="2400" b="0" dirty="0" smtClean="0"/>
              <a:t>组  </a:t>
            </a:r>
            <a:endParaRPr lang="zh-CN" altLang="en-US" sz="2400" b="0" dirty="0"/>
          </a:p>
        </p:txBody>
      </p:sp>
      <p:sp>
        <p:nvSpPr>
          <p:cNvPr id="8" name="标题 1"/>
          <p:cNvSpPr txBox="1"/>
          <p:nvPr/>
        </p:nvSpPr>
        <p:spPr>
          <a:xfrm>
            <a:off x="673100" y="382270"/>
            <a:ext cx="10949940" cy="336804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nSpc>
                <a:spcPct val="120000"/>
              </a:lnSpc>
            </a:pPr>
            <a:r>
              <a:rPr lang="zh-CN" altLang="en-US" sz="5400" dirty="0" smtClean="0"/>
              <a:t>第</a:t>
            </a:r>
            <a:r>
              <a:rPr lang="en-US" altLang="zh-CN" sz="5400" dirty="0" smtClean="0"/>
              <a:t>1</a:t>
            </a:r>
            <a:r>
              <a:rPr lang="zh-CN" altLang="en-US" sz="5400" dirty="0" smtClean="0"/>
              <a:t>单元 </a:t>
            </a:r>
            <a:r>
              <a:rPr lang="zh-CN" altLang="en-US" sz="5400" dirty="0"/>
              <a:t>机器能预测</a:t>
            </a:r>
            <a:endParaRPr lang="zh-CN" altLang="en-US" sz="5400" dirty="0"/>
          </a:p>
          <a:p>
            <a:pPr>
              <a:lnSpc>
                <a:spcPct val="120000"/>
              </a:lnSpc>
            </a:pPr>
            <a:r>
              <a:rPr altLang="zh-CN" sz="3600" dirty="0"/>
              <a:t>项目筹备+</a:t>
            </a:r>
            <a:r>
              <a:rPr lang="zh-CN" sz="3600" dirty="0"/>
              <a:t>第</a:t>
            </a:r>
            <a:r>
              <a:rPr lang="en-US" altLang="zh-CN" sz="3600" dirty="0"/>
              <a:t>1</a:t>
            </a:r>
            <a:r>
              <a:rPr lang="zh-CN" altLang="en-US" sz="3600" dirty="0"/>
              <a:t>节</a:t>
            </a:r>
            <a:r>
              <a:rPr lang="en-US" altLang="zh-CN" sz="3600" dirty="0"/>
              <a:t> </a:t>
            </a:r>
            <a:r>
              <a:rPr lang="zh-CN" altLang="en-US" sz="3900" dirty="0" smtClean="0"/>
              <a:t>人工智能的起源与发展</a:t>
            </a:r>
            <a:endParaRPr lang="zh-CN" altLang="en-US" sz="3900" dirty="0" smtClean="0"/>
          </a:p>
          <a:p>
            <a:pPr>
              <a:lnSpc>
                <a:spcPct val="120000"/>
              </a:lnSpc>
            </a:pPr>
            <a:r>
              <a:rPr lang="zh-CN" altLang="en-US" sz="3900" dirty="0" smtClean="0"/>
              <a:t>八年级</a:t>
            </a:r>
            <a:r>
              <a:rPr lang="en-US" altLang="zh-CN" sz="3900" dirty="0" smtClean="0"/>
              <a:t>  </a:t>
            </a:r>
            <a:r>
              <a:rPr lang="zh-CN" altLang="en-US" sz="3900" dirty="0" smtClean="0"/>
              <a:t>下</a:t>
            </a:r>
            <a:r>
              <a:rPr lang="zh-CN" altLang="en-US" sz="3900" dirty="0"/>
              <a:t>册</a:t>
            </a:r>
            <a:endParaRPr lang="zh-CN" altLang="en-US" sz="3900" dirty="0"/>
          </a:p>
        </p:txBody>
      </p:sp>
      <p:pic>
        <p:nvPicPr>
          <p:cNvPr id="4" name="Picture 33" descr="C:\Documents and Settings\EJPeng\桌面\社标.png"/>
          <p:cNvPicPr>
            <a:picLocks noChangeAspect="1"/>
          </p:cNvPicPr>
          <p:nvPr>
            <p:custDataLst>
              <p:tags r:id="rId3"/>
            </p:custDataLst>
          </p:nvPr>
        </p:nvPicPr>
        <p:blipFill>
          <a:blip r:embed="rId4"/>
          <a:stretch>
            <a:fillRect/>
          </a:stretch>
        </p:blipFill>
        <p:spPr>
          <a:xfrm>
            <a:off x="142240" y="5731193"/>
            <a:ext cx="1873250" cy="546100"/>
          </a:xfrm>
          <a:prstGeom prst="rect">
            <a:avLst/>
          </a:prstGeom>
          <a:noFill/>
          <a:ln w="9525">
            <a:noFill/>
          </a:ln>
        </p:spPr>
      </p:pic>
    </p:spTree>
    <p:custDataLst>
      <p:tags r:id="rId5"/>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知识探究</a:t>
            </a:r>
            <a:endParaRPr lang="zh-CN" altLang="en-US" sz="2400" b="1" dirty="0"/>
          </a:p>
        </p:txBody>
      </p:sp>
      <p:sp>
        <p:nvSpPr>
          <p:cNvPr id="8" name="标题 4"/>
          <p:cNvSpPr txBox="1"/>
          <p:nvPr/>
        </p:nvSpPr>
        <p:spPr>
          <a:xfrm>
            <a:off x="621030" y="1090295"/>
            <a:ext cx="10737850" cy="2727325"/>
          </a:xfrm>
          <a:prstGeom prst="rect">
            <a:avLst/>
          </a:prstGeom>
        </p:spPr>
        <p:txBody>
          <a:bodyPr anchor="t">
            <a:no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just">
              <a:lnSpc>
                <a:spcPct val="120000"/>
              </a:lnSpc>
            </a:pPr>
            <a:r>
              <a:rPr lang="en-US" sz="3200" b="0" dirty="0">
                <a:latin typeface="+mn-ea"/>
              </a:rPr>
              <a:t>  </a:t>
            </a:r>
            <a:r>
              <a:rPr sz="3200" b="0" dirty="0">
                <a:latin typeface="+mn-ea"/>
              </a:rPr>
              <a:t>知识习得</a:t>
            </a:r>
            <a:endParaRPr sz="3200" b="0" dirty="0">
              <a:latin typeface="+mn-ea"/>
            </a:endParaRPr>
          </a:p>
          <a:p>
            <a:pPr algn="just">
              <a:lnSpc>
                <a:spcPct val="120000"/>
              </a:lnSpc>
            </a:pPr>
            <a:r>
              <a:rPr lang="en-US" sz="2400" b="0" dirty="0">
                <a:latin typeface="+mn-ea"/>
              </a:rPr>
              <a:t>(1)</a:t>
            </a:r>
            <a:r>
              <a:rPr sz="2400" b="0" dirty="0">
                <a:latin typeface="+mn-ea"/>
              </a:rPr>
              <a:t>自主阅读：以书本P3-8为主，网络知识作补充。</a:t>
            </a:r>
            <a:endParaRPr sz="2400" b="0" dirty="0">
              <a:latin typeface="+mn-ea"/>
            </a:endParaRPr>
          </a:p>
          <a:p>
            <a:pPr algn="just">
              <a:lnSpc>
                <a:spcPct val="120000"/>
              </a:lnSpc>
            </a:pPr>
            <a:r>
              <a:rPr lang="en-US" sz="2400" b="0" dirty="0">
                <a:latin typeface="+mn-ea"/>
              </a:rPr>
              <a:t>(2)</a:t>
            </a:r>
            <a:r>
              <a:rPr sz="2400" b="0" dirty="0">
                <a:latin typeface="+mn-ea"/>
              </a:rPr>
              <a:t>知识梳理：</a:t>
            </a:r>
            <a:endParaRPr sz="2400" b="0" dirty="0">
              <a:latin typeface="+mn-ea"/>
            </a:endParaRPr>
          </a:p>
          <a:p>
            <a:pPr indent="457200" algn="just">
              <a:lnSpc>
                <a:spcPct val="120000"/>
              </a:lnSpc>
            </a:pPr>
            <a:r>
              <a:rPr lang="en-US" altLang="zh-CN" sz="2400" b="0" dirty="0">
                <a:latin typeface="+mn-ea"/>
              </a:rPr>
              <a:t> </a:t>
            </a:r>
            <a:r>
              <a:rPr lang="en-US" altLang="en-US" sz="2400" b="0" dirty="0">
                <a:latin typeface="+mn-ea"/>
              </a:rPr>
              <a:t>①</a:t>
            </a:r>
            <a:r>
              <a:rPr lang="zh-CN" altLang="en-US" sz="2400" b="0" dirty="0">
                <a:latin typeface="+mn-ea"/>
              </a:rPr>
              <a:t>人工智能起源于人类对赋予机械智能的渴望。古希腊亚里士多德的</a:t>
            </a:r>
            <a:r>
              <a:rPr lang="en-US" altLang="zh-CN" sz="2400" b="0" dirty="0">
                <a:latin typeface="+mn-ea"/>
              </a:rPr>
              <a:t>“_____”</a:t>
            </a:r>
            <a:r>
              <a:rPr lang="zh-CN" altLang="en-US" sz="2400" b="0" dirty="0">
                <a:latin typeface="+mn-ea"/>
              </a:rPr>
              <a:t>，为人工智能的逻辑推理奠定了基础。而艾伦</a:t>
            </a:r>
            <a:r>
              <a:rPr lang="ja-JP" altLang="en-US" sz="2400" b="0" dirty="0">
                <a:latin typeface="+mn-ea"/>
              </a:rPr>
              <a:t>・</a:t>
            </a:r>
            <a:r>
              <a:rPr lang="zh-CN" altLang="en-US" sz="2400" b="0" dirty="0">
                <a:latin typeface="+mn-ea"/>
              </a:rPr>
              <a:t>图灵提出的</a:t>
            </a:r>
            <a:r>
              <a:rPr lang="en-US" altLang="zh-CN" sz="2400" b="0" dirty="0">
                <a:latin typeface="+mn-ea"/>
              </a:rPr>
              <a:t>“______”</a:t>
            </a:r>
            <a:r>
              <a:rPr lang="zh-CN" altLang="en-US" sz="2400" b="0" dirty="0">
                <a:latin typeface="+mn-ea"/>
              </a:rPr>
              <a:t>，为判断机器是否具有智能提供了重要标准，</a:t>
            </a:r>
            <a:r>
              <a:rPr lang="en-US" altLang="zh-CN" sz="2400" b="0" dirty="0">
                <a:latin typeface="+mn-ea"/>
              </a:rPr>
              <a:t>1956</a:t>
            </a:r>
            <a:r>
              <a:rPr lang="zh-CN" altLang="en-US" sz="2400" b="0" dirty="0">
                <a:latin typeface="+mn-ea"/>
              </a:rPr>
              <a:t>年的</a:t>
            </a:r>
            <a:r>
              <a:rPr lang="en-US" altLang="zh-CN" sz="2400" b="0" dirty="0">
                <a:latin typeface="+mn-ea"/>
              </a:rPr>
              <a:t>________</a:t>
            </a:r>
            <a:r>
              <a:rPr lang="zh-CN" altLang="en-US" sz="2400" b="0" dirty="0">
                <a:latin typeface="+mn-ea"/>
              </a:rPr>
              <a:t>会议，正式确立了</a:t>
            </a:r>
            <a:r>
              <a:rPr lang="en-US" altLang="zh-CN" sz="2400" b="0" dirty="0">
                <a:latin typeface="+mn-ea"/>
              </a:rPr>
              <a:t> “</a:t>
            </a:r>
            <a:r>
              <a:rPr lang="zh-CN" altLang="en-US" sz="2400" b="0" dirty="0">
                <a:latin typeface="+mn-ea"/>
              </a:rPr>
              <a:t>人工智能</a:t>
            </a:r>
            <a:r>
              <a:rPr lang="en-US" altLang="zh-CN" sz="2400" b="0" dirty="0">
                <a:latin typeface="+mn-ea"/>
              </a:rPr>
              <a:t>”</a:t>
            </a:r>
            <a:r>
              <a:rPr lang="zh-CN" altLang="en-US" sz="2400" b="0" dirty="0">
                <a:latin typeface="+mn-ea"/>
              </a:rPr>
              <a:t>这一术语，标志着人工智能作为一门独立学科的诞生。</a:t>
            </a:r>
            <a:endParaRPr lang="zh-CN" altLang="en-US" sz="2400" b="0" dirty="0">
              <a:latin typeface="+mn-ea"/>
            </a:endParaRPr>
          </a:p>
          <a:p>
            <a:pPr indent="457200" algn="just">
              <a:lnSpc>
                <a:spcPct val="120000"/>
              </a:lnSpc>
            </a:pPr>
            <a:r>
              <a:rPr lang="en-US" altLang="en-US" sz="2400" b="0" dirty="0">
                <a:latin typeface="+mn-ea"/>
              </a:rPr>
              <a:t>②</a:t>
            </a:r>
            <a:r>
              <a:rPr lang="zh-CN" altLang="en-US" sz="2400" b="0" dirty="0">
                <a:latin typeface="+mn-ea"/>
              </a:rPr>
              <a:t>人工智能发展有逻辑启发式和生物启发式两种范式。逻辑启发式以</a:t>
            </a:r>
            <a:r>
              <a:rPr lang="en-US" altLang="zh-CN" sz="2400" b="0" dirty="0">
                <a:latin typeface="+mn-ea"/>
              </a:rPr>
              <a:t>______</a:t>
            </a:r>
            <a:r>
              <a:rPr lang="zh-CN" altLang="en-US" sz="2400" b="0" dirty="0">
                <a:latin typeface="+mn-ea"/>
              </a:rPr>
              <a:t>和推理为核心；生物启发式从生物的智能行为和生理结构中汲取灵感。</a:t>
            </a:r>
            <a:endParaRPr lang="zh-CN" altLang="en-US" sz="2400" b="0" dirty="0">
              <a:latin typeface="+mn-ea"/>
            </a:endParaRPr>
          </a:p>
          <a:p>
            <a:pPr indent="457200" algn="just">
              <a:lnSpc>
                <a:spcPct val="120000"/>
              </a:lnSpc>
            </a:pPr>
            <a:r>
              <a:rPr lang="en-US" altLang="en-US" sz="2400" b="0" dirty="0">
                <a:latin typeface="+mn-ea"/>
              </a:rPr>
              <a:t>③</a:t>
            </a:r>
            <a:r>
              <a:rPr lang="en-US" altLang="zh-CN" sz="2400" b="0" dirty="0">
                <a:latin typeface="+mn-ea"/>
              </a:rPr>
              <a:t> 2012 </a:t>
            </a:r>
            <a:r>
              <a:rPr lang="zh-CN" altLang="en-US" sz="2400" b="0" dirty="0">
                <a:latin typeface="+mn-ea"/>
              </a:rPr>
              <a:t>年以来，新一代人工智能取得重大突破。未来，人工智能具备更强的</a:t>
            </a:r>
            <a:r>
              <a:rPr lang="en-US" altLang="zh-CN" sz="2400" b="0" dirty="0">
                <a:latin typeface="+mn-ea"/>
              </a:rPr>
              <a:t>______</a:t>
            </a:r>
            <a:r>
              <a:rPr lang="zh-CN" altLang="en-US" sz="2400" b="0" dirty="0">
                <a:latin typeface="+mn-ea"/>
              </a:rPr>
              <a:t>和决策能力；受益群体也将从科技领域向更广泛的社会群体普及。</a:t>
            </a:r>
            <a:endParaRPr lang="zh-CN" altLang="en-US" sz="2400" b="0" dirty="0">
              <a:latin typeface="+mn-ea"/>
            </a:endParaRP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知识探究</a:t>
            </a:r>
            <a:endParaRPr lang="zh-CN" altLang="en-US" sz="2400" b="1" dirty="0"/>
          </a:p>
        </p:txBody>
      </p:sp>
      <p:sp>
        <p:nvSpPr>
          <p:cNvPr id="100" name="文本框 99"/>
          <p:cNvSpPr txBox="1"/>
          <p:nvPr/>
        </p:nvSpPr>
        <p:spPr>
          <a:xfrm>
            <a:off x="617855" y="1090930"/>
            <a:ext cx="10956290" cy="2169795"/>
          </a:xfrm>
          <a:prstGeom prst="rect">
            <a:avLst/>
          </a:prstGeom>
          <a:noFill/>
          <a:ln w="9525">
            <a:noFill/>
          </a:ln>
        </p:spPr>
        <p:txBody>
          <a:bodyPr wrap="square">
            <a:spAutoFit/>
          </a:bodyPr>
          <a:p>
            <a:pPr marL="0" indent="0" algn="just" fontAlgn="auto">
              <a:lnSpc>
                <a:spcPct val="130000"/>
              </a:lnSpc>
            </a:pPr>
            <a:r>
              <a:rPr lang="zh-CN" altLang="en-US" sz="3200" b="0">
                <a:latin typeface="+mn-ea"/>
                <a:cs typeface="仿宋" charset="0"/>
              </a:rPr>
              <a:t>核心素养培育</a:t>
            </a:r>
            <a:endParaRPr lang="zh-CN" altLang="en-US" sz="3200" b="0">
              <a:latin typeface="+mn-ea"/>
              <a:cs typeface="仿宋" charset="0"/>
            </a:endParaRPr>
          </a:p>
          <a:p>
            <a:pPr marL="0" indent="0" algn="just" fontAlgn="auto">
              <a:lnSpc>
                <a:spcPct val="130000"/>
              </a:lnSpc>
            </a:pPr>
            <a:endParaRPr lang="zh-CN" altLang="en-US" sz="2400" b="0">
              <a:latin typeface="+mn-ea"/>
              <a:cs typeface="仿宋" charset="0"/>
            </a:endParaRPr>
          </a:p>
          <a:p>
            <a:pPr marL="0" indent="0" algn="just" fontAlgn="auto">
              <a:lnSpc>
                <a:spcPct val="130000"/>
              </a:lnSpc>
            </a:pPr>
            <a:r>
              <a:rPr sz="2400" b="0">
                <a:latin typeface="+mn-ea"/>
                <a:cs typeface="仿宋" charset="0"/>
              </a:rPr>
              <a:t>学会分析:</a:t>
            </a:r>
            <a:r>
              <a:rPr lang="zh-CN" altLang="en-US" sz="2400">
                <a:latin typeface="+mn-ea"/>
              </a:rPr>
              <a:t>查阅关于不同人工智能学术流派（符号主义、联结主义、行为主义）的资料，并从理论基础、技术实现、应用场景、优缺点等方面进行比较分析。</a:t>
            </a:r>
            <a:endParaRPr lang="zh-CN" altLang="en-US" sz="2400">
              <a:latin typeface="+mn-ea"/>
            </a:endParaRPr>
          </a:p>
        </p:txBody>
      </p:sp>
      <p:pic>
        <p:nvPicPr>
          <p:cNvPr id="2" name="图片 1"/>
          <p:cNvPicPr>
            <a:picLocks noChangeAspect="1"/>
          </p:cNvPicPr>
          <p:nvPr/>
        </p:nvPicPr>
        <p:blipFill>
          <a:blip r:embed="rId1"/>
          <a:stretch>
            <a:fillRect/>
          </a:stretch>
        </p:blipFill>
        <p:spPr>
          <a:xfrm>
            <a:off x="1482090" y="3858260"/>
            <a:ext cx="9819005" cy="2136140"/>
          </a:xfrm>
          <a:prstGeom prst="rect">
            <a:avLst/>
          </a:prstGeom>
        </p:spPr>
      </p:pic>
    </p:spTree>
    <p:custDataLst>
      <p:tags r:id="rId2"/>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知识探究</a:t>
            </a:r>
            <a:endParaRPr lang="zh-CN" altLang="en-US" sz="2400" b="1" dirty="0"/>
          </a:p>
        </p:txBody>
      </p:sp>
      <p:sp>
        <p:nvSpPr>
          <p:cNvPr id="100" name="文本框 99"/>
          <p:cNvSpPr txBox="1"/>
          <p:nvPr/>
        </p:nvSpPr>
        <p:spPr>
          <a:xfrm>
            <a:off x="617855" y="1090930"/>
            <a:ext cx="10956290" cy="5527675"/>
          </a:xfrm>
          <a:prstGeom prst="rect">
            <a:avLst/>
          </a:prstGeom>
          <a:noFill/>
          <a:ln w="9525">
            <a:noFill/>
          </a:ln>
        </p:spPr>
        <p:txBody>
          <a:bodyPr wrap="square">
            <a:spAutoFit/>
          </a:bodyPr>
          <a:p>
            <a:pPr marL="0" indent="0" algn="just" fontAlgn="auto">
              <a:lnSpc>
                <a:spcPct val="130000"/>
              </a:lnSpc>
            </a:pPr>
            <a:r>
              <a:rPr lang="zh-CN" altLang="en-US" sz="3200" b="0">
                <a:latin typeface="+mn-ea"/>
                <a:cs typeface="仿宋" charset="0"/>
              </a:rPr>
              <a:t>核心素养培育</a:t>
            </a:r>
            <a:endParaRPr lang="zh-CN" altLang="en-US" sz="3200" b="0">
              <a:latin typeface="+mn-ea"/>
              <a:cs typeface="仿宋" charset="0"/>
            </a:endParaRPr>
          </a:p>
          <a:p>
            <a:pPr marL="0" indent="0" algn="just" fontAlgn="auto">
              <a:lnSpc>
                <a:spcPct val="130000"/>
              </a:lnSpc>
            </a:pPr>
            <a:r>
              <a:rPr sz="2400" b="0">
                <a:latin typeface="+mn-ea"/>
                <a:cs typeface="仿宋" charset="0"/>
              </a:rPr>
              <a:t>学会解释:</a:t>
            </a:r>
            <a:r>
              <a:rPr lang="zh-CN" altLang="en-US" sz="2400" b="0">
                <a:latin typeface="+mn-ea"/>
                <a:cs typeface="仿宋" charset="0"/>
              </a:rPr>
              <a:t>请结合人工智能发展历程中的具体事件和技术突破，解释不同阶段发展高潮和低谷出现的原因。</a:t>
            </a:r>
            <a:endParaRPr lang="zh-CN" altLang="en-US" sz="2400" b="0">
              <a:latin typeface="+mn-ea"/>
              <a:cs typeface="仿宋" charset="0"/>
            </a:endParaRPr>
          </a:p>
          <a:p>
            <a:pPr marL="0" indent="0" algn="just" fontAlgn="auto">
              <a:lnSpc>
                <a:spcPct val="130000"/>
              </a:lnSpc>
            </a:pPr>
            <a:endParaRPr lang="zh-CN" altLang="en-US" sz="2400" b="0">
              <a:latin typeface="+mn-ea"/>
              <a:cs typeface="仿宋" charset="0"/>
            </a:endParaRPr>
          </a:p>
          <a:p>
            <a:pPr marL="0" indent="0" algn="just" fontAlgn="auto">
              <a:lnSpc>
                <a:spcPct val="130000"/>
              </a:lnSpc>
            </a:pPr>
            <a:r>
              <a:rPr sz="2400" b="0">
                <a:latin typeface="+mn-ea"/>
                <a:cs typeface="仿宋" charset="0"/>
              </a:rPr>
              <a:t>辅助分析支架：</a:t>
            </a:r>
            <a:endParaRPr sz="2400" b="0">
              <a:latin typeface="+mn-ea"/>
              <a:cs typeface="仿宋" charset="0"/>
            </a:endParaRPr>
          </a:p>
          <a:p>
            <a:pPr marL="0" indent="457200" algn="just" fontAlgn="auto">
              <a:lnSpc>
                <a:spcPct val="130000"/>
              </a:lnSpc>
            </a:pPr>
            <a:r>
              <a:rPr lang="zh-CN" altLang="en-US" sz="2400">
                <a:latin typeface="+mn-ea"/>
              </a:rPr>
              <a:t>专家系统在早期取得成功应用，吸引大量关注和投入，引发发展高潮，因此它被视为发展高潮阶段符号主义典型代表。后来传统的专家系统因知识获取困难、计算能力无法满足复杂需求，发展陷入低谷，如早期的一些医疗专家系统难以应对复杂多变的病症和大量的医学数据</a:t>
            </a:r>
            <a:r>
              <a:rPr lang="en-US" altLang="zh-CN" sz="2400">
                <a:latin typeface="+mn-ea"/>
              </a:rPr>
              <a:t> </a:t>
            </a:r>
            <a:r>
              <a:rPr lang="zh-CN" altLang="en-US" sz="2400">
                <a:latin typeface="+mn-ea"/>
              </a:rPr>
              <a:t>。</a:t>
            </a:r>
            <a:endParaRPr lang="zh-CN" altLang="en-US" sz="2400">
              <a:latin typeface="+mn-ea"/>
            </a:endParaRPr>
          </a:p>
          <a:p>
            <a:pPr marL="0" indent="457200" algn="just" fontAlgn="auto">
              <a:lnSpc>
                <a:spcPct val="130000"/>
              </a:lnSpc>
            </a:pPr>
            <a:r>
              <a:rPr lang="zh-CN" altLang="en-US" sz="2400">
                <a:latin typeface="+mn-ea"/>
              </a:rPr>
              <a:t>近年来，深度学习算法</a:t>
            </a:r>
            <a:r>
              <a:rPr lang="en-US" altLang="zh-CN" sz="2400">
                <a:latin typeface="+mn-ea"/>
              </a:rPr>
              <a:t>AlexNet</a:t>
            </a:r>
            <a:r>
              <a:rPr lang="zh-CN" altLang="en-US" sz="2400">
                <a:latin typeface="+mn-ea"/>
              </a:rPr>
              <a:t>在</a:t>
            </a:r>
            <a:r>
              <a:rPr lang="en-US" altLang="zh-CN" sz="2400">
                <a:latin typeface="+mn-ea"/>
              </a:rPr>
              <a:t>______</a:t>
            </a:r>
            <a:r>
              <a:rPr lang="zh-CN" altLang="en-US" sz="2400">
                <a:latin typeface="+mn-ea"/>
              </a:rPr>
              <a:t>图像分类竞赛中取得优异成绩，证明了联结主义在图像识别领域的强大能力，推动人工智能进入新的发展高潮。</a:t>
            </a:r>
            <a:endParaRPr lang="zh-CN" altLang="en-US" sz="2400">
              <a:latin typeface="+mn-ea"/>
            </a:endParaRP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知识探究</a:t>
            </a:r>
            <a:endParaRPr lang="zh-CN" altLang="en-US" sz="2400" b="1" dirty="0"/>
          </a:p>
        </p:txBody>
      </p:sp>
      <p:sp>
        <p:nvSpPr>
          <p:cNvPr id="100" name="文本框 99"/>
          <p:cNvSpPr txBox="1"/>
          <p:nvPr/>
        </p:nvSpPr>
        <p:spPr>
          <a:xfrm>
            <a:off x="617855" y="1090930"/>
            <a:ext cx="10956290" cy="5527675"/>
          </a:xfrm>
          <a:prstGeom prst="rect">
            <a:avLst/>
          </a:prstGeom>
          <a:noFill/>
          <a:ln w="9525">
            <a:noFill/>
          </a:ln>
        </p:spPr>
        <p:txBody>
          <a:bodyPr wrap="square">
            <a:spAutoFit/>
          </a:bodyPr>
          <a:p>
            <a:pPr marL="0" indent="0" algn="just" fontAlgn="auto">
              <a:lnSpc>
                <a:spcPct val="130000"/>
              </a:lnSpc>
            </a:pPr>
            <a:r>
              <a:rPr lang="zh-CN" altLang="en-US" sz="3200" b="0">
                <a:latin typeface="+mn-ea"/>
                <a:cs typeface="仿宋" charset="0"/>
              </a:rPr>
              <a:t>核心素养培育</a:t>
            </a:r>
            <a:endParaRPr lang="zh-CN" altLang="en-US" sz="3200" b="0">
              <a:latin typeface="+mn-ea"/>
              <a:cs typeface="仿宋" charset="0"/>
            </a:endParaRPr>
          </a:p>
          <a:p>
            <a:pPr marL="0" indent="0" algn="just" fontAlgn="auto">
              <a:lnSpc>
                <a:spcPct val="130000"/>
              </a:lnSpc>
            </a:pPr>
            <a:endParaRPr lang="zh-CN" altLang="en-US" sz="2400" b="0">
              <a:latin typeface="+mn-ea"/>
              <a:cs typeface="仿宋" charset="0"/>
            </a:endParaRPr>
          </a:p>
          <a:p>
            <a:pPr marL="0" indent="0" algn="just" fontAlgn="auto">
              <a:lnSpc>
                <a:spcPct val="130000"/>
              </a:lnSpc>
            </a:pPr>
            <a:r>
              <a:rPr lang="zh-CN" sz="2400" b="0">
                <a:latin typeface="+mn-ea"/>
                <a:cs typeface="仿宋" charset="0"/>
              </a:rPr>
              <a:t>学会求证：</a:t>
            </a:r>
            <a:r>
              <a:rPr lang="zh-CN" altLang="en-US" sz="2400" b="0">
                <a:latin typeface="+mn-ea"/>
                <a:cs typeface="仿宋" charset="0"/>
              </a:rPr>
              <a:t>人工智能的发展在很大程度上影响了社会的未来。请分析人工智能未来的发展趋势，并给出证据。</a:t>
            </a:r>
            <a:endParaRPr lang="zh-CN" altLang="en-US" sz="2400" b="0">
              <a:latin typeface="+mn-ea"/>
              <a:cs typeface="仿宋" charset="0"/>
            </a:endParaRPr>
          </a:p>
          <a:p>
            <a:pPr marL="0" indent="0" algn="just" fontAlgn="auto">
              <a:lnSpc>
                <a:spcPct val="130000"/>
              </a:lnSpc>
            </a:pPr>
            <a:endParaRPr lang="zh-CN" altLang="en-US" sz="2400" b="0">
              <a:latin typeface="+mn-ea"/>
              <a:cs typeface="仿宋" charset="0"/>
            </a:endParaRPr>
          </a:p>
          <a:p>
            <a:pPr marL="3657600" lvl="8" indent="457200" algn="just" fontAlgn="auto">
              <a:lnSpc>
                <a:spcPct val="130000"/>
              </a:lnSpc>
            </a:pPr>
            <a:r>
              <a:rPr lang="zh-CN" altLang="en-US" sz="2400" b="0">
                <a:solidFill>
                  <a:srgbClr val="FF0000"/>
                </a:solidFill>
                <a:latin typeface="+mn-ea"/>
                <a:cs typeface="仿宋" charset="0"/>
              </a:rPr>
              <a:t>——使用思维导图，整理出人工智能的发展趋势。</a:t>
            </a:r>
            <a:endParaRPr lang="zh-CN" altLang="en-US" sz="2400" b="0">
              <a:solidFill>
                <a:srgbClr val="FF0000"/>
              </a:solidFill>
              <a:latin typeface="+mn-ea"/>
              <a:cs typeface="仿宋" charset="0"/>
            </a:endParaRPr>
          </a:p>
          <a:p>
            <a:pPr marL="0" indent="0" algn="just" fontAlgn="auto">
              <a:lnSpc>
                <a:spcPct val="130000"/>
              </a:lnSpc>
            </a:pPr>
            <a:r>
              <a:rPr lang="en-US" altLang="en-US" sz="2400" b="0">
                <a:latin typeface="+mn-ea"/>
                <a:cs typeface="仿宋" charset="0"/>
              </a:rPr>
              <a:t>②</a:t>
            </a:r>
            <a:r>
              <a:rPr lang="zh-CN" altLang="en-US" sz="2400" b="0">
                <a:latin typeface="+mn-ea"/>
                <a:cs typeface="仿宋" charset="0"/>
              </a:rPr>
              <a:t>求证活动：</a:t>
            </a:r>
            <a:endParaRPr lang="zh-CN" altLang="en-US" sz="2400" b="0">
              <a:latin typeface="+mn-ea"/>
              <a:cs typeface="仿宋" charset="0"/>
            </a:endParaRPr>
          </a:p>
          <a:p>
            <a:pPr marL="0" indent="0" algn="just" fontAlgn="auto">
              <a:lnSpc>
                <a:spcPct val="130000"/>
              </a:lnSpc>
            </a:pPr>
            <a:r>
              <a:rPr lang="zh-CN" altLang="en-US" sz="2400" b="0">
                <a:latin typeface="+mn-ea"/>
                <a:cs typeface="仿宋" charset="0"/>
              </a:rPr>
              <a:t>调查人工智能在应用领域细化出哪些分支。</a:t>
            </a:r>
            <a:endParaRPr lang="zh-CN" altLang="en-US" sz="2400" b="0">
              <a:latin typeface="+mn-ea"/>
              <a:cs typeface="仿宋" charset="0"/>
            </a:endParaRPr>
          </a:p>
          <a:p>
            <a:pPr marL="0" indent="0" algn="just" fontAlgn="auto">
              <a:lnSpc>
                <a:spcPct val="130000"/>
              </a:lnSpc>
            </a:pPr>
            <a:r>
              <a:rPr lang="zh-CN" altLang="en-US" sz="2400" b="0">
                <a:latin typeface="+mn-ea"/>
                <a:cs typeface="仿宋" charset="0"/>
              </a:rPr>
              <a:t>调查人工智能智能程度从时间节点上看有什么质的突破</a:t>
            </a:r>
            <a:r>
              <a:rPr lang="en-US" altLang="zh-CN" sz="2400" b="0">
                <a:latin typeface="+mn-ea"/>
                <a:cs typeface="仿宋" charset="0"/>
              </a:rPr>
              <a:t>。</a:t>
            </a:r>
            <a:endParaRPr lang="zh-CN" altLang="en-US" sz="2400" b="0">
              <a:latin typeface="+mn-ea"/>
              <a:cs typeface="仿宋" charset="0"/>
            </a:endParaRPr>
          </a:p>
          <a:p>
            <a:pPr marL="0" indent="0" algn="just" fontAlgn="auto">
              <a:lnSpc>
                <a:spcPct val="130000"/>
              </a:lnSpc>
            </a:pPr>
            <a:r>
              <a:rPr lang="zh-CN" altLang="en-US" sz="2400" b="0">
                <a:latin typeface="+mn-ea"/>
                <a:cs typeface="仿宋" charset="0"/>
              </a:rPr>
              <a:t>调查人工智能受众群体以前是哪些</a:t>
            </a:r>
            <a:r>
              <a:rPr lang="en-US" altLang="zh-CN" sz="2400" b="0">
                <a:latin typeface="+mn-ea"/>
                <a:cs typeface="仿宋" charset="0"/>
              </a:rPr>
              <a:t>,</a:t>
            </a:r>
            <a:r>
              <a:rPr lang="zh-CN" altLang="en-US" sz="2400" b="0">
                <a:latin typeface="+mn-ea"/>
                <a:cs typeface="仿宋" charset="0"/>
              </a:rPr>
              <a:t>现在有哪些</a:t>
            </a:r>
            <a:r>
              <a:rPr lang="en-US" altLang="zh-CN" sz="2400" b="0">
                <a:latin typeface="+mn-ea"/>
                <a:cs typeface="仿宋" charset="0"/>
              </a:rPr>
              <a:t>?</a:t>
            </a:r>
            <a:endParaRPr lang="en-US" altLang="zh-CN" sz="2400" b="0">
              <a:latin typeface="+mn-ea"/>
              <a:cs typeface="仿宋" charset="0"/>
            </a:endParaRPr>
          </a:p>
          <a:p>
            <a:pPr marL="0" indent="0" algn="just" fontAlgn="auto">
              <a:lnSpc>
                <a:spcPct val="130000"/>
              </a:lnSpc>
            </a:pPr>
            <a:r>
              <a:rPr lang="zh-CN" altLang="en-US" sz="2400" b="0">
                <a:latin typeface="+mn-ea"/>
                <a:cs typeface="仿宋" charset="0"/>
              </a:rPr>
              <a:t>画出相应思维导图。</a:t>
            </a:r>
            <a:endParaRPr lang="zh-CN" altLang="en-US" sz="2400" b="0">
              <a:latin typeface="+mn-ea"/>
              <a:cs typeface="仿宋" charset="0"/>
            </a:endParaRPr>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知识探究</a:t>
            </a:r>
            <a:endParaRPr lang="zh-CN" altLang="en-US" sz="2400" b="1" dirty="0"/>
          </a:p>
        </p:txBody>
      </p:sp>
      <p:sp>
        <p:nvSpPr>
          <p:cNvPr id="100" name="文本框 99"/>
          <p:cNvSpPr txBox="1"/>
          <p:nvPr/>
        </p:nvSpPr>
        <p:spPr>
          <a:xfrm>
            <a:off x="617855" y="1090930"/>
            <a:ext cx="10956290" cy="3769360"/>
          </a:xfrm>
          <a:prstGeom prst="rect">
            <a:avLst/>
          </a:prstGeom>
          <a:noFill/>
          <a:ln w="9525">
            <a:noFill/>
          </a:ln>
        </p:spPr>
        <p:txBody>
          <a:bodyPr wrap="square">
            <a:spAutoFit/>
          </a:bodyPr>
          <a:p>
            <a:pPr marL="0" indent="0" algn="just" fontAlgn="auto">
              <a:lnSpc>
                <a:spcPct val="130000"/>
              </a:lnSpc>
            </a:pPr>
            <a:r>
              <a:rPr lang="zh-CN" altLang="en-US" sz="3200">
                <a:latin typeface="+mn-ea"/>
                <a:cs typeface="仿宋" charset="0"/>
                <a:sym typeface="+mn-ea"/>
              </a:rPr>
              <a:t>核心素养培育</a:t>
            </a:r>
            <a:endParaRPr lang="zh-CN" altLang="en-US" sz="3200">
              <a:latin typeface="+mn-ea"/>
              <a:cs typeface="仿宋" charset="0"/>
              <a:sym typeface="+mn-ea"/>
            </a:endParaRPr>
          </a:p>
          <a:p>
            <a:pPr marL="0" indent="0" algn="just" fontAlgn="auto">
              <a:lnSpc>
                <a:spcPct val="130000"/>
              </a:lnSpc>
            </a:pPr>
            <a:endParaRPr lang="zh-CN" altLang="en-US" sz="3200">
              <a:latin typeface="+mn-ea"/>
              <a:cs typeface="仿宋" charset="0"/>
              <a:sym typeface="+mn-ea"/>
            </a:endParaRPr>
          </a:p>
          <a:p>
            <a:pPr marL="0" indent="0" algn="just" fontAlgn="auto">
              <a:lnSpc>
                <a:spcPct val="130000"/>
              </a:lnSpc>
            </a:pPr>
            <a:r>
              <a:rPr lang="zh-CN" sz="2400" b="0">
                <a:latin typeface="+mn-ea"/>
                <a:cs typeface="仿宋" charset="0"/>
              </a:rPr>
              <a:t>评价反思</a:t>
            </a:r>
            <a:endParaRPr lang="zh-CN" altLang="en-US" sz="2400" b="0">
              <a:latin typeface="+mn-ea"/>
              <a:cs typeface="仿宋" charset="0"/>
            </a:endParaRPr>
          </a:p>
          <a:p>
            <a:pPr marL="0" indent="0" algn="just" fontAlgn="auto">
              <a:lnSpc>
                <a:spcPct val="130000"/>
              </a:lnSpc>
            </a:pPr>
            <a:r>
              <a:rPr lang="en-US" altLang="en-US" sz="2400" b="0">
                <a:latin typeface="+mn-ea"/>
                <a:cs typeface="仿宋" charset="0"/>
              </a:rPr>
              <a:t>①</a:t>
            </a:r>
            <a:r>
              <a:rPr lang="zh-CN" altLang="en-US" sz="2400" b="0">
                <a:latin typeface="+mn-ea"/>
                <a:cs typeface="仿宋" charset="0"/>
              </a:rPr>
              <a:t>学习人工智能起源与发展，对理解科技发展规律有什么启发？</a:t>
            </a:r>
            <a:endParaRPr lang="zh-CN" altLang="en-US" sz="2400" b="0">
              <a:latin typeface="+mn-ea"/>
              <a:cs typeface="仿宋" charset="0"/>
            </a:endParaRPr>
          </a:p>
          <a:p>
            <a:pPr marL="0" indent="0" algn="just" fontAlgn="auto">
              <a:lnSpc>
                <a:spcPct val="130000"/>
              </a:lnSpc>
            </a:pPr>
            <a:r>
              <a:rPr lang="en-US" altLang="en-US" sz="2400" b="0">
                <a:latin typeface="+mn-ea"/>
                <a:cs typeface="仿宋" charset="0"/>
              </a:rPr>
              <a:t>②</a:t>
            </a:r>
            <a:r>
              <a:rPr lang="zh-CN" altLang="en-US" sz="2400" b="0">
                <a:latin typeface="+mn-ea"/>
                <a:cs typeface="仿宋" charset="0"/>
              </a:rPr>
              <a:t>在对比不同学术流派时，运用对比分析方法有什么好处？</a:t>
            </a:r>
            <a:endParaRPr lang="zh-CN" altLang="en-US" sz="2400" b="0">
              <a:latin typeface="+mn-ea"/>
              <a:cs typeface="仿宋" charset="0"/>
            </a:endParaRPr>
          </a:p>
          <a:p>
            <a:pPr marL="0" indent="0" algn="just" fontAlgn="auto">
              <a:lnSpc>
                <a:spcPct val="130000"/>
              </a:lnSpc>
            </a:pPr>
            <a:r>
              <a:rPr lang="en-US" altLang="en-US" sz="2400" b="0">
                <a:latin typeface="+mn-ea"/>
                <a:cs typeface="仿宋" charset="0"/>
              </a:rPr>
              <a:t>③</a:t>
            </a:r>
            <a:r>
              <a:rPr lang="zh-CN" altLang="en-US" sz="2400" b="0">
                <a:latin typeface="+mn-ea"/>
                <a:cs typeface="仿宋" charset="0"/>
              </a:rPr>
              <a:t>在梳理人工智能对社会生活影响时，使用思维导图工具对你有什么帮助？若不使用或使用其他工具会有什么不同？</a:t>
            </a:r>
            <a:endParaRPr lang="zh-CN" altLang="en-US" sz="2400" b="0">
              <a:latin typeface="+mn-ea"/>
              <a:cs typeface="仿宋" charset="0"/>
            </a:endParaRP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753360"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习题测试</a:t>
            </a:r>
            <a:endParaRPr lang="zh-CN" altLang="en-US" sz="2400" b="1" dirty="0" smtClean="0"/>
          </a:p>
        </p:txBody>
      </p:sp>
      <p:sp>
        <p:nvSpPr>
          <p:cNvPr id="8" name="文本框 7"/>
          <p:cNvSpPr txBox="1"/>
          <p:nvPr/>
        </p:nvSpPr>
        <p:spPr>
          <a:xfrm>
            <a:off x="370840" y="2541905"/>
            <a:ext cx="11449685" cy="1124585"/>
          </a:xfrm>
          <a:prstGeom prst="rect">
            <a:avLst/>
          </a:prstGeom>
          <a:noFill/>
        </p:spPr>
        <p:txBody>
          <a:bodyPr wrap="square" rtlCol="0" anchor="t">
            <a:spAutoFit/>
          </a:bodyPr>
          <a:p>
            <a:pPr algn="just">
              <a:lnSpc>
                <a:spcPct val="140000"/>
              </a:lnSpc>
            </a:pPr>
            <a:r>
              <a:rPr lang="en-US" altLang="zh-CN" sz="2400">
                <a:latin typeface="+mn-ea"/>
                <a:ea typeface="+mj-lt"/>
                <a:cs typeface="+mj-lt"/>
                <a:sym typeface="+mn-ea"/>
              </a:rPr>
              <a:t>1.</a:t>
            </a:r>
            <a:r>
              <a:rPr lang="zh-CN" altLang="en-US" sz="2400">
                <a:latin typeface="+mn-ea"/>
                <a:ea typeface="+mj-lt"/>
                <a:cs typeface="+mj-lt"/>
                <a:sym typeface="+mn-ea"/>
              </a:rPr>
              <a:t>人工智能正式诞生于哪一年？标志是什么？</a:t>
            </a:r>
            <a:endParaRPr lang="zh-CN" altLang="en-US" sz="2400">
              <a:latin typeface="+mn-ea"/>
              <a:ea typeface="+mj-lt"/>
              <a:cs typeface="+mj-lt"/>
              <a:sym typeface="+mn-ea"/>
            </a:endParaRPr>
          </a:p>
          <a:p>
            <a:pPr algn="just">
              <a:lnSpc>
                <a:spcPct val="140000"/>
              </a:lnSpc>
            </a:pPr>
            <a:r>
              <a:rPr lang="en-US" altLang="zh-CN" sz="2400">
                <a:latin typeface="+mn-ea"/>
                <a:ea typeface="+mj-lt"/>
                <a:cs typeface="+mj-lt"/>
                <a:sym typeface="+mn-ea"/>
              </a:rPr>
              <a:t>2.</a:t>
            </a:r>
            <a:r>
              <a:rPr lang="zh-CN" altLang="en-US" sz="2400">
                <a:latin typeface="+mn-ea"/>
                <a:ea typeface="+mj-lt"/>
                <a:cs typeface="+mj-lt"/>
                <a:sym typeface="+mn-ea"/>
              </a:rPr>
              <a:t>简述人工智能发展的两种范式及其代表学派。</a:t>
            </a:r>
            <a:r>
              <a:rPr sz="2400">
                <a:latin typeface="+mn-ea"/>
                <a:ea typeface="+mj-lt"/>
                <a:cs typeface="+mj-lt"/>
                <a:sym typeface="+mn-ea"/>
              </a:rPr>
              <a:t>   </a:t>
            </a:r>
            <a:endParaRPr sz="2400">
              <a:latin typeface="+mn-ea"/>
              <a:ea typeface="+mj-lt"/>
              <a:cs typeface="+mj-lt"/>
              <a:sym typeface="+mn-ea"/>
            </a:endParaRPr>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小结回顾</a:t>
            </a:r>
            <a:endParaRPr lang="zh-CN" altLang="en-US" sz="2400" b="1" dirty="0" smtClean="0"/>
          </a:p>
        </p:txBody>
      </p:sp>
      <p:sp>
        <p:nvSpPr>
          <p:cNvPr id="2" name="文本框 1"/>
          <p:cNvSpPr txBox="1"/>
          <p:nvPr/>
        </p:nvSpPr>
        <p:spPr>
          <a:xfrm>
            <a:off x="1482090" y="1311275"/>
            <a:ext cx="8037195" cy="3163570"/>
          </a:xfrm>
          <a:prstGeom prst="rect">
            <a:avLst/>
          </a:prstGeom>
          <a:noFill/>
          <a:ln w="9525">
            <a:noFill/>
          </a:ln>
        </p:spPr>
        <p:txBody>
          <a:bodyPr wrap="square">
            <a:noAutofit/>
          </a:bodyPr>
          <a:p>
            <a:pPr indent="0">
              <a:lnSpc>
                <a:spcPct val="150000"/>
              </a:lnSpc>
              <a:buNone/>
            </a:pPr>
            <a:r>
              <a:rPr sz="3200" b="1">
                <a:ea typeface="微软雅黑" panose="020B0503020204020204" charset="-122"/>
                <a:cs typeface="微软雅黑" panose="020B0503020204020204" charset="-122"/>
              </a:rPr>
              <a:t>请同学按照下列提示进行总结回顾：</a:t>
            </a:r>
            <a:endParaRPr sz="3200" b="1">
              <a:ea typeface="微软雅黑" panose="020B0503020204020204" charset="-122"/>
              <a:cs typeface="微软雅黑" panose="020B0503020204020204" charset="-122"/>
            </a:endParaRPr>
          </a:p>
          <a:p>
            <a:pPr indent="0">
              <a:lnSpc>
                <a:spcPct val="150000"/>
              </a:lnSpc>
              <a:buFont typeface="Wingdings" panose="05000000000000000000" charset="0"/>
              <a:buNone/>
            </a:pPr>
            <a:r>
              <a:rPr lang="en-US" sz="3200" b="0">
                <a:ea typeface="微软雅黑" panose="020B0503020204020204" charset="-122"/>
                <a:cs typeface="微软雅黑" panose="020B0503020204020204" charset="-122"/>
              </a:rPr>
              <a:t>1.</a:t>
            </a:r>
            <a:r>
              <a:rPr sz="3200" b="0">
                <a:ea typeface="微软雅黑" panose="020B0503020204020204" charset="-122"/>
                <a:cs typeface="微软雅黑" panose="020B0503020204020204" charset="-122"/>
              </a:rPr>
              <a:t>学到了哪些知识与技能？</a:t>
            </a:r>
            <a:endParaRPr sz="3200" b="0">
              <a:ea typeface="微软雅黑" panose="020B0503020204020204" charset="-122"/>
              <a:cs typeface="微软雅黑" panose="020B0503020204020204" charset="-122"/>
            </a:endParaRPr>
          </a:p>
          <a:p>
            <a:pPr indent="0">
              <a:lnSpc>
                <a:spcPct val="150000"/>
              </a:lnSpc>
              <a:buFont typeface="Wingdings" panose="05000000000000000000" charset="0"/>
              <a:buNone/>
            </a:pPr>
            <a:r>
              <a:rPr lang="en-US" sz="3200" b="0">
                <a:ea typeface="微软雅黑" panose="020B0503020204020204" charset="-122"/>
                <a:cs typeface="微软雅黑" panose="020B0503020204020204" charset="-122"/>
              </a:rPr>
              <a:t>2.</a:t>
            </a:r>
            <a:r>
              <a:rPr sz="3200" b="0">
                <a:ea typeface="微软雅黑" panose="020B0503020204020204" charset="-122"/>
                <a:cs typeface="微软雅黑" panose="020B0503020204020204" charset="-122"/>
              </a:rPr>
              <a:t>提升了哪些方面的能力？</a:t>
            </a:r>
            <a:endParaRPr sz="3200" b="0">
              <a:ea typeface="微软雅黑" panose="020B0503020204020204" charset="-122"/>
              <a:cs typeface="微软雅黑" panose="020B0503020204020204" charset="-122"/>
            </a:endParaRPr>
          </a:p>
          <a:p>
            <a:pPr indent="0">
              <a:lnSpc>
                <a:spcPct val="150000"/>
              </a:lnSpc>
              <a:buFont typeface="Wingdings" panose="05000000000000000000" charset="0"/>
              <a:buNone/>
            </a:pPr>
            <a:r>
              <a:rPr lang="en-US" sz="3200" b="0">
                <a:ea typeface="微软雅黑" panose="020B0503020204020204" charset="-122"/>
                <a:cs typeface="微软雅黑" panose="020B0503020204020204" charset="-122"/>
              </a:rPr>
              <a:t>3.</a:t>
            </a:r>
            <a:r>
              <a:rPr sz="3200" b="0">
                <a:ea typeface="微软雅黑" panose="020B0503020204020204" charset="-122"/>
                <a:cs typeface="微软雅黑" panose="020B0503020204020204" charset="-122"/>
              </a:rPr>
              <a:t>生成了怎样的观点？</a:t>
            </a:r>
            <a:endParaRPr lang="en-US" altLang="zh-CN" sz="3200" b="0">
              <a:ea typeface="微软雅黑" panose="020B0503020204020204" charset="-122"/>
              <a:cs typeface="微软雅黑" panose="020B0503020204020204" charset="-122"/>
            </a:endParaRP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作业</a:t>
            </a:r>
            <a:r>
              <a:rPr lang="zh-CN" altLang="en-US" sz="2400" b="1" dirty="0" smtClean="0">
                <a:sym typeface="+mn-ea"/>
              </a:rPr>
              <a:t>布置</a:t>
            </a:r>
            <a:endParaRPr lang="zh-CN" altLang="en-US" sz="2400" b="1" dirty="0" smtClean="0"/>
          </a:p>
        </p:txBody>
      </p:sp>
      <p:sp>
        <p:nvSpPr>
          <p:cNvPr id="100" name="文本框 99"/>
          <p:cNvSpPr txBox="1"/>
          <p:nvPr/>
        </p:nvSpPr>
        <p:spPr>
          <a:xfrm>
            <a:off x="1049655" y="1490345"/>
            <a:ext cx="8998585" cy="4311650"/>
          </a:xfrm>
          <a:prstGeom prst="rect">
            <a:avLst/>
          </a:prstGeom>
          <a:noFill/>
          <a:ln w="9525">
            <a:noFill/>
          </a:ln>
        </p:spPr>
        <p:txBody>
          <a:bodyPr wrap="square">
            <a:spAutoFit/>
          </a:bodyPr>
          <a:p>
            <a:pPr marL="0" indent="0" algn="l">
              <a:lnSpc>
                <a:spcPct val="120000"/>
              </a:lnSpc>
            </a:pPr>
            <a:r>
              <a:rPr lang="en-US" altLang="zh-CN" sz="2800" b="1">
                <a:latin typeface="+mn-ea"/>
                <a:cs typeface="仿宋" charset="0"/>
              </a:rPr>
              <a:t>1.</a:t>
            </a:r>
            <a:r>
              <a:rPr lang="zh-CN" altLang="en-US" sz="2800" b="1">
                <a:latin typeface="+mn-ea"/>
                <a:cs typeface="仿宋" charset="0"/>
              </a:rPr>
              <a:t>项目实施作业</a:t>
            </a:r>
            <a:r>
              <a:rPr lang="zh-CN" altLang="en-US" sz="2800" b="0">
                <a:latin typeface="+mn-ea"/>
                <a:cs typeface="仿宋" charset="0"/>
              </a:rPr>
              <a:t>    请各小组对项目探究的阶段成果进行整理并提交，整理内容：  </a:t>
            </a:r>
            <a:r>
              <a:rPr sz="2800" b="0">
                <a:latin typeface="+mn-ea"/>
                <a:cs typeface="仿宋" charset="0"/>
              </a:rPr>
              <a:t>（1</a:t>
            </a:r>
            <a:r>
              <a:rPr lang="en-US" sz="2800" b="0">
                <a:latin typeface="+mn-ea"/>
                <a:cs typeface="仿宋" charset="0"/>
              </a:rPr>
              <a:t>）</a:t>
            </a:r>
            <a:r>
              <a:rPr lang="zh-CN" altLang="en-US" sz="2800" b="0">
                <a:latin typeface="+mn-ea"/>
                <a:cs typeface="仿宋" charset="0"/>
              </a:rPr>
              <a:t>项目方案与小组分工表</a:t>
            </a:r>
            <a:endParaRPr lang="zh-CN" altLang="en-US" sz="2800" b="0">
              <a:latin typeface="+mn-ea"/>
              <a:cs typeface="仿宋" charset="0"/>
            </a:endParaRPr>
          </a:p>
          <a:p>
            <a:pPr marL="0" indent="0" algn="l">
              <a:lnSpc>
                <a:spcPct val="120000"/>
              </a:lnSpc>
            </a:pPr>
            <a:r>
              <a:rPr lang="en-US" altLang="zh-CN" sz="2800" b="0">
                <a:latin typeface="+mn-ea"/>
                <a:cs typeface="仿宋" charset="0"/>
              </a:rPr>
              <a:t>  </a:t>
            </a:r>
            <a:r>
              <a:rPr lang="zh-CN" altLang="en-US" sz="2800" b="0">
                <a:latin typeface="+mn-ea"/>
                <a:cs typeface="仿宋" charset="0"/>
              </a:rPr>
              <a:t>（</a:t>
            </a:r>
            <a:r>
              <a:rPr lang="en-US" altLang="zh-CN" sz="2800" b="0">
                <a:latin typeface="+mn-ea"/>
                <a:cs typeface="仿宋" charset="0"/>
              </a:rPr>
              <a:t>2</a:t>
            </a:r>
            <a:r>
              <a:rPr lang="zh-CN" altLang="en-US" sz="2800" b="0">
                <a:latin typeface="+mn-ea"/>
                <a:cs typeface="仿宋" charset="0"/>
              </a:rPr>
              <a:t>）人工智能发展历程的梳理</a:t>
            </a:r>
            <a:endParaRPr lang="zh-CN" altLang="en-US" sz="2800" b="0">
              <a:latin typeface="+mn-ea"/>
              <a:cs typeface="仿宋" charset="0"/>
            </a:endParaRPr>
          </a:p>
          <a:p>
            <a:pPr marL="0" indent="0" algn="l">
              <a:lnSpc>
                <a:spcPct val="120000"/>
              </a:lnSpc>
            </a:pPr>
            <a:endParaRPr lang="zh-CN" altLang="en-US" sz="2800" b="0">
              <a:latin typeface="+mn-ea"/>
              <a:cs typeface="仿宋" charset="0"/>
            </a:endParaRPr>
          </a:p>
          <a:p>
            <a:pPr marL="0" indent="0" algn="l">
              <a:lnSpc>
                <a:spcPct val="120000"/>
              </a:lnSpc>
            </a:pPr>
            <a:r>
              <a:rPr lang="zh-CN" altLang="en-US" sz="2800" b="1">
                <a:latin typeface="+mn-ea"/>
              </a:rPr>
              <a:t>2.课后挑战作业（书本P</a:t>
            </a:r>
            <a:r>
              <a:rPr lang="en-US" altLang="zh-CN" sz="2800" b="1">
                <a:latin typeface="+mn-ea"/>
              </a:rPr>
              <a:t>9</a:t>
            </a:r>
            <a:r>
              <a:rPr lang="zh-CN" altLang="en-US" sz="2800" b="1">
                <a:latin typeface="+mn-ea"/>
              </a:rPr>
              <a:t>“挑战”部分）</a:t>
            </a:r>
            <a:endParaRPr lang="zh-CN" altLang="en-US" sz="2800">
              <a:latin typeface="+mn-ea"/>
            </a:endParaRPr>
          </a:p>
          <a:p>
            <a:pPr marL="0" indent="0" algn="l">
              <a:lnSpc>
                <a:spcPct val="140000"/>
              </a:lnSpc>
            </a:pPr>
            <a:endParaRPr lang="zh-CN" altLang="en-US" sz="2800">
              <a:latin typeface="+mn-ea"/>
            </a:endParaRP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txBox="1"/>
          <p:nvPr/>
        </p:nvSpPr>
        <p:spPr>
          <a:xfrm>
            <a:off x="3907424" y="376865"/>
            <a:ext cx="3139246" cy="140550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r>
              <a:rPr lang="zh-CN" altLang="en-US" sz="5400" dirty="0">
                <a:solidFill>
                  <a:schemeClr val="accent4"/>
                </a:solidFill>
              </a:rPr>
              <a:t>主要内容</a:t>
            </a:r>
            <a:endParaRPr lang="zh-CN" altLang="en-US" sz="5400" dirty="0">
              <a:solidFill>
                <a:schemeClr val="accent4"/>
              </a:solidFill>
            </a:endParaRPr>
          </a:p>
        </p:txBody>
      </p:sp>
      <p:grpSp>
        <p:nvGrpSpPr>
          <p:cNvPr id="25" name="组合 24"/>
          <p:cNvGrpSpPr/>
          <p:nvPr/>
        </p:nvGrpSpPr>
        <p:grpSpPr>
          <a:xfrm>
            <a:off x="5172708" y="1782042"/>
            <a:ext cx="7073748" cy="887151"/>
            <a:chOff x="2251405" y="1618612"/>
            <a:chExt cx="7073748" cy="887151"/>
          </a:xfrm>
        </p:grpSpPr>
        <p:sp>
          <p:nvSpPr>
            <p:cNvPr id="26" name="标题 4"/>
            <p:cNvSpPr txBox="1"/>
            <p:nvPr/>
          </p:nvSpPr>
          <p:spPr>
            <a:xfrm>
              <a:off x="3549753" y="1618612"/>
              <a:ext cx="5775400" cy="887151"/>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nSpc>
                  <a:spcPct val="130000"/>
                </a:lnSpc>
              </a:pPr>
              <a:r>
                <a:rPr lang="zh-CN" altLang="en-US" sz="4000" dirty="0" smtClean="0"/>
                <a:t>项目筹备</a:t>
              </a:r>
              <a:endParaRPr lang="zh-CN" altLang="en-US" sz="4000" dirty="0" smtClean="0"/>
            </a:p>
          </p:txBody>
        </p:sp>
        <p:sp>
          <p:nvSpPr>
            <p:cNvPr id="27" name="文本框 26"/>
            <p:cNvSpPr txBox="1"/>
            <p:nvPr/>
          </p:nvSpPr>
          <p:spPr>
            <a:xfrm>
              <a:off x="2251405" y="1783725"/>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90204" pitchFamily="34" charset="0"/>
                </a:rPr>
                <a:t>/01</a:t>
              </a:r>
              <a:endParaRPr lang="zh-CN" altLang="en-US" spc="100" dirty="0">
                <a:solidFill>
                  <a:schemeClr val="accent3">
                    <a:lumMod val="60000"/>
                    <a:lumOff val="40000"/>
                  </a:schemeClr>
                </a:solidFill>
                <a:latin typeface="Impact" panose="020B0806030902050204" pitchFamily="34" charset="0"/>
                <a:cs typeface="Arial" panose="020B0604020202090204" pitchFamily="34" charset="0"/>
              </a:endParaRPr>
            </a:p>
          </p:txBody>
        </p:sp>
      </p:grpSp>
      <p:grpSp>
        <p:nvGrpSpPr>
          <p:cNvPr id="28" name="组合 27"/>
          <p:cNvGrpSpPr/>
          <p:nvPr/>
        </p:nvGrpSpPr>
        <p:grpSpPr>
          <a:xfrm>
            <a:off x="5172709" y="2609530"/>
            <a:ext cx="6630404" cy="887151"/>
            <a:chOff x="2251404" y="2501247"/>
            <a:chExt cx="6630404" cy="887151"/>
          </a:xfrm>
        </p:grpSpPr>
        <p:sp>
          <p:nvSpPr>
            <p:cNvPr id="29" name="文本框 28"/>
            <p:cNvSpPr txBox="1"/>
            <p:nvPr/>
          </p:nvSpPr>
          <p:spPr>
            <a:xfrm>
              <a:off x="2251404" y="2666359"/>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90204" pitchFamily="34" charset="0"/>
                </a:rPr>
                <a:t>/02</a:t>
              </a:r>
              <a:endParaRPr lang="zh-CN" altLang="en-US" spc="100" dirty="0">
                <a:solidFill>
                  <a:schemeClr val="accent3">
                    <a:lumMod val="60000"/>
                    <a:lumOff val="40000"/>
                  </a:schemeClr>
                </a:solidFill>
                <a:latin typeface="Impact" panose="020B0806030902050204" pitchFamily="34" charset="0"/>
                <a:cs typeface="Arial" panose="020B0604020202090204" pitchFamily="34" charset="0"/>
              </a:endParaRPr>
            </a:p>
          </p:txBody>
        </p:sp>
        <p:sp>
          <p:nvSpPr>
            <p:cNvPr id="30" name="标题 4"/>
            <p:cNvSpPr txBox="1"/>
            <p:nvPr/>
          </p:nvSpPr>
          <p:spPr>
            <a:xfrm>
              <a:off x="3549754" y="2501247"/>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smtClean="0"/>
                <a:t>知识探究</a:t>
              </a:r>
              <a:endParaRPr lang="zh-CN" altLang="en-US" sz="4000" dirty="0" smtClean="0"/>
            </a:p>
          </p:txBody>
        </p:sp>
      </p:grpSp>
      <p:grpSp>
        <p:nvGrpSpPr>
          <p:cNvPr id="31" name="组合 30"/>
          <p:cNvGrpSpPr/>
          <p:nvPr/>
        </p:nvGrpSpPr>
        <p:grpSpPr>
          <a:xfrm>
            <a:off x="5172708" y="3437017"/>
            <a:ext cx="6630404" cy="887151"/>
            <a:chOff x="2251403" y="3383885"/>
            <a:chExt cx="6630404" cy="887151"/>
          </a:xfrm>
        </p:grpSpPr>
        <p:sp>
          <p:nvSpPr>
            <p:cNvPr id="32" name="文本框 31"/>
            <p:cNvSpPr txBox="1"/>
            <p:nvPr/>
          </p:nvSpPr>
          <p:spPr>
            <a:xfrm>
              <a:off x="2251403" y="3548997"/>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90204" pitchFamily="34" charset="0"/>
                </a:rPr>
                <a:t>/03</a:t>
              </a:r>
              <a:endParaRPr lang="zh-CN" altLang="en-US" spc="100" dirty="0">
                <a:solidFill>
                  <a:schemeClr val="accent3">
                    <a:lumMod val="60000"/>
                    <a:lumOff val="40000"/>
                  </a:schemeClr>
                </a:solidFill>
                <a:latin typeface="Impact" panose="020B0806030902050204" pitchFamily="34" charset="0"/>
                <a:cs typeface="Arial" panose="020B0604020202090204" pitchFamily="34" charset="0"/>
              </a:endParaRPr>
            </a:p>
          </p:txBody>
        </p:sp>
        <p:sp>
          <p:nvSpPr>
            <p:cNvPr id="33" name="标题 4"/>
            <p:cNvSpPr txBox="1"/>
            <p:nvPr/>
          </p:nvSpPr>
          <p:spPr>
            <a:xfrm>
              <a:off x="3549753" y="3383885"/>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smtClean="0"/>
                <a:t>习题测试</a:t>
              </a:r>
              <a:endParaRPr lang="zh-CN" altLang="en-US" sz="4000" dirty="0" smtClean="0"/>
            </a:p>
          </p:txBody>
        </p:sp>
      </p:grpSp>
      <p:grpSp>
        <p:nvGrpSpPr>
          <p:cNvPr id="34" name="组合 33"/>
          <p:cNvGrpSpPr/>
          <p:nvPr/>
        </p:nvGrpSpPr>
        <p:grpSpPr>
          <a:xfrm>
            <a:off x="5172708" y="4264504"/>
            <a:ext cx="6630404" cy="887151"/>
            <a:chOff x="2251403" y="4427118"/>
            <a:chExt cx="6630404" cy="887151"/>
          </a:xfrm>
        </p:grpSpPr>
        <p:sp>
          <p:nvSpPr>
            <p:cNvPr id="35" name="文本框 34"/>
            <p:cNvSpPr txBox="1"/>
            <p:nvPr/>
          </p:nvSpPr>
          <p:spPr>
            <a:xfrm>
              <a:off x="2251403" y="4592230"/>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90204" pitchFamily="34" charset="0"/>
                </a:rPr>
                <a:t>/04</a:t>
              </a:r>
              <a:endParaRPr lang="zh-CN" altLang="en-US" spc="100" dirty="0">
                <a:solidFill>
                  <a:schemeClr val="accent3">
                    <a:lumMod val="60000"/>
                    <a:lumOff val="40000"/>
                  </a:schemeClr>
                </a:solidFill>
                <a:latin typeface="Impact" panose="020B0806030902050204" pitchFamily="34" charset="0"/>
                <a:cs typeface="Arial" panose="020B0604020202090204" pitchFamily="34" charset="0"/>
              </a:endParaRPr>
            </a:p>
          </p:txBody>
        </p:sp>
        <p:sp>
          <p:nvSpPr>
            <p:cNvPr id="36" name="标题 4"/>
            <p:cNvSpPr txBox="1"/>
            <p:nvPr/>
          </p:nvSpPr>
          <p:spPr>
            <a:xfrm>
              <a:off x="3549753" y="4427118"/>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smtClean="0"/>
                <a:t>小节回顾</a:t>
              </a:r>
              <a:endParaRPr lang="zh-CN" altLang="en-US" sz="4000" dirty="0" smtClean="0"/>
            </a:p>
          </p:txBody>
        </p:sp>
      </p:grpSp>
      <p:grpSp>
        <p:nvGrpSpPr>
          <p:cNvPr id="37" name="组合 36"/>
          <p:cNvGrpSpPr/>
          <p:nvPr/>
        </p:nvGrpSpPr>
        <p:grpSpPr>
          <a:xfrm>
            <a:off x="5172708" y="5091992"/>
            <a:ext cx="6630404" cy="887151"/>
            <a:chOff x="2251403" y="4427118"/>
            <a:chExt cx="6630404" cy="887151"/>
          </a:xfrm>
        </p:grpSpPr>
        <p:sp>
          <p:nvSpPr>
            <p:cNvPr id="38" name="文本框 37"/>
            <p:cNvSpPr txBox="1"/>
            <p:nvPr/>
          </p:nvSpPr>
          <p:spPr>
            <a:xfrm>
              <a:off x="2251403" y="4592230"/>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90204" pitchFamily="34" charset="0"/>
                </a:rPr>
                <a:t>/05</a:t>
              </a:r>
              <a:endParaRPr lang="zh-CN" altLang="en-US" spc="100" dirty="0">
                <a:solidFill>
                  <a:schemeClr val="accent3">
                    <a:lumMod val="60000"/>
                    <a:lumOff val="40000"/>
                  </a:schemeClr>
                </a:solidFill>
                <a:latin typeface="Impact" panose="020B0806030902050204" pitchFamily="34" charset="0"/>
                <a:cs typeface="Arial" panose="020B0604020202090204" pitchFamily="34" charset="0"/>
              </a:endParaRPr>
            </a:p>
          </p:txBody>
        </p:sp>
        <p:sp>
          <p:nvSpPr>
            <p:cNvPr id="39" name="标题 4"/>
            <p:cNvSpPr txBox="1"/>
            <p:nvPr/>
          </p:nvSpPr>
          <p:spPr>
            <a:xfrm>
              <a:off x="3549753" y="4427118"/>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zh-CN" sz="4000" dirty="0"/>
                <a:t>布置</a:t>
              </a:r>
              <a:r>
                <a:rPr lang="zh-CN" altLang="zh-CN" sz="4000" dirty="0"/>
                <a:t>作业</a:t>
              </a:r>
              <a:endParaRPr lang="zh-CN" altLang="zh-CN" sz="4000" dirty="0"/>
            </a:p>
          </p:txBody>
        </p:sp>
      </p:gr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项目筹备</a:t>
            </a:r>
            <a:endParaRPr lang="zh-CN" altLang="en-US" sz="2400" b="1" dirty="0" smtClean="0"/>
          </a:p>
        </p:txBody>
      </p:sp>
      <p:sp>
        <p:nvSpPr>
          <p:cNvPr id="100" name="文本框 99"/>
          <p:cNvSpPr txBox="1"/>
          <p:nvPr/>
        </p:nvSpPr>
        <p:spPr>
          <a:xfrm>
            <a:off x="1208405" y="1550670"/>
            <a:ext cx="9341485" cy="5015865"/>
          </a:xfrm>
          <a:prstGeom prst="rect">
            <a:avLst/>
          </a:prstGeom>
          <a:noFill/>
          <a:ln w="9525">
            <a:noFill/>
          </a:ln>
        </p:spPr>
        <p:txBody>
          <a:bodyPr wrap="square">
            <a:spAutoFit/>
          </a:bodyPr>
          <a:p>
            <a:pPr marL="0" indent="0" algn="just"/>
            <a:r>
              <a:rPr lang="en-US" altLang="zh-CN" sz="3200" b="0">
                <a:cs typeface="仿宋" charset="0"/>
              </a:rPr>
              <a:t>     1.</a:t>
            </a:r>
            <a:r>
              <a:rPr lang="zh-CN" altLang="en-US" sz="3200" b="0">
                <a:cs typeface="仿宋" charset="0"/>
              </a:rPr>
              <a:t>项目情境</a:t>
            </a:r>
            <a:endParaRPr lang="en-US" altLang="zh-CN" sz="3200" b="0">
              <a:cs typeface="仿宋" charset="0"/>
            </a:endParaRPr>
          </a:p>
          <a:p>
            <a:pPr marL="0" indent="457200" algn="just"/>
            <a:r>
              <a:rPr lang="zh-CN" altLang="en-US" sz="2400" b="0">
                <a:cs typeface="仿宋" charset="0"/>
              </a:rPr>
              <a:t>数字化时代，我们的生活被各类数据环绕，像日常的购物消费记录、运动时的心率变化数据、每月的水电费使用量等。这些看似平常的数据，实则蕴含着巨大的价值。机器学习就如同开启宝藏的钥匙，能够挖掘出数据背后隐藏的规律，进而对未来的情况进行预测。</a:t>
            </a:r>
            <a:br>
              <a:rPr lang="zh-CN" altLang="en-US" sz="2400" b="0">
                <a:cs typeface="仿宋" charset="0"/>
              </a:rPr>
            </a:br>
            <a:endParaRPr lang="zh-CN" altLang="en-US" sz="2400" b="0">
              <a:cs typeface="仿宋" charset="0"/>
            </a:endParaRPr>
          </a:p>
          <a:p>
            <a:pPr marL="0" indent="457200" algn="just"/>
            <a:r>
              <a:rPr lang="zh-CN" altLang="en-US" sz="2400" b="0">
                <a:cs typeface="仿宋" charset="0"/>
              </a:rPr>
              <a:t>例如，通过分析家庭一段时间内的水电费数据，可以预测未来的水电消耗趋势，帮助我们提前做好资源规划，合理安排生活开支。再比如，分析运动时的心率和运动强度数据，能预测运动效果，为科学健身提供指导。</a:t>
            </a:r>
            <a:endParaRPr lang="zh-CN" altLang="en-US" sz="2400" b="0">
              <a:cs typeface="仿宋" charset="0"/>
            </a:endParaRPr>
          </a:p>
          <a:p>
            <a:pPr marL="0" indent="457200" algn="just"/>
            <a:endParaRPr lang="zh-CN" altLang="en-US" sz="2400" b="0">
              <a:cs typeface="仿宋" charset="0"/>
            </a:endParaRPr>
          </a:p>
          <a:p>
            <a:pPr marL="0" indent="457200" algn="just"/>
            <a:r>
              <a:rPr lang="zh-CN" altLang="en-US" sz="2400" b="0">
                <a:cs typeface="仿宋" charset="0"/>
              </a:rPr>
              <a:t>请同学们仔细思考，结合自己的生活实际，选择一类感兴趣的数据，思考运用机器学习可以解决什么实际问题。</a:t>
            </a:r>
            <a:endParaRPr lang="zh-CN" altLang="en-US" sz="2400" b="0">
              <a:cs typeface="仿宋" charset="0"/>
            </a:endParaRP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项目</a:t>
            </a:r>
            <a:r>
              <a:rPr lang="zh-CN" altLang="en-US" sz="2400" b="1" dirty="0" smtClean="0">
                <a:sym typeface="+mn-ea"/>
              </a:rPr>
              <a:t>筹备</a:t>
            </a:r>
            <a:endParaRPr lang="zh-CN" altLang="en-US" sz="2400" b="1" dirty="0" smtClean="0"/>
          </a:p>
        </p:txBody>
      </p:sp>
      <p:sp>
        <p:nvSpPr>
          <p:cNvPr id="100" name="文本框 99"/>
          <p:cNvSpPr txBox="1"/>
          <p:nvPr/>
        </p:nvSpPr>
        <p:spPr>
          <a:xfrm>
            <a:off x="1208405" y="1550670"/>
            <a:ext cx="9341485" cy="2430145"/>
          </a:xfrm>
          <a:prstGeom prst="rect">
            <a:avLst/>
          </a:prstGeom>
          <a:noFill/>
          <a:ln w="9525">
            <a:noFill/>
          </a:ln>
        </p:spPr>
        <p:txBody>
          <a:bodyPr wrap="square">
            <a:spAutoFit/>
          </a:bodyPr>
          <a:p>
            <a:pPr marL="0" indent="0" algn="just"/>
            <a:r>
              <a:rPr lang="en-US" altLang="zh-CN" sz="3200" b="0">
                <a:cs typeface="仿宋" charset="0"/>
              </a:rPr>
              <a:t>      2.</a:t>
            </a:r>
            <a:r>
              <a:rPr lang="zh-CN" altLang="en-US" sz="3200" b="0">
                <a:cs typeface="仿宋" charset="0"/>
              </a:rPr>
              <a:t>项目任务</a:t>
            </a:r>
            <a:r>
              <a:rPr lang="en-US" altLang="zh-CN" sz="3200" b="0">
                <a:cs typeface="仿宋" charset="0"/>
              </a:rPr>
              <a:t> </a:t>
            </a:r>
            <a:endParaRPr lang="en-US" altLang="zh-CN" sz="3200" b="0">
              <a:cs typeface="仿宋" charset="0"/>
            </a:endParaRPr>
          </a:p>
          <a:p>
            <a:pPr marL="0" indent="0" algn="just"/>
            <a:endParaRPr lang="en-US" altLang="zh-CN" sz="3200" b="0">
              <a:cs typeface="仿宋" charset="0"/>
            </a:endParaRPr>
          </a:p>
          <a:p>
            <a:pPr marL="0" indent="0" algn="just"/>
            <a:endParaRPr lang="en-US" altLang="zh-CN" sz="3200" b="0">
              <a:cs typeface="仿宋" charset="0"/>
            </a:endParaRPr>
          </a:p>
          <a:p>
            <a:pPr marL="0" indent="0" algn="just"/>
            <a:r>
              <a:rPr lang="en-US" altLang="zh-CN" sz="3200" b="0">
                <a:cs typeface="仿宋" charset="0"/>
              </a:rPr>
              <a:t>      </a:t>
            </a:r>
            <a:r>
              <a:rPr lang="zh-CN" altLang="en-US" sz="2400" b="0">
                <a:cs typeface="仿宋" charset="0"/>
              </a:rPr>
              <a:t>请你以小组为单位，规划一个运用机器学习解决所选数据相关问题的项目方案</a:t>
            </a:r>
            <a:r>
              <a:rPr lang="en-US" altLang="zh-CN" sz="2400" b="0">
                <a:cs typeface="仿宋" charset="0"/>
              </a:rPr>
              <a:t>。</a:t>
            </a:r>
            <a:endParaRPr lang="en-US" altLang="zh-CN" sz="2400" b="0">
              <a:cs typeface="仿宋" charset="0"/>
            </a:endParaRP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îṡľîḍe"/>
          <p:cNvCxnSpPr/>
          <p:nvPr/>
        </p:nvCxnSpPr>
        <p:spPr>
          <a:xfrm rot="5400000">
            <a:off x="-1795720" y="3678869"/>
            <a:ext cx="522447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92667" y="722504"/>
            <a:ext cx="155159" cy="52244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1378748" y="623055"/>
            <a:ext cx="10525171" cy="887151"/>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nSpc>
                <a:spcPct val="130000"/>
              </a:lnSpc>
            </a:pPr>
            <a:r>
              <a:rPr lang="zh-CN" altLang="en-US" sz="3200" dirty="0"/>
              <a:t>根据以下格式，参考范例，</a:t>
            </a:r>
            <a:r>
              <a:rPr lang="zh-CN" altLang="en-US" sz="3200" dirty="0" smtClean="0"/>
              <a:t>完成项目</a:t>
            </a:r>
            <a:r>
              <a:rPr lang="zh-CN" altLang="en-US" sz="3200" dirty="0"/>
              <a:t>方案。</a:t>
            </a:r>
            <a:endParaRPr lang="zh-CN" altLang="en-US" sz="3200" dirty="0"/>
          </a:p>
        </p:txBody>
      </p:sp>
      <p:pic>
        <p:nvPicPr>
          <p:cNvPr id="3" name="图片 2"/>
          <p:cNvPicPr>
            <a:picLocks noChangeAspect="1"/>
          </p:cNvPicPr>
          <p:nvPr/>
        </p:nvPicPr>
        <p:blipFill>
          <a:blip r:embed="rId1"/>
          <a:stretch>
            <a:fillRect/>
          </a:stretch>
        </p:blipFill>
        <p:spPr>
          <a:xfrm>
            <a:off x="1105535" y="2379980"/>
            <a:ext cx="10595610" cy="286448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îṡľîḍe"/>
          <p:cNvCxnSpPr/>
          <p:nvPr/>
        </p:nvCxnSpPr>
        <p:spPr>
          <a:xfrm rot="5400000">
            <a:off x="-1795720" y="3678869"/>
            <a:ext cx="522447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92667" y="722504"/>
            <a:ext cx="155159" cy="52244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8864600" y="960120"/>
            <a:ext cx="2429510" cy="4099560"/>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nSpc>
                <a:spcPct val="130000"/>
              </a:lnSpc>
            </a:pPr>
            <a:r>
              <a:rPr lang="zh-CN" altLang="en-US" sz="3200" dirty="0"/>
              <a:t>参考范例，</a:t>
            </a:r>
            <a:r>
              <a:rPr lang="zh-CN" altLang="en-US" sz="3200" dirty="0" smtClean="0"/>
              <a:t>完成小组分工</a:t>
            </a:r>
            <a:r>
              <a:rPr lang="zh-CN" altLang="en-US" sz="3200" dirty="0"/>
              <a:t>。</a:t>
            </a:r>
            <a:endParaRPr lang="zh-CN" altLang="en-US" sz="3200" dirty="0"/>
          </a:p>
        </p:txBody>
      </p:sp>
      <p:pic>
        <p:nvPicPr>
          <p:cNvPr id="2" name="图片 1"/>
          <p:cNvPicPr>
            <a:picLocks noChangeAspect="1"/>
          </p:cNvPicPr>
          <p:nvPr/>
        </p:nvPicPr>
        <p:blipFill>
          <a:blip r:embed="rId1"/>
          <a:stretch>
            <a:fillRect/>
          </a:stretch>
        </p:blipFill>
        <p:spPr>
          <a:xfrm>
            <a:off x="1708785" y="0"/>
            <a:ext cx="6364605" cy="6858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项目</a:t>
            </a:r>
            <a:r>
              <a:rPr lang="zh-CN" altLang="en-US" sz="2400" b="1" dirty="0" smtClean="0">
                <a:sym typeface="+mn-ea"/>
              </a:rPr>
              <a:t>筹备</a:t>
            </a:r>
            <a:endParaRPr lang="zh-CN" altLang="en-US" sz="2400" b="1" dirty="0" smtClean="0"/>
          </a:p>
        </p:txBody>
      </p:sp>
      <p:sp>
        <p:nvSpPr>
          <p:cNvPr id="100" name="文本框 99"/>
          <p:cNvSpPr txBox="1"/>
          <p:nvPr/>
        </p:nvSpPr>
        <p:spPr>
          <a:xfrm>
            <a:off x="1208405" y="1550670"/>
            <a:ext cx="9341485" cy="1445260"/>
          </a:xfrm>
          <a:prstGeom prst="rect">
            <a:avLst/>
          </a:prstGeom>
          <a:noFill/>
          <a:ln w="9525">
            <a:noFill/>
          </a:ln>
        </p:spPr>
        <p:txBody>
          <a:bodyPr wrap="square">
            <a:spAutoFit/>
          </a:bodyPr>
          <a:p>
            <a:pPr marL="0" indent="0" algn="just"/>
            <a:r>
              <a:rPr lang="en-US" altLang="zh-CN" sz="3200" b="0">
                <a:cs typeface="仿宋" charset="0"/>
              </a:rPr>
              <a:t>      3.</a:t>
            </a:r>
            <a:r>
              <a:rPr lang="zh-CN" altLang="en-US" sz="3200" b="0">
                <a:cs typeface="仿宋" charset="0"/>
              </a:rPr>
              <a:t>汇报交流</a:t>
            </a:r>
            <a:r>
              <a:rPr lang="en-US" altLang="zh-CN" sz="3200" b="0">
                <a:cs typeface="仿宋" charset="0"/>
              </a:rPr>
              <a:t>      </a:t>
            </a:r>
            <a:endParaRPr lang="en-US" altLang="zh-CN" sz="3200" b="0">
              <a:cs typeface="仿宋" charset="0"/>
            </a:endParaRPr>
          </a:p>
          <a:p>
            <a:pPr marL="0" indent="0" algn="just"/>
            <a:r>
              <a:rPr lang="en-US" altLang="zh-CN" sz="3200" b="0">
                <a:cs typeface="仿宋" charset="0"/>
              </a:rPr>
              <a:t>      </a:t>
            </a:r>
            <a:endParaRPr lang="en-US" altLang="zh-CN" sz="3200" b="0">
              <a:cs typeface="仿宋" charset="0"/>
            </a:endParaRPr>
          </a:p>
          <a:p>
            <a:pPr marL="0" indent="457200" algn="just"/>
            <a:r>
              <a:rPr lang="zh-CN" altLang="en-US" sz="2400" b="0">
                <a:cs typeface="仿宋" charset="0"/>
              </a:rPr>
              <a:t>展示小组规划成果，交流规划缘由。</a:t>
            </a:r>
            <a:endParaRPr lang="zh-CN" altLang="en-US" sz="2400" b="0">
              <a:cs typeface="仿宋" charset="0"/>
            </a:endParaRP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知识探究</a:t>
            </a:r>
            <a:endParaRPr lang="zh-CN" altLang="en-US" sz="2400" b="1" dirty="0"/>
          </a:p>
        </p:txBody>
      </p:sp>
      <p:sp>
        <p:nvSpPr>
          <p:cNvPr id="8" name="标题 4"/>
          <p:cNvSpPr txBox="1"/>
          <p:nvPr/>
        </p:nvSpPr>
        <p:spPr>
          <a:xfrm>
            <a:off x="621030" y="1611630"/>
            <a:ext cx="10304780" cy="2205990"/>
          </a:xfrm>
          <a:prstGeom prst="rect">
            <a:avLst/>
          </a:prstGeom>
        </p:spPr>
        <p:txBody>
          <a:bodyPr anchor="t">
            <a:no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just">
              <a:lnSpc>
                <a:spcPct val="120000"/>
              </a:lnSpc>
            </a:pPr>
            <a:r>
              <a:rPr lang="en-US" sz="3200" b="0" dirty="0">
                <a:latin typeface="+mn-ea"/>
              </a:rPr>
              <a:t>      </a:t>
            </a:r>
            <a:r>
              <a:rPr sz="3200" b="0" dirty="0">
                <a:latin typeface="+mn-ea"/>
              </a:rPr>
              <a:t>项目子任务</a:t>
            </a:r>
            <a:endParaRPr sz="3200" b="0" dirty="0">
              <a:latin typeface="+mn-ea"/>
            </a:endParaRPr>
          </a:p>
          <a:p>
            <a:pPr algn="just">
              <a:lnSpc>
                <a:spcPct val="120000"/>
              </a:lnSpc>
            </a:pPr>
            <a:endParaRPr sz="3200" b="0" dirty="0">
              <a:latin typeface="+mn-ea"/>
            </a:endParaRPr>
          </a:p>
          <a:p>
            <a:pPr algn="just">
              <a:lnSpc>
                <a:spcPct val="120000"/>
              </a:lnSpc>
            </a:pPr>
            <a:r>
              <a:rPr sz="3200" b="0" dirty="0">
                <a:latin typeface="+mn-ea"/>
              </a:rPr>
              <a:t>      </a:t>
            </a:r>
            <a:r>
              <a:rPr lang="zh-CN" altLang="en-US" sz="2400" b="0" dirty="0">
                <a:latin typeface="+mn-ea"/>
              </a:rPr>
              <a:t>了解人工智能的起源与发展，为</a:t>
            </a:r>
            <a:r>
              <a:rPr lang="en-US" altLang="zh-CN" sz="2400" b="0" dirty="0">
                <a:latin typeface="+mn-ea"/>
              </a:rPr>
              <a:t>“</a:t>
            </a:r>
            <a:r>
              <a:rPr lang="zh-CN" altLang="en-US" sz="2400" b="0" dirty="0">
                <a:latin typeface="+mn-ea"/>
              </a:rPr>
              <a:t>机器学习项目</a:t>
            </a:r>
            <a:r>
              <a:rPr lang="en-US" altLang="zh-CN" sz="2400" b="0" dirty="0">
                <a:latin typeface="+mn-ea"/>
              </a:rPr>
              <a:t>”</a:t>
            </a:r>
            <a:r>
              <a:rPr lang="zh-CN" altLang="en-US" sz="2400" b="0" dirty="0">
                <a:latin typeface="+mn-ea"/>
              </a:rPr>
              <a:t>作知识储备。</a:t>
            </a:r>
            <a:endParaRPr lang="zh-CN" altLang="en-US" sz="2400" b="0" dirty="0">
              <a:latin typeface="+mn-ea"/>
            </a:endParaRP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知识探究</a:t>
            </a:r>
            <a:endParaRPr lang="zh-CN" altLang="en-US" sz="2400" b="1" dirty="0"/>
          </a:p>
        </p:txBody>
      </p:sp>
      <p:sp>
        <p:nvSpPr>
          <p:cNvPr id="8" name="标题 4"/>
          <p:cNvSpPr txBox="1"/>
          <p:nvPr/>
        </p:nvSpPr>
        <p:spPr>
          <a:xfrm>
            <a:off x="351155" y="1611630"/>
            <a:ext cx="11821160" cy="3630295"/>
          </a:xfrm>
          <a:prstGeom prst="rect">
            <a:avLst/>
          </a:prstGeom>
        </p:spPr>
        <p:txBody>
          <a:bodyPr anchor="t">
            <a:no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just">
              <a:lnSpc>
                <a:spcPct val="120000"/>
              </a:lnSpc>
            </a:pPr>
            <a:r>
              <a:rPr lang="en-US" sz="3200" b="0" dirty="0">
                <a:latin typeface="+mn-ea"/>
              </a:rPr>
              <a:t>  </a:t>
            </a:r>
            <a:r>
              <a:rPr lang="zh-CN" altLang="en-US" sz="3200" b="0" dirty="0">
                <a:latin typeface="+mn-ea"/>
              </a:rPr>
              <a:t>探究内容与要求</a:t>
            </a:r>
            <a:endParaRPr lang="en-US" sz="3200" b="0" dirty="0">
              <a:latin typeface="+mn-ea"/>
            </a:endParaRPr>
          </a:p>
          <a:p>
            <a:pPr algn="just">
              <a:lnSpc>
                <a:spcPct val="120000"/>
              </a:lnSpc>
            </a:pPr>
            <a:r>
              <a:rPr lang="en-US" altLang="zh-CN" sz="2400" b="0" dirty="0">
                <a:latin typeface="+mn-ea"/>
              </a:rPr>
              <a:t>     </a:t>
            </a:r>
            <a:r>
              <a:rPr lang="zh-CN" sz="2400" b="0" dirty="0">
                <a:latin typeface="+mn-ea"/>
              </a:rPr>
              <a:t>（</a:t>
            </a:r>
            <a:r>
              <a:rPr lang="en-US" altLang="zh-CN" sz="2400" b="0" dirty="0">
                <a:latin typeface="+mn-ea"/>
              </a:rPr>
              <a:t>1</a:t>
            </a:r>
            <a:r>
              <a:rPr lang="zh-CN" sz="2400" b="0" dirty="0">
                <a:latin typeface="+mn-ea"/>
              </a:rPr>
              <a:t>）</a:t>
            </a:r>
            <a:r>
              <a:rPr sz="2400" b="0" dirty="0">
                <a:latin typeface="+mn-ea"/>
              </a:rPr>
              <a:t>方法引导：</a:t>
            </a:r>
            <a:endParaRPr sz="2400" b="0" dirty="0">
              <a:latin typeface="+mn-ea"/>
            </a:endParaRPr>
          </a:p>
          <a:p>
            <a:pPr indent="457200" algn="just">
              <a:lnSpc>
                <a:spcPct val="120000"/>
              </a:lnSpc>
            </a:pPr>
            <a:r>
              <a:rPr lang="en-US" sz="2400" b="0" dirty="0">
                <a:latin typeface="+mn-ea"/>
              </a:rPr>
              <a:t> 	</a:t>
            </a:r>
            <a:r>
              <a:rPr lang="zh-CN" altLang="en-US" sz="2400" b="0" dirty="0">
                <a:latin typeface="+mn-ea"/>
              </a:rPr>
              <a:t>按照时间顺序，梳理人工智能发展脉络，通过实例和故事帮助理解抽象概念</a:t>
            </a:r>
            <a:endParaRPr lang="zh-CN" altLang="en-US" sz="2400" b="0" dirty="0">
              <a:latin typeface="+mn-ea"/>
            </a:endParaRPr>
          </a:p>
          <a:p>
            <a:pPr indent="457200" algn="just">
              <a:lnSpc>
                <a:spcPct val="120000"/>
              </a:lnSpc>
            </a:pPr>
            <a:r>
              <a:rPr lang="zh-CN" sz="2400" b="0" dirty="0">
                <a:latin typeface="+mn-ea"/>
              </a:rPr>
              <a:t>（</a:t>
            </a:r>
            <a:r>
              <a:rPr lang="en-US" altLang="zh-CN" sz="2400" b="0" dirty="0">
                <a:latin typeface="+mn-ea"/>
              </a:rPr>
              <a:t>2</a:t>
            </a:r>
            <a:r>
              <a:rPr lang="zh-CN" sz="2400" b="0" dirty="0">
                <a:latin typeface="+mn-ea"/>
              </a:rPr>
              <a:t>）主要内容：</a:t>
            </a:r>
            <a:endParaRPr sz="2400" b="0" dirty="0">
              <a:latin typeface="+mn-ea"/>
            </a:endParaRPr>
          </a:p>
          <a:p>
            <a:pPr marL="457200" lvl="1" indent="457200" algn="just">
              <a:lnSpc>
                <a:spcPct val="120000"/>
              </a:lnSpc>
            </a:pPr>
            <a:r>
              <a:rPr lang="en-US" altLang="en-US" sz="2400" b="0" dirty="0">
                <a:latin typeface="+mn-ea"/>
              </a:rPr>
              <a:t>①</a:t>
            </a:r>
            <a:r>
              <a:rPr lang="zh-CN" altLang="en-US" sz="2400" b="0" dirty="0">
                <a:latin typeface="+mn-ea"/>
              </a:rPr>
              <a:t>什么是人工智能？</a:t>
            </a:r>
            <a:r>
              <a:rPr lang="en-US" altLang="zh-CN" sz="2400" b="0" dirty="0">
                <a:latin typeface="+mn-ea"/>
              </a:rPr>
              <a:t>—— </a:t>
            </a:r>
            <a:r>
              <a:rPr lang="zh-CN" altLang="en-US" sz="2400" b="0" dirty="0">
                <a:latin typeface="+mn-ea"/>
              </a:rPr>
              <a:t>人工智能的含义</a:t>
            </a:r>
            <a:endParaRPr lang="zh-CN" altLang="en-US" sz="2400" b="0" dirty="0">
              <a:latin typeface="+mn-ea"/>
            </a:endParaRPr>
          </a:p>
          <a:p>
            <a:pPr marL="457200" lvl="1" indent="457200" algn="just">
              <a:lnSpc>
                <a:spcPct val="120000"/>
              </a:lnSpc>
            </a:pPr>
            <a:r>
              <a:rPr lang="en-US" altLang="en-US" sz="2400" b="0" dirty="0">
                <a:latin typeface="+mn-ea"/>
              </a:rPr>
              <a:t>②</a:t>
            </a:r>
            <a:r>
              <a:rPr lang="zh-CN" altLang="en-US" sz="2400" b="0" dirty="0">
                <a:latin typeface="+mn-ea"/>
              </a:rPr>
              <a:t>人工智能有哪些应用与发展历程？</a:t>
            </a:r>
            <a:r>
              <a:rPr lang="en-US" altLang="zh-CN" sz="2400" b="0" dirty="0">
                <a:latin typeface="+mn-ea"/>
              </a:rPr>
              <a:t>—— </a:t>
            </a:r>
            <a:r>
              <a:rPr lang="zh-CN" altLang="en-US" sz="2400" b="0" dirty="0">
                <a:latin typeface="+mn-ea"/>
              </a:rPr>
              <a:t>人工智能发展简史</a:t>
            </a:r>
            <a:endParaRPr lang="zh-CN" altLang="en-US" sz="2400" b="0" dirty="0">
              <a:latin typeface="+mn-ea"/>
            </a:endParaRPr>
          </a:p>
          <a:p>
            <a:pPr marL="457200" lvl="1" indent="457200" algn="just">
              <a:lnSpc>
                <a:spcPct val="120000"/>
              </a:lnSpc>
            </a:pPr>
            <a:r>
              <a:rPr lang="en-US" altLang="en-US" sz="2400" b="0" dirty="0">
                <a:latin typeface="+mn-ea"/>
              </a:rPr>
              <a:t>③</a:t>
            </a:r>
            <a:r>
              <a:rPr lang="zh-CN" altLang="en-US" sz="2400" b="0" dirty="0">
                <a:latin typeface="+mn-ea"/>
              </a:rPr>
              <a:t>人工智能未来趋势如何？</a:t>
            </a:r>
            <a:r>
              <a:rPr lang="en-US" altLang="zh-CN" sz="2400" b="0" dirty="0">
                <a:latin typeface="+mn-ea"/>
              </a:rPr>
              <a:t>—— </a:t>
            </a:r>
            <a:r>
              <a:rPr lang="zh-CN" altLang="en-US" sz="2400" b="0" dirty="0">
                <a:latin typeface="+mn-ea"/>
              </a:rPr>
              <a:t>新一代人工智能的发展</a:t>
            </a:r>
            <a:endParaRPr lang="zh-CN" altLang="en-US" sz="2400" b="0" dirty="0">
              <a:latin typeface="+mn-ea"/>
            </a:endParaRPr>
          </a:p>
        </p:txBody>
      </p:sp>
    </p:spTree>
    <p:custDataLst>
      <p:tags r:id="rId1"/>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ISLIDE.VECTOR" val="#259238;"/>
</p:tagLst>
</file>

<file path=ppt/tags/tag11.xml><?xml version="1.0" encoding="utf-8"?>
<p:tagLst xmlns:p="http://schemas.openxmlformats.org/presentationml/2006/main">
  <p:tag name="ISLIDE.VECTOR" val="#259238;"/>
</p:tagLst>
</file>

<file path=ppt/tags/tag12.xml><?xml version="1.0" encoding="utf-8"?>
<p:tagLst xmlns:p="http://schemas.openxmlformats.org/presentationml/2006/main">
  <p:tag name="ISLIDE.VECTOR" val="#259238;"/>
</p:tagLst>
</file>

<file path=ppt/tags/tag13.xml><?xml version="1.0" encoding="utf-8"?>
<p:tagLst xmlns:p="http://schemas.openxmlformats.org/presentationml/2006/main">
  <p:tag name="ISLIDE.VECTOR" val="#259238;"/>
</p:tagLst>
</file>

<file path=ppt/tags/tag14.xml><?xml version="1.0" encoding="utf-8"?>
<p:tagLst xmlns:p="http://schemas.openxmlformats.org/presentationml/2006/main">
  <p:tag name="ISLIDE.VECTOR" val="#259238;"/>
</p:tagLst>
</file>

<file path=ppt/tags/tag15.xml><?xml version="1.0" encoding="utf-8"?>
<p:tagLst xmlns:p="http://schemas.openxmlformats.org/presentationml/2006/main">
  <p:tag name="ISLIDE.VECTOR" val="#259238;"/>
</p:tagLst>
</file>

<file path=ppt/tags/tag16.xml><?xml version="1.0" encoding="utf-8"?>
<p:tagLst xmlns:p="http://schemas.openxmlformats.org/presentationml/2006/main">
  <p:tag name="ISLIDE.VECTOR" val="#259238;"/>
</p:tagLst>
</file>

<file path=ppt/tags/tag2.xml><?xml version="1.0" encoding="utf-8"?>
<p:tagLst xmlns:p="http://schemas.openxmlformats.org/presentationml/2006/main">
  <p:tag name="ISLIDE.THEME" val="https://www.islide.cc;"/>
</p:tagLst>
</file>

<file path=ppt/tags/tag3.xml><?xml version="1.0" encoding="utf-8"?>
<p:tagLst xmlns:p="http://schemas.openxmlformats.org/presentationml/2006/main">
  <p:tag name="ISLIDE.THEME" val="https://www.islide.cc;"/>
</p:tagLst>
</file>

<file path=ppt/tags/tag4.xml><?xml version="1.0" encoding="utf-8"?>
<p:tagLst xmlns:p="http://schemas.openxmlformats.org/presentationml/2006/main">
  <p:tag name="ISLIDE.VECTOR" val="#259238;"/>
</p:tagLst>
</file>

<file path=ppt/tags/tag5.xml><?xml version="1.0" encoding="utf-8"?>
<p:tagLst xmlns:p="http://schemas.openxmlformats.org/presentationml/2006/main">
  <p:tag name="ISLIDE.VECTOR" val="#259238;"/>
</p:tagLst>
</file>

<file path=ppt/tags/tag6.xml><?xml version="1.0" encoding="utf-8"?>
<p:tagLst xmlns:p="http://schemas.openxmlformats.org/presentationml/2006/main">
  <p:tag name="ISLIDE.VECTOR" val="#259238;"/>
</p:tagLst>
</file>

<file path=ppt/tags/tag7.xml><?xml version="1.0" encoding="utf-8"?>
<p:tagLst xmlns:p="http://schemas.openxmlformats.org/presentationml/2006/main">
  <p:tag name="ISLIDE.VECTOR" val="#259238;"/>
</p:tagLst>
</file>

<file path=ppt/tags/tag8.xml><?xml version="1.0" encoding="utf-8"?>
<p:tagLst xmlns:p="http://schemas.openxmlformats.org/presentationml/2006/main">
  <p:tag name="ISLIDE.VECTOR" val="#259238;"/>
</p:tagLst>
</file>

<file path=ppt/tags/tag9.xml><?xml version="1.0" encoding="utf-8"?>
<p:tagLst xmlns:p="http://schemas.openxmlformats.org/presentationml/2006/main">
  <p:tag name="ISLIDE.VECTOR" val="#259238;"/>
</p:tagLst>
</file>

<file path=ppt/theme/theme1.xml><?xml version="1.0" encoding="utf-8"?>
<a:theme xmlns:a="http://schemas.openxmlformats.org/drawingml/2006/main" name="Office 主题​​1">
  <a:themeElements>
    <a:clrScheme name="紫罗兰色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全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微软雅黑"/>
        <a:ea typeface=""/>
        <a:cs typeface=""/>
        <a:font script="Jpan" typeface="游ゴシック Light"/>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
        <a:cs typeface=""/>
        <a:font script="Jpan" typeface="游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2189</Words>
  <Application>WPS 文字</Application>
  <PresentationFormat>宽屏</PresentationFormat>
  <Paragraphs>241</Paragraphs>
  <Slides>17</Slides>
  <Notes>0</Notes>
  <HiddenSlides>0</HiddenSlides>
  <MMClips>0</MMClips>
  <ScaleCrop>false</ScaleCrop>
  <HeadingPairs>
    <vt:vector size="8" baseType="variant">
      <vt:variant>
        <vt:lpstr>已用的字体</vt:lpstr>
      </vt:variant>
      <vt:variant>
        <vt:i4>15</vt:i4>
      </vt:variant>
      <vt:variant>
        <vt:lpstr>主题</vt:lpstr>
      </vt:variant>
      <vt:variant>
        <vt:i4>1</vt:i4>
      </vt:variant>
      <vt:variant>
        <vt:lpstr>嵌入 OLE 服务器</vt:lpstr>
      </vt:variant>
      <vt:variant>
        <vt:i4>1</vt:i4>
      </vt:variant>
      <vt:variant>
        <vt:lpstr>幻灯片标题</vt:lpstr>
      </vt:variant>
      <vt:variant>
        <vt:i4>17</vt:i4>
      </vt:variant>
    </vt:vector>
  </HeadingPairs>
  <TitlesOfParts>
    <vt:vector size="34" baseType="lpstr">
      <vt:lpstr>Arial</vt:lpstr>
      <vt:lpstr>宋体</vt:lpstr>
      <vt:lpstr>Wingdings</vt:lpstr>
      <vt:lpstr>微软雅黑</vt:lpstr>
      <vt:lpstr>Impact</vt:lpstr>
      <vt:lpstr>仿宋</vt:lpstr>
      <vt:lpstr>方正仿宋_GBK</vt:lpstr>
      <vt:lpstr>汉仪旗黑</vt:lpstr>
      <vt:lpstr>Wingdings</vt:lpstr>
      <vt:lpstr>宋体</vt:lpstr>
      <vt:lpstr>Arial Unicode MS</vt:lpstr>
      <vt:lpstr>Calibri</vt:lpstr>
      <vt:lpstr>Helvetica Neue</vt:lpstr>
      <vt:lpstr>汉仪书宋二KW</vt:lpstr>
      <vt:lpstr>微软雅黑</vt:lpstr>
      <vt:lpstr>Office 主题​​1</vt:lpstr>
      <vt:lpstr>TCLayout.ActiveDocument.1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金山软件</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wps</dc:creator>
  <cp:lastModifiedBy>123</cp:lastModifiedBy>
  <cp:revision>64</cp:revision>
  <dcterms:created xsi:type="dcterms:W3CDTF">2025-02-18T03:33:18Z</dcterms:created>
  <dcterms:modified xsi:type="dcterms:W3CDTF">2025-02-18T03:33:18Z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2052-6.14.0.8924</vt:lpwstr>
  </property>
  <property fmtid="{D5CDD505-2E9C-101B-9397-08002B2CF9AE}" pid="3" name="ICV">
    <vt:lpwstr>CC59C56D15EE4E06AD15CE45C72E6D83</vt:lpwstr>
  </property>
</Properties>
</file>