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328" r:id="rId3"/>
    <p:sldId id="397" r:id="rId5"/>
    <p:sldId id="330" r:id="rId6"/>
    <p:sldId id="402" r:id="rId7"/>
    <p:sldId id="403" r:id="rId8"/>
    <p:sldId id="393" r:id="rId9"/>
    <p:sldId id="404" r:id="rId10"/>
    <p:sldId id="405" r:id="rId11"/>
    <p:sldId id="410" r:id="rId12"/>
    <p:sldId id="411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2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0" imgH="0" progId="TCLayout.ActiveDocument.1">
                  <p:embed/>
                </p:oleObj>
              </mc:Choice>
              <mc:Fallback>
                <p:oleObj name="think-cell Slide" r:id="rId1" imgW="0" imgH="0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90204" pitchFamily="34" charset="0"/>
              <a:ea typeface="微软雅黑" panose="020B0503020204020204" charset="-122"/>
              <a:cs typeface="+mj-cs"/>
              <a:sym typeface="Arial" panose="020B060402020209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100" y="382270"/>
            <a:ext cx="10949940" cy="3368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1</a:t>
            </a:r>
            <a:r>
              <a:rPr lang="zh-CN" altLang="en-US" sz="5400" dirty="0" smtClean="0"/>
              <a:t>单元 </a:t>
            </a:r>
            <a:r>
              <a:rPr lang="zh-CN" altLang="en-US" sz="5400" dirty="0"/>
              <a:t>机器</a:t>
            </a:r>
            <a:r>
              <a:rPr lang="zh-CN" altLang="en-US" sz="5400" dirty="0"/>
              <a:t>能预测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sz="3600" dirty="0"/>
              <a:t>第</a:t>
            </a:r>
            <a:r>
              <a:rPr lang="en-US" altLang="zh-CN" sz="3600" dirty="0"/>
              <a:t>4</a:t>
            </a:r>
            <a:r>
              <a:rPr lang="zh-CN" altLang="en-US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跨学科活动：身高推断</a:t>
            </a:r>
            <a:endParaRPr lang="zh-CN" altLang="en-US" sz="3600" dirty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 smtClean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331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单元课外作业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97230" y="1662430"/>
            <a:ext cx="9122410" cy="155765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3200" b="0" dirty="0">
                <a:latin typeface="+mn-ea"/>
              </a:rPr>
              <a:t>要求完成单元的“小结与评价”</a:t>
            </a:r>
            <a:endParaRPr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72708" y="1782042"/>
            <a:ext cx="7073748" cy="887151"/>
            <a:chOff x="2251405" y="1618612"/>
            <a:chExt cx="7073748" cy="887151"/>
          </a:xfrm>
        </p:grpSpPr>
        <p:sp>
          <p:nvSpPr>
            <p:cNvPr id="26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跨学科项目介绍</a:t>
              </a:r>
              <a:endParaRPr lang="zh-CN" altLang="en-US" sz="4000" dirty="0" smtClean="0">
                <a:sym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72709" y="2609530"/>
            <a:ext cx="6630404" cy="887151"/>
            <a:chOff x="2251404" y="2501247"/>
            <a:chExt cx="6630404" cy="887151"/>
          </a:xfrm>
        </p:grpSpPr>
        <p:sp>
          <p:nvSpPr>
            <p:cNvPr id="29" name="文本框 28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0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组织实施跨学科项目</a:t>
              </a:r>
              <a:endParaRPr lang="zh-CN" altLang="en-US" sz="4000" dirty="0" smtClean="0"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72708" y="3437017"/>
            <a:ext cx="6630404" cy="887151"/>
            <a:chOff x="2251403" y="3383885"/>
            <a:chExt cx="6630404" cy="887151"/>
          </a:xfrm>
        </p:grpSpPr>
        <p:sp>
          <p:nvSpPr>
            <p:cNvPr id="32" name="文本框 31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3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单元课外作业</a:t>
              </a:r>
              <a:endParaRPr lang="zh-CN" altLang="en-US" sz="4000" dirty="0" smtClean="0">
                <a:sym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跨学科项目介绍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0304780" cy="220599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    </a:t>
            </a:r>
            <a:r>
              <a:rPr sz="3200" b="0" dirty="0">
                <a:latin typeface="+mn-ea"/>
              </a:rPr>
              <a:t>再现单元项目情境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      </a:t>
            </a:r>
            <a:r>
              <a:rPr lang="zh-CN" altLang="en-US" sz="2400" b="0" dirty="0">
                <a:latin typeface="+mn-ea"/>
              </a:rPr>
              <a:t>在数字化浪潮下，机器学习技术广泛应用于各个领域，为解决实际问题提供了创新的思路和方法。在我们的生活中，存在着大量的数据，如日常消费记录、学习行为数据等，这些数据背后隐藏着许多有价值的信息。以学生学习情况为例，老师和家长常常希望了解学生的学习状态，以便及时给予帮助和指导。我们能否运用机器学习技术，通过收集和分析生活学习中的相关数据，通过机器学习的模型训练，为生活学习提供方便呢？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跨学科项目介绍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0304780" cy="220599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    </a:t>
            </a:r>
            <a:r>
              <a:rPr sz="3200" b="0" dirty="0">
                <a:latin typeface="+mn-ea"/>
              </a:rPr>
              <a:t>项目基本流程简介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32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r>
              <a:rPr lang="zh-CN" altLang="en-US" sz="2400" b="0" dirty="0">
                <a:latin typeface="+mn-ea"/>
              </a:rPr>
              <a:t>需求分析</a:t>
            </a:r>
            <a:r>
              <a:rPr lang="en-US" altLang="en-US" sz="2400" b="0" dirty="0">
                <a:latin typeface="+mn-ea"/>
              </a:rPr>
              <a:t>→</a:t>
            </a:r>
            <a:r>
              <a:rPr lang="zh-CN" altLang="en-US" sz="2400" b="0" dirty="0">
                <a:latin typeface="+mn-ea"/>
              </a:rPr>
              <a:t>合作分工</a:t>
            </a:r>
            <a:r>
              <a:rPr lang="en-US" altLang="en-US" sz="2400" b="0" dirty="0">
                <a:latin typeface="+mn-ea"/>
              </a:rPr>
              <a:t>→</a:t>
            </a:r>
            <a:r>
              <a:rPr lang="zh-CN" altLang="en-US" sz="2400" b="0" dirty="0">
                <a:latin typeface="+mn-ea"/>
              </a:rPr>
              <a:t>规划实施（数据收集与处理、模型构建与训练、系统开发、测试优化）</a:t>
            </a:r>
            <a:r>
              <a:rPr lang="en-US" altLang="en-US" sz="2400" b="0" dirty="0">
                <a:latin typeface="+mn-ea"/>
              </a:rPr>
              <a:t>→</a:t>
            </a:r>
            <a:r>
              <a:rPr lang="zh-CN" altLang="en-US" sz="2400" b="0" dirty="0">
                <a:latin typeface="+mn-ea"/>
              </a:rPr>
              <a:t>交流评价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跨学科项目介绍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1390" y="2180590"/>
            <a:ext cx="2367280" cy="79438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项目评价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要求简介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      </a:t>
            </a:r>
            <a:endParaRPr sz="2400" b="0" dirty="0">
              <a:latin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4342130" y="55245"/>
          <a:ext cx="6687185" cy="6425565"/>
        </p:xfrm>
        <a:graphic>
          <a:graphicData uri="http://schemas.openxmlformats.org/drawingml/2006/table">
            <a:tbl>
              <a:tblPr/>
              <a:tblGrid>
                <a:gridCol w="508635"/>
                <a:gridCol w="1828800"/>
                <a:gridCol w="1826260"/>
                <a:gridCol w="1156970"/>
                <a:gridCol w="704215"/>
                <a:gridCol w="662305"/>
              </a:tblGrid>
              <a:tr h="294640">
                <a:tc rowSpan="2"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项目成果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5B9BD5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4E6"/>
                    </a:solidFill>
                  </a:tcPr>
                </a:tc>
                <a:tc gridSpan="3"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评价标准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4E6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评价方式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4E6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21945">
                <a:tc vMerge="1">
                  <a:tcPr>
                    <a:lnL w="6350" cap="flat" cmpd="sng">
                      <a:solidFill>
                        <a:srgbClr val="5B9BD5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优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良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差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自评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他评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009015"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项目需求分析表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需求描述全面、准确、具体，深度剖析影响学习状态的各类因素，清晰确定数据收集的方法、范围，明确预期的模型效果，实现功能清晰、无歧义。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需求描述完整且正确，覆盖主要影响学习状态的因素和基本功能要求。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需求描述存在明显遗漏或错误，对关键要素把握不准确。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1285"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数据收集与处理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数据收集全面且具代表性，包含学习行为、成绩、时间管理等多维度学习相关数据。数据清洗和整理工作精细，有效去除错误和异常数据，数据集划分科学合理，相关记录详细、准确。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数据收集较全面，基本涵盖主要方面，整理和划分基本合理，记录无明显错误。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数据收集不完整，仅涵盖少量相关数据。整理划分存在问题，如未处理明显的错误数据，数据集划分不合理。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5850"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模型构建与训练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模型选择完全契合学习数据特点，训练过程严格规范，尝试多种算法并深入对比分析。评估指标表现优异。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模型选择基本符合学习数据特点，训练和评估过程正确，尝试了多种算法并进行比较。评估指标表现较好。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Calibri"/>
                          <a:ea typeface="宋体"/>
                        </a:rPr>
                        <a:t>模型选择不当，与学习数据特点不匹配，训练过程存在问题，如参数设置不合理。</a:t>
                      </a:r>
                      <a:endParaRPr lang="zh-CN" sz="1000">
                        <a:solidFill>
                          <a:srgbClr val="000000"/>
                        </a:solidFill>
                        <a:latin typeface="Calibri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Calibri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Calibri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Calibri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Calibri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7615"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预测系统开发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系统功能完整，涵盖所有预期功能。界面设计友好美观，操作便捷。能精准载入训练好的模型，输出可靠的预测结果。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系统功能基本实现，可正常载入模型并输出结果。界面设计有一定合理性，交互设计能满足基本需求。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系统功能存在明显缺陷，如无法正确载入模型或输出结果频繁出错。交互设计差，界面不友好。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5215"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测试优化记录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记录详细完整，对发现的问题深入分析，解决思路合理、具体且有效，能显著提升系统性能。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测试记录正确，能发现主要问题，解决思路基本合理，能使系统性能有所改善。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/>
                          <a:ea typeface="宋体"/>
                        </a:rPr>
                        <a:t>测试记录不完整，对问题分析不清，解决思路不合理或无效，无法有效改进系统性能。</a:t>
                      </a:r>
                      <a:endParaRPr lang="zh-CN" sz="1000">
                        <a:solidFill>
                          <a:srgbClr val="000000"/>
                        </a:solidFill>
                        <a:latin typeface="宋体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Calibri"/>
                          <a:ea typeface="宋体"/>
                        </a:rPr>
                        <a:t> 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Calibri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 algn="just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1000">
                        <a:solidFill>
                          <a:srgbClr val="000000"/>
                        </a:solidFill>
                        <a:latin typeface="Calibri"/>
                        <a:ea typeface="宋体"/>
                      </a:endParaRPr>
                    </a:p>
                  </a:txBody>
                  <a:tcPr marL="101600" marR="101600" marT="101600" marB="10160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331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组织实施跨学科项目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1551285" cy="33000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3200" b="0" dirty="0">
                <a:latin typeface="+mn-ea"/>
              </a:rPr>
              <a:t>开展需求分析</a:t>
            </a:r>
            <a:endParaRPr lang="zh-CN" alt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0" dirty="0">
                <a:latin typeface="+mn-ea"/>
              </a:rPr>
              <a:t>自主阅读教材中关于机器学习项目需求分析的相关内容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0" dirty="0">
                <a:latin typeface="+mn-ea"/>
              </a:rPr>
              <a:t>以及提供的预测系统的参考资料。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331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组织实施跨学科项目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873250"/>
            <a:ext cx="11551285" cy="10490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3200" b="0" dirty="0">
                <a:latin typeface="+mn-ea"/>
              </a:rPr>
              <a:t>优化分工合作</a:t>
            </a:r>
            <a:endParaRPr lang="zh-CN" alt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0" dirty="0">
                <a:latin typeface="+mn-ea"/>
              </a:rPr>
              <a:t>根据各小组的实际情况，调整并优化表项目小组的分工合作表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331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组织实施跨学科项目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471295"/>
            <a:ext cx="12547600" cy="10490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3200" b="0" dirty="0">
                <a:latin typeface="+mn-ea"/>
              </a:rPr>
              <a:t>开展规划实施</a:t>
            </a:r>
            <a:endParaRPr lang="zh-CN" alt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0" dirty="0">
                <a:latin typeface="+mn-ea"/>
              </a:rPr>
              <a:t>自主阅读</a:t>
            </a:r>
            <a:r>
              <a:rPr lang="en-US" altLang="zh-CN" sz="2400" b="0" dirty="0">
                <a:latin typeface="+mn-ea"/>
              </a:rPr>
              <a:t>“</a:t>
            </a:r>
            <a:r>
              <a:rPr lang="zh-CN" altLang="en-US" sz="2400" b="0" dirty="0">
                <a:latin typeface="+mn-ea"/>
              </a:rPr>
              <a:t>设计方案</a:t>
            </a:r>
            <a:r>
              <a:rPr lang="en-US" altLang="zh-CN" sz="2400" b="0" dirty="0">
                <a:latin typeface="+mn-ea"/>
              </a:rPr>
              <a:t>”</a:t>
            </a:r>
            <a:r>
              <a:rPr lang="zh-CN" altLang="en-US" sz="2400" b="0" dirty="0">
                <a:latin typeface="+mn-ea"/>
              </a:rPr>
              <a:t>，并完成如下任务。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①</a:t>
            </a:r>
            <a:r>
              <a:rPr lang="zh-CN" altLang="en-US" sz="2400" b="0" dirty="0">
                <a:latin typeface="+mn-ea"/>
              </a:rPr>
              <a:t>自主阅读项目的设计方案资料，明确项目实施的具体步骤和要求。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②</a:t>
            </a:r>
            <a:r>
              <a:rPr lang="zh-CN" altLang="en-US" sz="2400" b="0" dirty="0">
                <a:latin typeface="+mn-ea"/>
              </a:rPr>
              <a:t>数据收集与处理，对收集到的数据进行仔细清洗，去除错误数据和异常值。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③</a:t>
            </a:r>
            <a:r>
              <a:rPr lang="zh-CN" altLang="en-US" sz="2400" b="0" dirty="0">
                <a:latin typeface="+mn-ea"/>
              </a:rPr>
              <a:t>模型构建与训练：选择适合学习状态预测任务的机器学习算法进行模型训练。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④</a:t>
            </a:r>
            <a:r>
              <a:rPr lang="zh-CN" altLang="en-US" sz="2400" b="0" dirty="0">
                <a:latin typeface="+mn-ea"/>
              </a:rPr>
              <a:t>系统开发：根据系统的实现目标，选择合适的开发工具搭建应用系统。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331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组织实施跨学科项目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6430" y="1560830"/>
            <a:ext cx="11106785" cy="39878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3200" b="0" dirty="0">
                <a:latin typeface="+mn-ea"/>
              </a:rPr>
              <a:t>开展交流评价</a:t>
            </a:r>
            <a:endParaRPr lang="zh-CN" altLang="en-US" sz="3200" b="0" dirty="0">
              <a:latin typeface="+mn-ea"/>
            </a:endParaRPr>
          </a:p>
          <a:p>
            <a:pPr algn="just">
              <a:lnSpc>
                <a:spcPct val="150000"/>
              </a:lnSpc>
            </a:pPr>
            <a:endParaRPr lang="zh-CN" altLang="en-US" sz="3200" b="0" dirty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latin typeface="+mn-ea"/>
              </a:rPr>
              <a:t>（</a:t>
            </a:r>
            <a:r>
              <a:rPr lang="en-US" altLang="zh-CN" sz="2400" b="0" dirty="0">
                <a:latin typeface="+mn-ea"/>
              </a:rPr>
              <a:t>1</a:t>
            </a:r>
            <a:r>
              <a:rPr lang="zh-CN" altLang="en-US" sz="2400" b="0" dirty="0">
                <a:latin typeface="+mn-ea"/>
              </a:rPr>
              <a:t>）各小组整理相关成果，并制作汇报</a:t>
            </a:r>
            <a:r>
              <a:rPr lang="en-US" altLang="zh-CN" sz="2400" b="0" dirty="0">
                <a:latin typeface="+mn-ea"/>
              </a:rPr>
              <a:t>PPT</a:t>
            </a:r>
            <a:endParaRPr lang="en-US" altLang="zh-CN" sz="2400" b="0" dirty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latin typeface="+mn-ea"/>
              </a:rPr>
              <a:t>（</a:t>
            </a:r>
            <a:r>
              <a:rPr lang="en-US" altLang="zh-CN" sz="2400" b="0" dirty="0">
                <a:latin typeface="+mn-ea"/>
              </a:rPr>
              <a:t>2</a:t>
            </a:r>
            <a:r>
              <a:rPr lang="zh-CN" altLang="en-US" sz="2400" b="0" dirty="0">
                <a:latin typeface="+mn-ea"/>
              </a:rPr>
              <a:t>）先组内交流，再组间交流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latin typeface="+mn-ea"/>
              </a:rPr>
              <a:t>（</a:t>
            </a:r>
            <a:r>
              <a:rPr lang="en-US" altLang="zh-CN" sz="2400" b="0" dirty="0">
                <a:latin typeface="+mn-ea"/>
              </a:rPr>
              <a:t>3</a:t>
            </a:r>
            <a:r>
              <a:rPr lang="zh-CN" altLang="en-US" sz="2400" b="0" dirty="0">
                <a:latin typeface="+mn-ea"/>
              </a:rPr>
              <a:t>）开展评价，填写表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TABLE_ENDDRAG_ORIGIN_RECT" val="493*502"/>
  <p:tag name="TABLE_ENDDRAG_RECT" val="374*3*493*503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1694</Words>
  <Application>WPS 文字</Application>
  <PresentationFormat>宽屏</PresentationFormat>
  <Paragraphs>229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Impact</vt:lpstr>
      <vt:lpstr>汉仪旗黑</vt:lpstr>
      <vt:lpstr>宋体</vt:lpstr>
      <vt:lpstr>Arial Unicode MS</vt:lpstr>
      <vt:lpstr>Calibri</vt:lpstr>
      <vt:lpstr>Helvetica Neue</vt:lpstr>
      <vt:lpstr>汉仪书宋二KW</vt:lpstr>
      <vt:lpstr>微软雅黑</vt:lpstr>
      <vt:lpstr>宋体</vt:lpstr>
      <vt:lpstr>Calibri</vt:lpstr>
      <vt:lpstr>Office 主题​​1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金山软件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>123</cp:lastModifiedBy>
  <cp:revision>60</cp:revision>
  <dcterms:created xsi:type="dcterms:W3CDTF">2025-02-18T06:15:58Z</dcterms:created>
  <dcterms:modified xsi:type="dcterms:W3CDTF">2025-02-18T06:15:58Z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2052-6.14.0.8924</vt:lpwstr>
  </property>
  <property fmtid="{D5CDD505-2E9C-101B-9397-08002B2CF9AE}" pid="3" name="ICV">
    <vt:lpwstr>CC59C56D15EE4E06AD15CE45C72E6D83</vt:lpwstr>
  </property>
</Properties>
</file>