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56" r:id="rId3"/>
    <p:sldId id="257" r:id="rId5"/>
    <p:sldId id="259" r:id="rId6"/>
    <p:sldId id="277" r:id="rId7"/>
    <p:sldId id="279" r:id="rId8"/>
    <p:sldId id="268" r:id="rId9"/>
    <p:sldId id="269" r:id="rId10"/>
    <p:sldId id="280" r:id="rId11"/>
    <p:sldId id="264" r:id="rId12"/>
    <p:sldId id="265" r:id="rId13"/>
    <p:sldId id="278" r:id="rId14"/>
    <p:sldId id="267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3" userDrawn="1">
          <p15:clr>
            <a:srgbClr val="A4A3A4"/>
          </p15:clr>
        </p15:guide>
        <p15:guide id="2" pos="39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268A"/>
    <a:srgbClr val="FFFFFF"/>
    <a:srgbClr val="71278A"/>
    <a:srgbClr val="E8EBEF"/>
    <a:srgbClr val="520061"/>
    <a:srgbClr val="B2B2B2"/>
    <a:srgbClr val="202020"/>
    <a:srgbClr val="323232"/>
    <a:srgbClr val="CC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80" autoAdjust="0"/>
    <p:restoredTop sz="86374"/>
  </p:normalViewPr>
  <p:slideViewPr>
    <p:cSldViewPr snapToGrid="0" showGuides="1">
      <p:cViewPr varScale="1">
        <p:scale>
          <a:sx n="87" d="100"/>
          <a:sy n="87" d="100"/>
        </p:scale>
        <p:origin x="-1036" y="-68"/>
      </p:cViewPr>
      <p:guideLst>
        <p:guide orient="horz" pos="2133"/>
        <p:guide pos="39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/Users/Administrator/Desktop/模板1背景.jpg模板1背景"/>
          <p:cNvPicPr>
            <a:picLocks noChangeAspect="1"/>
          </p:cNvPicPr>
          <p:nvPr userDrawn="1"/>
        </p:nvPicPr>
        <p:blipFill>
          <a:blip r:embed="rId2"/>
          <a:srcRect t="3" b="3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24" name="正文级别 1…"/>
          <p:cNvSpPr txBox="1">
            <a:spLocks noGrp="1"/>
          </p:cNvSpPr>
          <p:nvPr>
            <p:ph type="body" sz="quarter" idx="22" hasCustomPrompt="1"/>
            <p:custDataLst>
              <p:tags r:id="rId3"/>
            </p:custDataLst>
          </p:nvPr>
        </p:nvSpPr>
        <p:spPr>
          <a:xfrm>
            <a:off x="605790" y="2541270"/>
            <a:ext cx="7379970" cy="558165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ct val="0"/>
              </a:spcBef>
              <a:buSzTx/>
              <a:buNone/>
              <a:defRPr kumimoji="0" sz="3300" b="0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charset="-122"/>
                <a:ea typeface="Microsoft YaHei Regular" panose="020B0503020204020204" charset="-122"/>
                <a:cs typeface="思源黑体 Medium" panose="020B0600000000000000" charset="-122"/>
              </a:defRPr>
            </a:lvl1pPr>
            <a:lvl2pPr marL="0" indent="2286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2pPr>
            <a:lvl3pPr marL="0" indent="4572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3pPr>
            <a:lvl4pPr marL="0" indent="6858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4pPr>
            <a:lvl5pPr marL="0" indent="9144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" name="演示文稿标题"/>
          <p:cNvSpPr txBox="1"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04520" y="1483995"/>
            <a:ext cx="9570720" cy="1003935"/>
          </a:xfrm>
          <a:prstGeom prst="rect">
            <a:avLst/>
          </a:prstGeom>
        </p:spPr>
        <p:txBody>
          <a:bodyPr anchor="b"/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200" b="1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思源黑体" panose="020B0500000000000000" charset="-122"/>
              </a:defRPr>
            </a:lvl1pPr>
          </a:lstStyle>
          <a:p>
            <a:r>
              <a:t>演示文稿标题</a:t>
            </a:r>
          </a:p>
        </p:txBody>
      </p:sp>
      <p:sp>
        <p:nvSpPr>
          <p:cNvPr id="5" name="正文级别 1…"/>
          <p:cNvSpPr txBox="1">
            <a:spLocks noGrp="1"/>
          </p:cNvSpPr>
          <p:nvPr>
            <p:ph type="body" sz="quarter" idx="24" hasCustomPrompt="1"/>
            <p:custDataLst>
              <p:tags r:id="rId5"/>
            </p:custDataLst>
          </p:nvPr>
        </p:nvSpPr>
        <p:spPr>
          <a:xfrm>
            <a:off x="605790" y="3171190"/>
            <a:ext cx="7379970" cy="445135"/>
          </a:xfrm>
          <a:prstGeom prst="rect">
            <a:avLst/>
          </a:prstGeom>
        </p:spPr>
        <p:txBody>
          <a:bodyPr/>
          <a:lstStyle>
            <a:lvl1pPr marL="0" indent="0" algn="l" defTabSz="825500">
              <a:lnSpc>
                <a:spcPct val="100000"/>
              </a:lnSpc>
              <a:spcBef>
                <a:spcPct val="0"/>
              </a:spcBef>
              <a:buSzTx/>
              <a:buNone/>
              <a:defRPr kumimoji="0" sz="1800" b="0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charset="-122"/>
                <a:ea typeface="Microsoft YaHei Regular" panose="020B0503020204020204" charset="-122"/>
                <a:cs typeface="思源黑体 Medium" panose="020B0600000000000000" charset="-122"/>
              </a:defRPr>
            </a:lvl1pPr>
            <a:lvl2pPr marL="0" indent="228600" algn="ctr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2pPr>
            <a:lvl3pPr marL="0" indent="457200" algn="ctr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3pPr>
            <a:lvl4pPr marL="0" indent="685800" algn="ctr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4pPr>
            <a:lvl5pPr marL="0" indent="9144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5pPr>
          </a:lstStyle>
          <a:p>
            <a:r>
              <a:t>演示文稿</a:t>
            </a:r>
            <a:r>
              <a:rPr lang="zh-CN"/>
              <a:t>英文</a:t>
            </a:r>
            <a:r>
              <a:t>标题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3"/>
          </p:nvPr>
        </p:nvSpPr>
        <p:spPr>
          <a:xfrm>
            <a:off x="394335" y="5814695"/>
            <a:ext cx="3949065" cy="2209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CN" altLang="en-US" sz="1600">
              <a:latin typeface="方正楷体_GB2312" panose="02000000000000000000" charset="-122"/>
              <a:ea typeface="方正楷体_GB2312" panose="02000000000000000000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Desktop/模板1背景1.jpg模板1背景1"/>
          <p:cNvPicPr>
            <a:picLocks noChangeAspect="1"/>
          </p:cNvPicPr>
          <p:nvPr userDrawn="1"/>
        </p:nvPicPr>
        <p:blipFill>
          <a:blip r:embed="rId2"/>
          <a:srcRect l="212" r="212"/>
          <a:stretch>
            <a:fillRect/>
          </a:stretch>
        </p:blipFill>
        <p:spPr>
          <a:xfrm>
            <a:off x="-5080" y="0"/>
            <a:ext cx="12202160" cy="68922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C:/Users/Administrator/Desktop/模板1背景2.jpg模板1背景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/Users/Administrator/Desktop/模板1背景3.jpg模板1背景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854710" y="43815"/>
            <a:ext cx="9626600" cy="544830"/>
          </a:xfrm>
        </p:spPr>
        <p:txBody>
          <a:bodyPr anchor="ctr"/>
          <a:lstStyle>
            <a:lvl1pPr>
              <a:defRPr kumimoji="0" lang="zh-CN" sz="20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思源黑体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Desktop/模板1背景4.jpg模板1背景4"/>
          <p:cNvPicPr>
            <a:picLocks noChangeAspect="1"/>
          </p:cNvPicPr>
          <p:nvPr userDrawn="1"/>
        </p:nvPicPr>
        <p:blipFill>
          <a:blip r:embed="rId2"/>
          <a:srcRect l="281" r="281"/>
          <a:stretch>
            <a:fillRect/>
          </a:stretch>
        </p:blipFill>
        <p:spPr>
          <a:xfrm>
            <a:off x="0" y="0"/>
            <a:ext cx="12191365" cy="68961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854710" y="43815"/>
            <a:ext cx="9626600" cy="544830"/>
          </a:xfrm>
        </p:spPr>
        <p:txBody>
          <a:bodyPr anchor="ctr"/>
          <a:lstStyle>
            <a:lvl1pPr>
              <a:defRPr kumimoji="0" lang="zh-CN" sz="20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思源黑体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4"/>
            </p:custDataLst>
          </p:nvPr>
        </p:nvSpPr>
        <p:spPr>
          <a:xfrm>
            <a:off x="73025" y="-208280"/>
            <a:ext cx="85534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36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思源黑体 Medium" panose="020B06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  <a:endParaRPr lang="en-US" altLang="zh-CN">
              <a:sym typeface="+mn-ea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1023620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思源黑体 Medium" panose="020B06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6"/>
            </p:custDataLst>
          </p:nvPr>
        </p:nvSpPr>
        <p:spPr>
          <a:xfrm>
            <a:off x="880110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7030A0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思源黑体 Medium" panose="020B06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854710" y="43815"/>
            <a:ext cx="9626600" cy="544830"/>
          </a:xfrm>
        </p:spPr>
        <p:txBody>
          <a:bodyPr anchor="ctr"/>
          <a:lstStyle>
            <a:lvl1pPr>
              <a:defRPr kumimoji="0" lang="zh-CN" sz="2000" b="0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思源黑体" panose="020B0500000000000000" charset="-122"/>
              </a:defRPr>
            </a:lvl1pPr>
          </a:lstStyle>
          <a:p>
            <a:r>
              <a:rPr lang="zh-CN" altLang="en-US" dirty="0"/>
              <a:t>单击此处编辑章节标题</a:t>
            </a:r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half" idx="25" hasCustomPrompt="1"/>
            <p:custDataLst>
              <p:tags r:id="rId3"/>
            </p:custDataLst>
          </p:nvPr>
        </p:nvSpPr>
        <p:spPr>
          <a:xfrm>
            <a:off x="73025" y="-208280"/>
            <a:ext cx="855345" cy="845820"/>
          </a:xfrm>
        </p:spPr>
        <p:txBody>
          <a:bodyPr vert="horz" lIns="101600" tIns="0" rIns="82550" bIns="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36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思源黑体 Medium" panose="020B06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01</a:t>
            </a:r>
            <a:endParaRPr lang="en-US" altLang="zh-CN">
              <a:sym typeface="+mn-ea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023620" y="1844675"/>
            <a:ext cx="9171305" cy="415099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Regular" panose="020B0503020204020204" charset="-122"/>
                <a:ea typeface="Microsoft YaHei Regular" panose="020B0503020204020204" charset="-122"/>
                <a:cs typeface="思源黑体 Medium" panose="020B0600000000000000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23" name="作者和日期"/>
          <p:cNvSpPr txBox="1">
            <a:spLocks noGrp="1"/>
          </p:cNvSpPr>
          <p:nvPr>
            <p:ph type="body" sz="quarter" idx="23" hasCustomPrompt="1"/>
            <p:custDataLst>
              <p:tags r:id="rId5"/>
            </p:custDataLst>
          </p:nvPr>
        </p:nvSpPr>
        <p:spPr>
          <a:xfrm>
            <a:off x="154940" y="6588760"/>
            <a:ext cx="3949065" cy="220980"/>
          </a:xfrm>
          <a:prstGeom prst="rect">
            <a:avLst/>
          </a:prstGeom>
        </p:spPr>
        <p:txBody>
          <a:bodyPr lIns="45719" tIns="45719" rIns="45719" bIns="45719">
            <a:noAutofit/>
          </a:bodyPr>
          <a:lstStyle>
            <a:lvl1pPr marL="0" indent="0" algn="l" defTabSz="701675">
              <a:lnSpc>
                <a:spcPct val="100000"/>
              </a:lnSpc>
              <a:spcBef>
                <a:spcPct val="0"/>
              </a:spcBef>
              <a:buSzTx/>
              <a:buNone/>
              <a:defRPr kumimoji="0" sz="1200" b="1" i="0" u="none" strike="noStrike" kern="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half" idx="24" hasCustomPrompt="1"/>
            <p:custDataLst>
              <p:tags r:id="rId6"/>
            </p:custDataLst>
          </p:nvPr>
        </p:nvSpPr>
        <p:spPr>
          <a:xfrm>
            <a:off x="880110" y="980440"/>
            <a:ext cx="5038090" cy="606425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FFFFFF"/>
              </a:buClr>
              <a:buSzPct val="90000"/>
              <a:buFont typeface="Wingdings" panose="05000000000000000000" charset="0"/>
              <a:buChar char=""/>
              <a:defRPr kumimoji="0" lang="zh-CN" altLang="en-US" sz="2800" b="1" i="0" u="none" strike="noStrike" kern="0" cap="none" spc="0" normalizeH="0" baseline="0" noProof="1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思源黑体 Medium" panose="020B0600000000000000" charset="-122"/>
                <a:sym typeface="+mn-ea"/>
              </a:defRPr>
            </a:lvl1pPr>
          </a:lstStyle>
          <a:p>
            <a:pPr lvl="0"/>
            <a:r>
              <a:rPr lang="en-US" altLang="zh-CN">
                <a:sym typeface="+mn-ea"/>
              </a:rPr>
              <a:t> </a:t>
            </a:r>
            <a:r>
              <a:rPr>
                <a:sym typeface="+mn-ea"/>
              </a:rPr>
              <a:t>单击此处编辑内文标题</a:t>
            </a:r>
            <a:endParaRPr>
              <a:sym typeface="+mn-ea"/>
            </a:endParaRPr>
          </a:p>
        </p:txBody>
      </p:sp>
      <p:pic>
        <p:nvPicPr>
          <p:cNvPr id="10" name="Picture 2" descr="C:\Users\Administrator\Desktop\清华社logo\清华社logo白色字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93217" y="-111965"/>
            <a:ext cx="1861463" cy="9309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/Users/Administrator/Desktop/模板1背景5.jpg模板1背景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演示文稿标题"/>
          <p:cNvSpPr txBox="1"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6096000" y="1570990"/>
            <a:ext cx="9570720" cy="157670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lvl="0" algn="l" defTabSz="2438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b="1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 Bold" panose="020B0503020204020204" charset="-122"/>
                <a:ea typeface="Microsoft YaHei Bold" panose="020B0503020204020204" charset="-122"/>
                <a:cs typeface="思源黑体" panose="020B0500000000000000" charset="-122"/>
              </a:defRPr>
            </a:lvl1pPr>
          </a:lstStyle>
          <a:p>
            <a:r>
              <a:rPr lang="en-US"/>
              <a:t>THANKS</a:t>
            </a:r>
            <a:endParaRPr lang="en-US"/>
          </a:p>
        </p:txBody>
      </p:sp>
      <p:sp>
        <p:nvSpPr>
          <p:cNvPr id="24" name="正文级别 1…"/>
          <p:cNvSpPr txBox="1">
            <a:spLocks noGrp="1"/>
          </p:cNvSpPr>
          <p:nvPr>
            <p:ph type="body" sz="quarter" idx="22" hasCustomPrompt="1"/>
            <p:custDataLst>
              <p:tags r:id="rId4"/>
            </p:custDataLst>
          </p:nvPr>
        </p:nvSpPr>
        <p:spPr>
          <a:xfrm>
            <a:off x="6095683" y="3429000"/>
            <a:ext cx="7379970" cy="558165"/>
          </a:xfrm>
          <a:prstGeom prst="rect">
            <a:avLst/>
          </a:prstGeom>
        </p:spPr>
        <p:txBody>
          <a:bodyPr/>
          <a:lstStyle>
            <a:lvl1pPr marL="0" indent="0" algn="l" defTabSz="825500">
              <a:lnSpc>
                <a:spcPct val="100000"/>
              </a:lnSpc>
              <a:spcBef>
                <a:spcPct val="0"/>
              </a:spcBef>
              <a:buSzTx/>
              <a:buNone/>
              <a:defRPr kumimoji="0" sz="3300" b="0" i="0" u="none" strike="noStrike" kern="0" cap="none" spc="300" normalizeH="0" baseline="0" noProof="1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微软雅黑" panose="020B0503020204020204" charset="-122"/>
                <a:ea typeface="Microsoft YaHei Regular" panose="020B0503020204020204" charset="-122"/>
                <a:cs typeface="思源黑体 Medium" panose="020B0600000000000000" charset="-122"/>
              </a:defRPr>
            </a:lvl1pPr>
            <a:lvl2pPr marL="0" indent="228600" algn="ctr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2pPr>
            <a:lvl3pPr marL="0" indent="457200" algn="ctr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3pPr>
            <a:lvl4pPr marL="0" indent="685800" algn="ctr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4pPr>
            <a:lvl5pPr marL="0" indent="914400" defTabSz="825500">
              <a:lnSpc>
                <a:spcPct val="100000"/>
              </a:lnSpc>
              <a:spcBef>
                <a:spcPct val="0"/>
              </a:spcBef>
              <a:buSzTx/>
              <a:buNone/>
              <a:defRPr sz="2750" b="1"/>
            </a:lvl5pPr>
          </a:lstStyle>
          <a:p>
            <a:r>
              <a:rPr lang="zh-CN"/>
              <a:t>感谢</a:t>
            </a:r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1.png"/><Relationship Id="rId2" Type="http://schemas.openxmlformats.org/officeDocument/2006/relationships/tags" Target="../tags/tag51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tags" Target="../tags/tag5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6" Type="http://schemas.openxmlformats.org/officeDocument/2006/relationships/slideLayout" Target="../slideLayouts/slideLayout2.xml"/><Relationship Id="rId25" Type="http://schemas.openxmlformats.org/officeDocument/2006/relationships/tags" Target="../tags/tag40.xml"/><Relationship Id="rId24" Type="http://schemas.openxmlformats.org/officeDocument/2006/relationships/tags" Target="../tags/tag39.xml"/><Relationship Id="rId23" Type="http://schemas.openxmlformats.org/officeDocument/2006/relationships/tags" Target="../tags/tag38.xml"/><Relationship Id="rId22" Type="http://schemas.openxmlformats.org/officeDocument/2006/relationships/tags" Target="../tags/tag37.xml"/><Relationship Id="rId21" Type="http://schemas.openxmlformats.org/officeDocument/2006/relationships/tags" Target="../tags/tag36.xml"/><Relationship Id="rId20" Type="http://schemas.openxmlformats.org/officeDocument/2006/relationships/tags" Target="../tags/tag35.xml"/><Relationship Id="rId2" Type="http://schemas.openxmlformats.org/officeDocument/2006/relationships/tags" Target="../tags/tag17.xml"/><Relationship Id="rId19" Type="http://schemas.openxmlformats.org/officeDocument/2006/relationships/tags" Target="../tags/tag34.xml"/><Relationship Id="rId18" Type="http://schemas.openxmlformats.org/officeDocument/2006/relationships/tags" Target="../tags/tag33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1.png"/><Relationship Id="rId2" Type="http://schemas.openxmlformats.org/officeDocument/2006/relationships/tags" Target="../tags/tag4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2.png"/><Relationship Id="rId2" Type="http://schemas.openxmlformats.org/officeDocument/2006/relationships/tags" Target="../tags/tag43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.xml"/><Relationship Id="rId7" Type="http://schemas.openxmlformats.org/officeDocument/2006/relationships/image" Target="../media/image15.png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1" Type="http://schemas.openxmlformats.org/officeDocument/2006/relationships/tags" Target="../tags/tag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1" Type="http://schemas.openxmlformats.org/officeDocument/2006/relationships/tags" Target="../tags/tag4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2"/>
          </p:nvPr>
        </p:nvSpPr>
        <p:spPr>
          <a:xfrm>
            <a:off x="513080" y="4104640"/>
            <a:ext cx="7379970" cy="558165"/>
          </a:xfrm>
        </p:spPr>
        <p:txBody>
          <a:bodyPr/>
          <a:lstStyle/>
          <a:p>
            <a:r>
              <a:rPr lang="zh-CN" altLang="en-US" dirty="0"/>
              <a:t>第一单元</a:t>
            </a:r>
            <a:r>
              <a:rPr lang="en-US" altLang="zh-CN" dirty="0"/>
              <a:t> </a:t>
            </a:r>
            <a:r>
              <a:rPr lang="zh-CN" altLang="en-US" dirty="0"/>
              <a:t>查找与排序</a:t>
            </a:r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54660" y="1761490"/>
            <a:ext cx="9570720" cy="1003935"/>
          </a:xfrm>
        </p:spPr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/>
              <a:t>2</a:t>
            </a:r>
            <a:r>
              <a:rPr lang="zh-CN" altLang="en-US" dirty="0"/>
              <a:t>课</a:t>
            </a:r>
            <a:r>
              <a:rPr lang="en-US" altLang="zh-CN" dirty="0"/>
              <a:t> </a:t>
            </a:r>
            <a:r>
              <a:rPr lang="zh-CN" altLang="en-US" dirty="0"/>
              <a:t>二分查找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24"/>
          </p:nvPr>
        </p:nvSpPr>
        <p:spPr>
          <a:xfrm>
            <a:off x="513080" y="5213350"/>
            <a:ext cx="7379970" cy="445135"/>
          </a:xfrm>
        </p:spPr>
        <p:txBody>
          <a:bodyPr/>
          <a:lstStyle/>
          <a:p>
            <a:r>
              <a:rPr lang="zh-CN" altLang="en-US" dirty="0"/>
              <a:t>五年级</a:t>
            </a:r>
            <a:r>
              <a:rPr lang="en-US" altLang="zh-CN" dirty="0"/>
              <a:t> </a:t>
            </a:r>
            <a:r>
              <a:rPr lang="zh-CN" altLang="en-US" dirty="0"/>
              <a:t>下册</a:t>
            </a:r>
            <a:endParaRPr lang="zh-CN" altLang="en-US" dirty="0"/>
          </a:p>
        </p:txBody>
      </p:sp>
      <p:pic>
        <p:nvPicPr>
          <p:cNvPr id="3" name="图片 2" descr="清华社logo+标准色+辅助色使用规范-0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356235" y="121920"/>
            <a:ext cx="3987165" cy="12433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3890" y="1167765"/>
            <a:ext cx="6068060" cy="4521835"/>
          </a:xfrm>
          <a:prstGeom prst="rect">
            <a:avLst/>
          </a:prstGeom>
        </p:spPr>
      </p:pic>
      <p:sp>
        <p:nvSpPr>
          <p:cNvPr id="2" name="清华大学活动主题大标题"/>
          <p:cNvSpPr txBox="1"/>
          <p:nvPr>
            <p:custDataLst>
              <p:tags r:id="rId2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04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二分查找的应用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25120" y="1221105"/>
            <a:ext cx="5274945" cy="22453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【课堂任务二】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lvl="1" indent="45720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请根据猜数字游戏规则，思考并填写流程图中空白的内容。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330" y="3428365"/>
            <a:ext cx="3722370" cy="21056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05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课堂小结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862580" y="1906905"/>
            <a:ext cx="6841490" cy="1906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/>
              <a:t>二分查找</a:t>
            </a:r>
            <a:r>
              <a:rPr lang="zh-CN" altLang="en-US" sz="2800"/>
              <a:t>：</a:t>
            </a:r>
            <a:endParaRPr lang="zh-CN" altLang="en-US" sz="2800"/>
          </a:p>
          <a:p>
            <a:endParaRPr lang="en-US" altLang="zh-CN"/>
          </a:p>
          <a:p>
            <a:r>
              <a:rPr lang="en-US" altLang="zh-CN"/>
              <a:t>1. </a:t>
            </a:r>
            <a:r>
              <a:rPr lang="zh-CN" altLang="en-US"/>
              <a:t>原理：对有序数据不断</a:t>
            </a:r>
            <a:r>
              <a:rPr lang="en-US" altLang="zh-CN"/>
              <a:t>“</a:t>
            </a:r>
            <a:r>
              <a:rPr lang="zh-CN" altLang="en-US"/>
              <a:t>一分为二</a:t>
            </a:r>
            <a:r>
              <a:rPr lang="en-US" altLang="zh-CN"/>
              <a:t>”</a:t>
            </a:r>
            <a:r>
              <a:rPr lang="zh-CN" altLang="en-US"/>
              <a:t>，快速缩小查找范围。</a:t>
            </a:r>
            <a:endParaRPr lang="zh-CN" altLang="en-US"/>
          </a:p>
          <a:p>
            <a:r>
              <a:rPr lang="en-US" altLang="zh-CN"/>
              <a:t>  </a:t>
            </a:r>
            <a:endParaRPr lang="en-US" altLang="zh-CN"/>
          </a:p>
          <a:p>
            <a:r>
              <a:rPr lang="en-US" altLang="zh-CN"/>
              <a:t>2. </a:t>
            </a:r>
            <a:r>
              <a:rPr lang="zh-CN" altLang="en-US"/>
              <a:t>特点：高效，但要求数据是有序的。</a:t>
            </a:r>
            <a:r>
              <a:rPr lang="en-US" altLang="zh-CN"/>
              <a:t>  </a:t>
            </a:r>
            <a:endParaRPr lang="en-US" altLang="zh-CN"/>
          </a:p>
          <a:p>
            <a:r>
              <a:rPr lang="en-US" altLang="zh-CN"/>
              <a:t>  </a:t>
            </a:r>
            <a:r>
              <a:rPr lang="en-US" altLang="zh-CN"/>
              <a:t>  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06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课后作业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05" y="998220"/>
            <a:ext cx="1876425" cy="6667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01700" y="2047240"/>
            <a:ext cx="4164330" cy="1014730"/>
          </a:xfrm>
          <a:prstGeom prst="rect">
            <a:avLst/>
          </a:prstGeom>
        </p:spPr>
        <p:txBody>
          <a:bodyPr wrap="square">
            <a:spAutoFit/>
          </a:bodyPr>
          <a:p>
            <a:pPr indent="457200"/>
            <a:r>
              <a:rPr lang="zh-CN" altLang="en-US" sz="2000">
                <a:solidFill>
                  <a:srgbClr val="231F20"/>
                </a:solidFill>
                <a:latin typeface="+mn-ea"/>
                <a:cs typeface="+mn-ea"/>
              </a:rPr>
              <a:t>请打开图形化编程软件，参照图</a:t>
            </a:r>
            <a:r>
              <a:rPr lang="en-US" altLang="zh-CN" sz="2000">
                <a:solidFill>
                  <a:srgbClr val="231F20"/>
                </a:solidFill>
                <a:latin typeface="+mn-ea"/>
                <a:cs typeface="+mn-ea"/>
              </a:rPr>
              <a:t>1.2.8</a:t>
            </a:r>
            <a:r>
              <a:rPr lang="zh-CN" altLang="en-US" sz="2000">
                <a:solidFill>
                  <a:srgbClr val="231F20"/>
                </a:solidFill>
                <a:latin typeface="+mn-ea"/>
                <a:cs typeface="+mn-ea"/>
              </a:rPr>
              <a:t>，用二分查找原理编程实现猜 数字游戏吧！</a:t>
            </a:r>
            <a:endParaRPr lang="zh-CN" altLang="en-US" sz="2000">
              <a:solidFill>
                <a:srgbClr val="231F20"/>
              </a:solidFill>
              <a:latin typeface="+mn-ea"/>
              <a:cs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025" y="998220"/>
            <a:ext cx="5141595" cy="47777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1065341" y="1878715"/>
            <a:ext cx="71755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spc="-200">
                <a:solidFill>
                  <a:srgbClr val="FFFFFF"/>
                </a:solidFill>
                <a:uFillTx/>
                <a:latin typeface="Microsoft YaHei Bold" panose="020B0503020204020204" charset="-122"/>
                <a:ea typeface="Microsoft YaHei Bold" panose="020B0503020204020204" charset="-122"/>
              </a:rPr>
              <a:t>01</a:t>
            </a:r>
            <a:endParaRPr lang="en-US" sz="5200" spc="-200">
              <a:solidFill>
                <a:srgbClr val="FFFFFF"/>
              </a:solidFill>
              <a:uFillTx/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1065530" y="1878965"/>
            <a:ext cx="2094230" cy="1136650"/>
            <a:chOff x="1678" y="2959"/>
            <a:chExt cx="3298" cy="1790"/>
          </a:xfrm>
        </p:grpSpPr>
        <p:sp>
          <p:nvSpPr>
            <p:cNvPr id="70" name="清华大学活动主题大标题"/>
            <p:cNvSpPr txBox="1"/>
            <p:nvPr>
              <p:custDataLst>
                <p:tags r:id="rId3"/>
              </p:custDataLst>
            </p:nvPr>
          </p:nvSpPr>
          <p:spPr>
            <a:xfrm>
              <a:off x="1678" y="2959"/>
              <a:ext cx="1380" cy="1420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9800" b="1">
                  <a:solidFill>
                    <a:srgbClr val="FFFFFF"/>
                  </a:solidFill>
                  <a:latin typeface="思源黑体" panose="020B0500000000000000" charset="-122"/>
                  <a:ea typeface="思源黑体" panose="020B0500000000000000" charset="-122"/>
                  <a:cs typeface="思源黑体" panose="020B0500000000000000" charset="-122"/>
                  <a:sym typeface="思源黑体" panose="020B0500000000000000" charset="-122"/>
                </a:defRPr>
              </a:lvl1pPr>
            </a:lstStyle>
            <a:p>
              <a:r>
                <a:rPr lang="en-US" sz="5200" b="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01</a:t>
              </a:r>
              <a:endParaRPr lang="en-US" sz="5200" b="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71" name="副标题文字副标题文字副标题文字"/>
            <p:cNvSpPr txBox="1"/>
            <p:nvPr>
              <p:custDataLst>
                <p:tags r:id="rId4"/>
              </p:custDataLst>
            </p:nvPr>
          </p:nvSpPr>
          <p:spPr>
            <a:xfrm>
              <a:off x="3056" y="3268"/>
              <a:ext cx="1920" cy="6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/>
              <a:r>
                <a:rPr lang="zh-CN" altLang="en-US" sz="2000" b="1" spc="20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情境导入</a:t>
              </a:r>
              <a:endParaRPr lang="zh-CN" altLang="en-US" sz="2000" b="1" spc="20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72" name="副标题文字副标题文字副标题文字"/>
            <p:cNvSpPr txBox="1"/>
            <p:nvPr>
              <p:custDataLst>
                <p:tags r:id="rId5"/>
              </p:custDataLst>
            </p:nvPr>
          </p:nvSpPr>
          <p:spPr>
            <a:xfrm>
              <a:off x="3152" y="4212"/>
              <a:ext cx="360" cy="53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sz="1200" dirty="0">
                <a:solidFill>
                  <a:schemeClr val="tx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endParaRPr>
            </a:p>
          </p:txBody>
        </p:sp>
      </p:grpSp>
      <p:grpSp>
        <p:nvGrpSpPr>
          <p:cNvPr id="5" name="组合 4"/>
          <p:cNvGrpSpPr/>
          <p:nvPr>
            <p:custDataLst>
              <p:tags r:id="rId6"/>
            </p:custDataLst>
          </p:nvPr>
        </p:nvGrpSpPr>
        <p:grpSpPr>
          <a:xfrm>
            <a:off x="1065530" y="3201670"/>
            <a:ext cx="2932430" cy="1136650"/>
            <a:chOff x="1678" y="2959"/>
            <a:chExt cx="4618" cy="1790"/>
          </a:xfrm>
        </p:grpSpPr>
        <p:sp>
          <p:nvSpPr>
            <p:cNvPr id="6" name="清华大学活动主题大标题"/>
            <p:cNvSpPr txBox="1"/>
            <p:nvPr>
              <p:custDataLst>
                <p:tags r:id="rId7"/>
              </p:custDataLst>
            </p:nvPr>
          </p:nvSpPr>
          <p:spPr>
            <a:xfrm>
              <a:off x="1678" y="2959"/>
              <a:ext cx="1380" cy="1420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9800" b="1">
                  <a:solidFill>
                    <a:srgbClr val="FFFFFF"/>
                  </a:solidFill>
                  <a:latin typeface="思源黑体" panose="020B0500000000000000" charset="-122"/>
                  <a:ea typeface="思源黑体" panose="020B0500000000000000" charset="-122"/>
                  <a:cs typeface="思源黑体" panose="020B0500000000000000" charset="-122"/>
                  <a:sym typeface="思源黑体" panose="020B0500000000000000" charset="-122"/>
                </a:defRPr>
              </a:lvl1pPr>
            </a:lstStyle>
            <a:p>
              <a:r>
                <a:rPr lang="en-US" sz="5200" b="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02</a:t>
              </a:r>
              <a:endParaRPr lang="en-US" sz="5200" b="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7" name="副标题文字副标题文字副标题文字"/>
            <p:cNvSpPr txBox="1"/>
            <p:nvPr>
              <p:custDataLst>
                <p:tags r:id="rId8"/>
              </p:custDataLst>
            </p:nvPr>
          </p:nvSpPr>
          <p:spPr>
            <a:xfrm>
              <a:off x="3056" y="3268"/>
              <a:ext cx="3240" cy="6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/>
              <a:r>
                <a:rPr lang="zh-CN" altLang="en-US" sz="2000" b="1" spc="20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二分查找的原理</a:t>
              </a:r>
              <a:endParaRPr lang="zh-CN" altLang="en-US" sz="2000" b="1" spc="20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8" name="副标题文字副标题文字副标题文字"/>
            <p:cNvSpPr txBox="1"/>
            <p:nvPr>
              <p:custDataLst>
                <p:tags r:id="rId9"/>
              </p:custDataLst>
            </p:nvPr>
          </p:nvSpPr>
          <p:spPr>
            <a:xfrm>
              <a:off x="3152" y="4212"/>
              <a:ext cx="360" cy="53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sz="1200" dirty="0">
                <a:solidFill>
                  <a:schemeClr val="tx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10"/>
            </p:custDataLst>
          </p:nvPr>
        </p:nvGrpSpPr>
        <p:grpSpPr>
          <a:xfrm>
            <a:off x="1065530" y="4524375"/>
            <a:ext cx="3211830" cy="1136650"/>
            <a:chOff x="1678" y="2959"/>
            <a:chExt cx="5058" cy="1790"/>
          </a:xfrm>
        </p:grpSpPr>
        <p:sp>
          <p:nvSpPr>
            <p:cNvPr id="10" name="清华大学活动主题大标题"/>
            <p:cNvSpPr txBox="1"/>
            <p:nvPr>
              <p:custDataLst>
                <p:tags r:id="rId11"/>
              </p:custDataLst>
            </p:nvPr>
          </p:nvSpPr>
          <p:spPr>
            <a:xfrm>
              <a:off x="1678" y="2959"/>
              <a:ext cx="1380" cy="1420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9800" b="1">
                  <a:solidFill>
                    <a:srgbClr val="FFFFFF"/>
                  </a:solidFill>
                  <a:latin typeface="思源黑体" panose="020B0500000000000000" charset="-122"/>
                  <a:ea typeface="思源黑体" panose="020B0500000000000000" charset="-122"/>
                  <a:cs typeface="思源黑体" panose="020B0500000000000000" charset="-122"/>
                  <a:sym typeface="思源黑体" panose="020B0500000000000000" charset="-122"/>
                </a:defRPr>
              </a:lvl1pPr>
            </a:lstStyle>
            <a:p>
              <a:r>
                <a:rPr lang="en-US" sz="5200" b="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03</a:t>
              </a:r>
              <a:endParaRPr lang="en-US" sz="5200" b="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1" name="副标题文字副标题文字副标题文字"/>
            <p:cNvSpPr txBox="1"/>
            <p:nvPr>
              <p:custDataLst>
                <p:tags r:id="rId12"/>
              </p:custDataLst>
            </p:nvPr>
          </p:nvSpPr>
          <p:spPr>
            <a:xfrm>
              <a:off x="3056" y="3268"/>
              <a:ext cx="3680" cy="6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/>
              <a:r>
                <a:rPr lang="zh-CN" altLang="en-US" sz="2000" b="1" spc="20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用二分法查找旗手</a:t>
              </a:r>
              <a:endParaRPr lang="zh-CN" altLang="en-US" sz="2000" b="1" spc="20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2" name="副标题文字副标题文字副标题文字"/>
            <p:cNvSpPr txBox="1"/>
            <p:nvPr>
              <p:custDataLst>
                <p:tags r:id="rId13"/>
              </p:custDataLst>
            </p:nvPr>
          </p:nvSpPr>
          <p:spPr>
            <a:xfrm>
              <a:off x="3152" y="4212"/>
              <a:ext cx="360" cy="53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sz="1200" dirty="0">
                <a:solidFill>
                  <a:schemeClr val="tx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14"/>
            </p:custDataLst>
          </p:nvPr>
        </p:nvGrpSpPr>
        <p:grpSpPr>
          <a:xfrm>
            <a:off x="7103110" y="1878965"/>
            <a:ext cx="2932430" cy="1136650"/>
            <a:chOff x="1678" y="2959"/>
            <a:chExt cx="4618" cy="1790"/>
          </a:xfrm>
        </p:grpSpPr>
        <p:sp>
          <p:nvSpPr>
            <p:cNvPr id="14" name="清华大学活动主题大标题"/>
            <p:cNvSpPr txBox="1"/>
            <p:nvPr>
              <p:custDataLst>
                <p:tags r:id="rId15"/>
              </p:custDataLst>
            </p:nvPr>
          </p:nvSpPr>
          <p:spPr>
            <a:xfrm>
              <a:off x="1678" y="2959"/>
              <a:ext cx="1380" cy="1420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9800" b="1">
                  <a:solidFill>
                    <a:srgbClr val="FFFFFF"/>
                  </a:solidFill>
                  <a:latin typeface="思源黑体" panose="020B0500000000000000" charset="-122"/>
                  <a:ea typeface="思源黑体" panose="020B0500000000000000" charset="-122"/>
                  <a:cs typeface="思源黑体" panose="020B0500000000000000" charset="-122"/>
                  <a:sym typeface="思源黑体" panose="020B0500000000000000" charset="-122"/>
                </a:defRPr>
              </a:lvl1pPr>
            </a:lstStyle>
            <a:p>
              <a:r>
                <a:rPr lang="en-US" sz="5200" b="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04</a:t>
              </a:r>
              <a:endParaRPr lang="en-US" sz="5200" b="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5" name="副标题文字副标题文字副标题文字"/>
            <p:cNvSpPr txBox="1"/>
            <p:nvPr>
              <p:custDataLst>
                <p:tags r:id="rId16"/>
              </p:custDataLst>
            </p:nvPr>
          </p:nvSpPr>
          <p:spPr>
            <a:xfrm>
              <a:off x="3056" y="3269"/>
              <a:ext cx="3240" cy="6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/>
              <a:r>
                <a:rPr lang="zh-CN" altLang="en-US" sz="2000" b="1" spc="20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二分查找的应用</a:t>
              </a:r>
              <a:endParaRPr lang="zh-CN" altLang="en-US" sz="2000" b="1" spc="20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副标题文字副标题文字副标题文字"/>
            <p:cNvSpPr txBox="1"/>
            <p:nvPr>
              <p:custDataLst>
                <p:tags r:id="rId17"/>
              </p:custDataLst>
            </p:nvPr>
          </p:nvSpPr>
          <p:spPr>
            <a:xfrm>
              <a:off x="3152" y="4212"/>
              <a:ext cx="360" cy="53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sz="1200" dirty="0">
                <a:solidFill>
                  <a:schemeClr val="tx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endParaRPr>
            </a:p>
          </p:txBody>
        </p:sp>
      </p:grpSp>
      <p:grpSp>
        <p:nvGrpSpPr>
          <p:cNvPr id="17" name="组合 16"/>
          <p:cNvGrpSpPr/>
          <p:nvPr>
            <p:custDataLst>
              <p:tags r:id="rId18"/>
            </p:custDataLst>
          </p:nvPr>
        </p:nvGrpSpPr>
        <p:grpSpPr>
          <a:xfrm>
            <a:off x="7103110" y="3201670"/>
            <a:ext cx="2094230" cy="1136650"/>
            <a:chOff x="1678" y="2959"/>
            <a:chExt cx="3298" cy="1790"/>
          </a:xfrm>
        </p:grpSpPr>
        <p:sp>
          <p:nvSpPr>
            <p:cNvPr id="18" name="清华大学活动主题大标题"/>
            <p:cNvSpPr txBox="1"/>
            <p:nvPr>
              <p:custDataLst>
                <p:tags r:id="rId19"/>
              </p:custDataLst>
            </p:nvPr>
          </p:nvSpPr>
          <p:spPr>
            <a:xfrm>
              <a:off x="1678" y="2959"/>
              <a:ext cx="1380" cy="1420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9800" b="1">
                  <a:solidFill>
                    <a:srgbClr val="FFFFFF"/>
                  </a:solidFill>
                  <a:latin typeface="思源黑体" panose="020B0500000000000000" charset="-122"/>
                  <a:ea typeface="思源黑体" panose="020B0500000000000000" charset="-122"/>
                  <a:cs typeface="思源黑体" panose="020B0500000000000000" charset="-122"/>
                  <a:sym typeface="思源黑体" panose="020B0500000000000000" charset="-122"/>
                </a:defRPr>
              </a:lvl1pPr>
            </a:lstStyle>
            <a:p>
              <a:r>
                <a:rPr lang="en-US" sz="5200" b="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05</a:t>
              </a:r>
              <a:endParaRPr lang="en-US" sz="5200" b="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9" name="副标题文字副标题文字副标题文字"/>
            <p:cNvSpPr txBox="1"/>
            <p:nvPr>
              <p:custDataLst>
                <p:tags r:id="rId20"/>
              </p:custDataLst>
            </p:nvPr>
          </p:nvSpPr>
          <p:spPr>
            <a:xfrm>
              <a:off x="3056" y="3268"/>
              <a:ext cx="1920" cy="6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/>
              <a:r>
                <a:rPr lang="zh-CN" altLang="en-US" sz="2000" b="1" spc="20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课堂小结</a:t>
              </a:r>
              <a:endParaRPr lang="zh-CN" altLang="en-US" sz="2000" b="1" spc="20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0" name="副标题文字副标题文字副标题文字"/>
            <p:cNvSpPr txBox="1"/>
            <p:nvPr>
              <p:custDataLst>
                <p:tags r:id="rId21"/>
              </p:custDataLst>
            </p:nvPr>
          </p:nvSpPr>
          <p:spPr>
            <a:xfrm>
              <a:off x="3152" y="4212"/>
              <a:ext cx="360" cy="53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sz="1200" dirty="0">
                <a:solidFill>
                  <a:schemeClr val="tx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>
            <p:custDataLst>
              <p:tags r:id="rId22"/>
            </p:custDataLst>
          </p:nvPr>
        </p:nvGrpSpPr>
        <p:grpSpPr>
          <a:xfrm>
            <a:off x="7103110" y="4524375"/>
            <a:ext cx="2094230" cy="1136650"/>
            <a:chOff x="1678" y="2959"/>
            <a:chExt cx="3298" cy="1790"/>
          </a:xfrm>
        </p:grpSpPr>
        <p:sp>
          <p:nvSpPr>
            <p:cNvPr id="22" name="清华大学活动主题大标题"/>
            <p:cNvSpPr txBox="1"/>
            <p:nvPr>
              <p:custDataLst>
                <p:tags r:id="rId23"/>
              </p:custDataLst>
            </p:nvPr>
          </p:nvSpPr>
          <p:spPr>
            <a:xfrm>
              <a:off x="1678" y="2959"/>
              <a:ext cx="1380" cy="1420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9800" b="1">
                  <a:solidFill>
                    <a:srgbClr val="FFFFFF"/>
                  </a:solidFill>
                  <a:latin typeface="思源黑体" panose="020B0500000000000000" charset="-122"/>
                  <a:ea typeface="思源黑体" panose="020B0500000000000000" charset="-122"/>
                  <a:cs typeface="思源黑体" panose="020B0500000000000000" charset="-122"/>
                  <a:sym typeface="思源黑体" panose="020B0500000000000000" charset="-122"/>
                </a:defRPr>
              </a:lvl1pPr>
            </a:lstStyle>
            <a:p>
              <a:r>
                <a:rPr lang="en-US" sz="5200" b="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06</a:t>
              </a:r>
              <a:endParaRPr lang="en-US" sz="5200" b="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3" name="副标题文字副标题文字副标题文字"/>
            <p:cNvSpPr txBox="1"/>
            <p:nvPr>
              <p:custDataLst>
                <p:tags r:id="rId24"/>
              </p:custDataLst>
            </p:nvPr>
          </p:nvSpPr>
          <p:spPr>
            <a:xfrm>
              <a:off x="3056" y="3268"/>
              <a:ext cx="1920" cy="644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/>
              <a:r>
                <a:rPr lang="zh-CN" altLang="en-US" sz="2000" b="1" spc="200" dirty="0">
                  <a:solidFill>
                    <a:srgbClr val="46268A"/>
                  </a:solidFill>
                  <a:uFillTx/>
                  <a:latin typeface="Microsoft YaHei UI" panose="020B0503020204020204" pitchFamily="34" charset="-122"/>
                  <a:ea typeface="Microsoft YaHei UI" panose="020B0503020204020204" pitchFamily="34" charset="-122"/>
                </a:rPr>
                <a:t>课后作业</a:t>
              </a:r>
              <a:endParaRPr lang="zh-CN" altLang="en-US" sz="2000" b="1" spc="200" dirty="0">
                <a:solidFill>
                  <a:srgbClr val="46268A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4" name="副标题文字副标题文字副标题文字"/>
            <p:cNvSpPr txBox="1"/>
            <p:nvPr>
              <p:custDataLst>
                <p:tags r:id="rId25"/>
              </p:custDataLst>
            </p:nvPr>
          </p:nvSpPr>
          <p:spPr>
            <a:xfrm>
              <a:off x="3152" y="4212"/>
              <a:ext cx="360" cy="537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50800" tIns="50800" rIns="50800" bIns="50800" anchor="ctr">
              <a:spAutoFit/>
            </a:bodyPr>
            <a:lstStyle>
              <a:lvl1pPr>
                <a:defRPr sz="5000">
                  <a:solidFill>
                    <a:srgbClr val="FFFFFF"/>
                  </a:solidFill>
                  <a:latin typeface="思源黑体 Medium" panose="020B0600000000000000" charset="-122"/>
                  <a:ea typeface="思源黑体 Medium" panose="020B0600000000000000" charset="-122"/>
                  <a:cs typeface="思源黑体 Medium" panose="020B0600000000000000" charset="-122"/>
                  <a:sym typeface="思源黑体 Medium" panose="020B0600000000000000" charset="-122"/>
                </a:defRPr>
              </a:lvl1pPr>
            </a:lstStyle>
            <a:p>
              <a:pPr algn="l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sz="1200" dirty="0">
                <a:solidFill>
                  <a:schemeClr val="tx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01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情境导入</a:t>
            </a:r>
            <a:endParaRPr lang="zh-CN" altLang="en-US" dirty="0"/>
          </a:p>
        </p:txBody>
      </p:sp>
      <p:sp>
        <p:nvSpPr>
          <p:cNvPr id="19" name="对话气泡: 椭圆形 18"/>
          <p:cNvSpPr/>
          <p:nvPr/>
        </p:nvSpPr>
        <p:spPr>
          <a:xfrm>
            <a:off x="2680451" y="1463436"/>
            <a:ext cx="3892492" cy="2181138"/>
          </a:xfrm>
          <a:prstGeom prst="wedgeEllipseCallou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假如有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1000 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个数据，难道我们要查找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1000 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次吗？有没有更快的查找方法？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-226060" y="2182495"/>
            <a:ext cx="3404870" cy="37915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6585" y="1859280"/>
            <a:ext cx="4283075" cy="3139440"/>
          </a:xfrm>
          <a:prstGeom prst="rect">
            <a:avLst/>
          </a:prstGeom>
        </p:spPr>
      </p:pic>
      <p:sp>
        <p:nvSpPr>
          <p:cNvPr id="19" name="对话气泡: 椭圆形 18"/>
          <p:cNvSpPr/>
          <p:nvPr/>
        </p:nvSpPr>
        <p:spPr>
          <a:xfrm>
            <a:off x="3092450" y="1158240"/>
            <a:ext cx="4305300" cy="2466340"/>
          </a:xfrm>
          <a:prstGeom prst="wedgeEllipseCallou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当老师让同学们把书翻到第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50 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页时，大家都采用什么方法翻书呢？</a:t>
            </a:r>
            <a:endParaRPr lang="zh-CN" altLang="en-US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清华大学活动主题大标题"/>
          <p:cNvSpPr txBox="1"/>
          <p:nvPr>
            <p:custDataLst>
              <p:tags r:id="rId2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02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二分查找的原理</a:t>
            </a:r>
            <a:endParaRPr lang="zh-CN" altLang="en-US" dirty="0"/>
          </a:p>
        </p:txBody>
      </p:sp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1376680" y="1570355"/>
            <a:ext cx="2720975" cy="439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15849" r="12172" b="3540"/>
          <a:stretch>
            <a:fillRect/>
          </a:stretch>
        </p:blipFill>
        <p:spPr>
          <a:xfrm>
            <a:off x="391160" y="1859280"/>
            <a:ext cx="3082925" cy="3028315"/>
          </a:xfrm>
          <a:prstGeom prst="rect">
            <a:avLst/>
          </a:prstGeom>
        </p:spPr>
      </p:pic>
      <p:sp>
        <p:nvSpPr>
          <p:cNvPr id="2" name="清华大学活动主题大标题"/>
          <p:cNvSpPr txBox="1"/>
          <p:nvPr>
            <p:custDataLst>
              <p:tags r:id="rId2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02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二分查找的原理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783330" y="1080770"/>
            <a:ext cx="7722870" cy="2895600"/>
          </a:xfrm>
          <a:prstGeom prst="rect">
            <a:avLst/>
          </a:prstGeom>
        </p:spPr>
        <p:txBody>
          <a:bodyPr>
            <a:noAutofit/>
          </a:bodyPr>
          <a:p>
            <a:pPr indent="457200"/>
            <a:r>
              <a:rPr lang="zh-CN" altLang="en-US" sz="2400">
                <a:solidFill>
                  <a:srgbClr val="231F20"/>
                </a:solidFill>
                <a:latin typeface="方正书宋_GBK"/>
                <a:ea typeface="方正书宋_GBK"/>
              </a:rPr>
              <a:t>有的同学通过不断缩小范围快速定位目标，很快就能翻到第</a:t>
            </a:r>
            <a:r>
              <a:rPr lang="en-US" altLang="zh-CN" sz="2400">
                <a:solidFill>
                  <a:srgbClr val="231F20"/>
                </a:solidFill>
                <a:latin typeface="方正书宋_GBK"/>
                <a:ea typeface="方正书宋_GBK"/>
              </a:rPr>
              <a:t>50</a:t>
            </a:r>
            <a:r>
              <a:rPr lang="zh-CN" altLang="en-US" sz="2400">
                <a:solidFill>
                  <a:srgbClr val="231F20"/>
                </a:solidFill>
                <a:latin typeface="方正书宋_GBK"/>
                <a:ea typeface="方正书宋_GBK"/>
              </a:rPr>
              <a:t>页。</a:t>
            </a:r>
            <a:endParaRPr lang="zh-CN" altLang="en-US" sz="2400">
              <a:solidFill>
                <a:srgbClr val="231F20"/>
              </a:solidFill>
              <a:latin typeface="方正书宋_GBK"/>
              <a:ea typeface="方正书宋_GBK"/>
            </a:endParaRPr>
          </a:p>
          <a:p>
            <a:pPr indent="457200"/>
            <a:r>
              <a:rPr lang="zh-CN" altLang="en-US" sz="2400">
                <a:solidFill>
                  <a:srgbClr val="231F20"/>
                </a:solidFill>
                <a:latin typeface="方正书宋_GBK"/>
                <a:ea typeface="方正书宋_GBK"/>
              </a:rPr>
              <a:t>同理，在有序数列中，要想找到某个特定目标元素，可以通过将查找范围缩小一半，判断目标元素所在的位置，将目标元素所在的范围再次缩小一半，判断目标元素所在的位置</a:t>
            </a:r>
            <a:r>
              <a:rPr lang="en-US" altLang="zh-CN" sz="2400">
                <a:solidFill>
                  <a:srgbClr val="231F20"/>
                </a:solidFill>
                <a:latin typeface="方正书宋_GBK"/>
                <a:ea typeface="方正书宋_GBK"/>
              </a:rPr>
              <a:t>……</a:t>
            </a:r>
            <a:r>
              <a:rPr lang="zh-CN" altLang="en-US" sz="2400">
                <a:solidFill>
                  <a:srgbClr val="231F20"/>
                </a:solidFill>
                <a:latin typeface="方正书宋_GBK"/>
                <a:ea typeface="方正书宋_GBK"/>
              </a:rPr>
              <a:t>如此重复不断地缩小查找范围，直到找到目标元素。这样的方法就叫作</a:t>
            </a:r>
            <a:r>
              <a:rPr lang="zh-CN" altLang="en-US" sz="2400">
                <a:solidFill>
                  <a:srgbClr val="FF0000"/>
                </a:solidFill>
                <a:latin typeface="方正书宋_GBK"/>
                <a:ea typeface="方正书宋_GBK"/>
              </a:rPr>
              <a:t>二分查找</a:t>
            </a:r>
            <a:r>
              <a:rPr lang="zh-CN" altLang="en-US" sz="2400">
                <a:solidFill>
                  <a:srgbClr val="231F20"/>
                </a:solidFill>
                <a:latin typeface="方正书宋_GBK"/>
                <a:ea typeface="方正书宋_GBK"/>
              </a:rPr>
              <a:t>。</a:t>
            </a:r>
            <a:endParaRPr lang="zh-CN" altLang="en-US" sz="2400">
              <a:solidFill>
                <a:srgbClr val="231F20"/>
              </a:solidFill>
              <a:latin typeface="方正书宋_GBK"/>
              <a:ea typeface="方正书宋_GBK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085" y="3893820"/>
            <a:ext cx="8032115" cy="1703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8850" y="4124960"/>
            <a:ext cx="6144895" cy="192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3538"/>
          <a:stretch>
            <a:fillRect/>
          </a:stretch>
        </p:blipFill>
        <p:spPr>
          <a:xfrm>
            <a:off x="2228850" y="2310765"/>
            <a:ext cx="6214110" cy="1814195"/>
          </a:xfrm>
          <a:prstGeom prst="rect">
            <a:avLst/>
          </a:prstGeom>
        </p:spPr>
      </p:pic>
      <p:sp>
        <p:nvSpPr>
          <p:cNvPr id="2" name="清华大学活动主题大标题"/>
          <p:cNvSpPr txBox="1"/>
          <p:nvPr>
            <p:custDataLst>
              <p:tags r:id="rId3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03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用二分查找法查找旗手</a:t>
            </a:r>
            <a:endParaRPr lang="zh-CN" altLang="en-US" dirty="0"/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589280" y="152685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r>
              <a:rPr lang="zh-CN" altLang="en-US" sz="1600">
                <a:solidFill>
                  <a:srgbClr val="231F20"/>
                </a:solidFill>
                <a:latin typeface="方正书宋_GBK"/>
                <a:ea typeface="方正书宋_GBK"/>
              </a:rPr>
              <a:t>第 </a:t>
            </a:r>
            <a:r>
              <a:rPr lang="en-US" altLang="zh-CN" sz="1600">
                <a:solidFill>
                  <a:srgbClr val="231F20"/>
                </a:solidFill>
                <a:latin typeface="方正书宋_GBK"/>
                <a:ea typeface="方正书宋_GBK"/>
              </a:rPr>
              <a:t>1 </a:t>
            </a:r>
            <a:r>
              <a:rPr lang="zh-CN" altLang="en-US" sz="1600">
                <a:solidFill>
                  <a:srgbClr val="231F20"/>
                </a:solidFill>
                <a:latin typeface="方正书宋_GBK"/>
                <a:ea typeface="方正书宋_GBK"/>
              </a:rPr>
              <a:t>步：</a:t>
            </a:r>
            <a:endParaRPr lang="zh-CN" altLang="en-US" sz="1600">
              <a:solidFill>
                <a:srgbClr val="231F20"/>
              </a:solidFill>
              <a:latin typeface="方正书宋_GBK"/>
              <a:ea typeface="方正书宋_GBK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589280" y="318611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r>
              <a:rPr lang="zh-CN" altLang="en-US" sz="1600">
                <a:solidFill>
                  <a:srgbClr val="231F20"/>
                </a:solidFill>
                <a:latin typeface="方正书宋_GBK"/>
                <a:ea typeface="方正书宋_GBK"/>
              </a:rPr>
              <a:t>第 </a:t>
            </a:r>
            <a:r>
              <a:rPr lang="en-US" altLang="zh-CN" sz="1600">
                <a:solidFill>
                  <a:srgbClr val="231F20"/>
                </a:solidFill>
                <a:latin typeface="方正书宋_GBK"/>
                <a:ea typeface="方正书宋_GBK"/>
              </a:rPr>
              <a:t>2 </a:t>
            </a:r>
            <a:r>
              <a:rPr lang="zh-CN" altLang="en-US" sz="1600">
                <a:solidFill>
                  <a:srgbClr val="231F20"/>
                </a:solidFill>
                <a:latin typeface="方正书宋_GBK"/>
                <a:ea typeface="方正书宋_GBK"/>
              </a:rPr>
              <a:t>步：</a:t>
            </a:r>
            <a:endParaRPr lang="zh-CN" altLang="en-US" sz="1600">
              <a:solidFill>
                <a:srgbClr val="231F20"/>
              </a:solidFill>
              <a:latin typeface="方正书宋_GBK"/>
              <a:ea typeface="方正书宋_GBK"/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589280" y="476853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r>
              <a:rPr lang="zh-CN" altLang="en-US" sz="1600">
                <a:solidFill>
                  <a:srgbClr val="231F20"/>
                </a:solidFill>
                <a:latin typeface="方正书宋_GBK"/>
                <a:ea typeface="方正书宋_GBK"/>
              </a:rPr>
              <a:t>第 </a:t>
            </a:r>
            <a:r>
              <a:rPr lang="en-US" altLang="zh-CN" sz="1600">
                <a:solidFill>
                  <a:srgbClr val="231F20"/>
                </a:solidFill>
                <a:latin typeface="方正书宋_GBK"/>
                <a:ea typeface="方正书宋_GBK"/>
              </a:rPr>
              <a:t>3 </a:t>
            </a:r>
            <a:r>
              <a:rPr lang="zh-CN" altLang="en-US" sz="1600">
                <a:solidFill>
                  <a:srgbClr val="231F20"/>
                </a:solidFill>
                <a:latin typeface="方正书宋_GBK"/>
                <a:ea typeface="方正书宋_GBK"/>
              </a:rPr>
              <a:t>步：</a:t>
            </a:r>
            <a:endParaRPr lang="zh-CN" altLang="en-US" sz="1600">
              <a:solidFill>
                <a:srgbClr val="231F20"/>
              </a:solidFill>
              <a:latin typeface="方正书宋_GBK"/>
              <a:ea typeface="方正书宋_GBK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rcRect t="7989"/>
          <a:stretch>
            <a:fillRect/>
          </a:stretch>
        </p:blipFill>
        <p:spPr>
          <a:xfrm>
            <a:off x="2367280" y="830580"/>
            <a:ext cx="6085840" cy="18034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813800" y="1864360"/>
            <a:ext cx="2971800" cy="2245360"/>
          </a:xfrm>
          <a:prstGeom prst="rect">
            <a:avLst/>
          </a:prstGeom>
        </p:spPr>
        <p:txBody>
          <a:bodyPr wrap="square">
            <a:spAutoFit/>
          </a:bodyPr>
          <a:p>
            <a:pPr indent="457200"/>
            <a:r>
              <a:rPr lang="zh-CN" altLang="en-US" sz="2000">
                <a:solidFill>
                  <a:srgbClr val="231F20"/>
                </a:solidFill>
                <a:latin typeface="方正书宋_GBK"/>
                <a:ea typeface="方正书宋_GBK"/>
              </a:rPr>
              <a:t>二分查找的原理就是在有序数组中，通过不断将查找区间一分为二，比较中间元素与目标数据，再根据比较结果调整查找区间，直至找到目标数据。</a:t>
            </a:r>
            <a:endParaRPr lang="zh-CN" altLang="en-US" sz="2000">
              <a:solidFill>
                <a:srgbClr val="231F20"/>
              </a:solidFill>
              <a:latin typeface="方正书宋_GBK"/>
              <a:ea typeface="方正书宋_GB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03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altLang="en-US" dirty="0">
                <a:sym typeface="+mn-ea"/>
              </a:rPr>
              <a:t>用二分查找法查找旗手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635" y="1713865"/>
            <a:ext cx="10079990" cy="42005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46455" y="113030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【课堂任务一】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85865" y="5021580"/>
            <a:ext cx="7696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7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03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altLang="en-US" dirty="0">
                <a:sym typeface="+mn-ea"/>
              </a:rPr>
              <a:t>用二分查找法查找旗手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680" y="998220"/>
            <a:ext cx="9337675" cy="48304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236845" y="4168140"/>
            <a:ext cx="859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二分</a:t>
            </a:r>
            <a:endParaRPr lang="zh-CN" altLang="en-US" sz="2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25670" y="4587875"/>
            <a:ext cx="859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顺序</a:t>
            </a:r>
            <a:endParaRPr lang="zh-CN" altLang="en-US" sz="2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清华大学活动主题大标题"/>
          <p:cNvSpPr txBox="1"/>
          <p:nvPr>
            <p:custDataLst>
              <p:tags r:id="rId1"/>
            </p:custDataLst>
          </p:nvPr>
        </p:nvSpPr>
        <p:spPr>
          <a:xfrm>
            <a:off x="460821" y="96825"/>
            <a:ext cx="915670" cy="9017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9800" b="1">
                <a:solidFill>
                  <a:srgbClr val="FFFFFF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思源黑体" panose="020B0500000000000000" charset="-122"/>
              </a:defRPr>
            </a:lvl1pPr>
          </a:lstStyle>
          <a:p>
            <a:r>
              <a:rPr lang="en-US" sz="5200" dirty="0">
                <a:solidFill>
                  <a:schemeClr val="bg1"/>
                </a:solidFill>
                <a:uFillTx/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04</a:t>
            </a:r>
            <a:endParaRPr lang="en-US" sz="5200" dirty="0">
              <a:solidFill>
                <a:schemeClr val="bg1"/>
              </a:solidFill>
              <a:uFillTx/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470025" y="283845"/>
            <a:ext cx="9626600" cy="544830"/>
          </a:xfrm>
        </p:spPr>
        <p:txBody>
          <a:bodyPr/>
          <a:lstStyle/>
          <a:p>
            <a:r>
              <a:rPr lang="zh-CN" altLang="en-US" dirty="0"/>
              <a:t>二分查找的应用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90" y="1215390"/>
            <a:ext cx="7177405" cy="369252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9475470" y="2690495"/>
            <a:ext cx="2716530" cy="3241675"/>
          </a:xfrm>
          <a:prstGeom prst="rect">
            <a:avLst/>
          </a:prstGeom>
        </p:spPr>
      </p:pic>
      <p:sp>
        <p:nvSpPr>
          <p:cNvPr id="19" name="对话气泡: 椭圆形 18"/>
          <p:cNvSpPr/>
          <p:nvPr/>
        </p:nvSpPr>
        <p:spPr>
          <a:xfrm>
            <a:off x="7573010" y="1085850"/>
            <a:ext cx="3089910" cy="2656840"/>
          </a:xfrm>
          <a:prstGeom prst="wedgeEllipseCallout">
            <a:avLst>
              <a:gd name="adj1" fmla="val 46861"/>
              <a:gd name="adj2" fmla="val 4668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你能用二分法帮我排除故障段吗？请用自然语言描述你的方法。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17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18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19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1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2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3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4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5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6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7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8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29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1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2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3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4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5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6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7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8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39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40.xml><?xml version="1.0" encoding="utf-8"?>
<p:tagLst xmlns:p="http://schemas.openxmlformats.org/presentationml/2006/main">
  <p:tag name="KSO_WM_DIAGRAM_VIRTUALLY_FRAME" val="{&quot;height&quot;:307.25,&quot;left&quot;:83.9,&quot;top&quot;:147.95,&quot;width&quot;:926.3}"/>
</p:tagLst>
</file>

<file path=ppt/tags/tag41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42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43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44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45.xml><?xml version="1.0" encoding="utf-8"?>
<p:tagLst xmlns:p="http://schemas.openxmlformats.org/presentationml/2006/main">
  <p:tag name="KSO_WM_DIAGRAM_VIRTUALLY_FRAME" val="{&quot;height&quot;:372.65,&quot;left&quot;:92.8,&quot;top&quot;:87.1,&quot;width&quot;:652.7}"/>
</p:tagLst>
</file>

<file path=ppt/tags/tag46.xml><?xml version="1.0" encoding="utf-8"?>
<p:tagLst xmlns:p="http://schemas.openxmlformats.org/presentationml/2006/main">
  <p:tag name="KSO_WM_DIAGRAM_VIRTUALLY_FRAME" val="{&quot;height&quot;:372.65,&quot;left&quot;:92.8,&quot;top&quot;:87.1,&quot;width&quot;:652.7}"/>
</p:tagLst>
</file>

<file path=ppt/tags/tag47.xml><?xml version="1.0" encoding="utf-8"?>
<p:tagLst xmlns:p="http://schemas.openxmlformats.org/presentationml/2006/main">
  <p:tag name="KSO_WM_DIAGRAM_VIRTUALLY_FRAME" val="{&quot;height&quot;:372.65,&quot;left&quot;:92.8,&quot;top&quot;:87.1,&quot;width&quot;:652.7}"/>
</p:tagLst>
</file>

<file path=ppt/tags/tag48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49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ags/tag50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51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52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53.xml><?xml version="1.0" encoding="utf-8"?>
<p:tagLst xmlns:p="http://schemas.openxmlformats.org/presentationml/2006/main">
  <p:tag name="KSO_WM_DIAGRAM_VIRTUALLY_FRAME" val="{&quot;height&quot;:315.2022834645669,&quot;left&quot;:83.63511811023622,&quot;top&quot;:147.93031496062991,&quot;width&quot;:722.4992125984252}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"/>
</p:tagLst>
</file>

<file path=ppt/tags/tag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WPS 演示</Application>
  <PresentationFormat>自定义</PresentationFormat>
  <Paragraphs>110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Microsoft YaHei Regular</vt:lpstr>
      <vt:lpstr>思源黑体 Medium</vt:lpstr>
      <vt:lpstr>黑体</vt:lpstr>
      <vt:lpstr>Microsoft YaHei Bold</vt:lpstr>
      <vt:lpstr>思源黑体</vt:lpstr>
      <vt:lpstr>方正楷体_GB2312</vt:lpstr>
      <vt:lpstr>Wingdings</vt:lpstr>
      <vt:lpstr>Microsoft YaHei UI</vt:lpstr>
      <vt:lpstr>方正书宋_GBK</vt:lpstr>
      <vt:lpstr>华文楷体</vt:lpstr>
      <vt:lpstr>Arial Unicode MS</vt:lpstr>
      <vt:lpstr>Calibri</vt:lpstr>
      <vt:lpstr>Office 主题​​</vt:lpstr>
      <vt:lpstr>第2课 二分查找</vt:lpstr>
      <vt:lpstr>PowerPoint 演示文稿</vt:lpstr>
      <vt:lpstr>情境导入</vt:lpstr>
      <vt:lpstr>二分查找的原理</vt:lpstr>
      <vt:lpstr>二分查找的原理</vt:lpstr>
      <vt:lpstr>用二分查找法查找旗手</vt:lpstr>
      <vt:lpstr>用二分查找法查找旗手</vt:lpstr>
      <vt:lpstr>用二分查找法查找旗手</vt:lpstr>
      <vt:lpstr>二分查找的应用</vt:lpstr>
      <vt:lpstr>二分查找的应用</vt:lpstr>
      <vt:lpstr>课堂小结</vt:lpstr>
      <vt:lpstr>课后作业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lilu</dc:creator>
  <cp:lastModifiedBy>Cherenkov</cp:lastModifiedBy>
  <cp:revision>131</cp:revision>
  <dcterms:created xsi:type="dcterms:W3CDTF">2023-12-27T01:51:00Z</dcterms:created>
  <dcterms:modified xsi:type="dcterms:W3CDTF">2025-02-23T08:33:42Z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CD13E39C9C874ECD9D3BD93E13F9FAF5_13</vt:lpwstr>
  </property>
</Properties>
</file>