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56" r:id="rId3"/>
    <p:sldId id="257" r:id="rId5"/>
    <p:sldId id="259" r:id="rId6"/>
    <p:sldId id="277" r:id="rId7"/>
    <p:sldId id="268" r:id="rId8"/>
    <p:sldId id="269" r:id="rId9"/>
    <p:sldId id="264" r:id="rId10"/>
    <p:sldId id="265" r:id="rId11"/>
    <p:sldId id="270" r:id="rId12"/>
    <p:sldId id="271" r:id="rId13"/>
    <p:sldId id="273" r:id="rId14"/>
    <p:sldId id="274" r:id="rId15"/>
    <p:sldId id="275" r:id="rId16"/>
    <p:sldId id="266" r:id="rId17"/>
    <p:sldId id="278" r:id="rId18"/>
    <p:sldId id="267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268A"/>
    <a:srgbClr val="FFFFFF"/>
    <a:srgbClr val="71278A"/>
    <a:srgbClr val="E8EBEF"/>
    <a:srgbClr val="520061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60"/>
        <p:guide pos="39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tags" Target="../tags/tag4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tags" Target="../tags/tag4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tags" Target="../tags/tag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tags" Target="../tags/tag5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tags" Target="../tags/tag52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tags" Target="../tags/tag5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40.xml"/><Relationship Id="rId24" Type="http://schemas.openxmlformats.org/officeDocument/2006/relationships/tags" Target="../tags/tag39.xml"/><Relationship Id="rId23" Type="http://schemas.openxmlformats.org/officeDocument/2006/relationships/tags" Target="../tags/tag38.xml"/><Relationship Id="rId22" Type="http://schemas.openxmlformats.org/officeDocument/2006/relationships/tags" Target="../tags/tag37.xml"/><Relationship Id="rId21" Type="http://schemas.openxmlformats.org/officeDocument/2006/relationships/tags" Target="../tags/tag36.xml"/><Relationship Id="rId20" Type="http://schemas.openxmlformats.org/officeDocument/2006/relationships/tags" Target="../tags/tag35.xml"/><Relationship Id="rId2" Type="http://schemas.openxmlformats.org/officeDocument/2006/relationships/tags" Target="../tags/tag17.xml"/><Relationship Id="rId19" Type="http://schemas.openxmlformats.org/officeDocument/2006/relationships/tags" Target="../tags/tag34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4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4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tags" Target="../tags/tag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tags" Target="../tags/tag4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tags" Target="../tags/tag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tags" Target="../tags/tag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513080" y="4104640"/>
            <a:ext cx="7379970" cy="558165"/>
          </a:xfrm>
        </p:spPr>
        <p:txBody>
          <a:bodyPr/>
          <a:lstStyle/>
          <a:p>
            <a:r>
              <a:rPr lang="zh-CN" altLang="en-US" dirty="0"/>
              <a:t>第一单元</a:t>
            </a:r>
            <a:r>
              <a:rPr lang="en-US" altLang="zh-CN" dirty="0"/>
              <a:t> </a:t>
            </a:r>
            <a:r>
              <a:rPr lang="zh-CN" altLang="en-US" dirty="0"/>
              <a:t>查找与排序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4660" y="1761490"/>
            <a:ext cx="9570720" cy="1003935"/>
          </a:xfrm>
        </p:spPr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lang="zh-CN" altLang="en-US" dirty="0"/>
              <a:t>顺序查找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24"/>
          </p:nvPr>
        </p:nvSpPr>
        <p:spPr>
          <a:xfrm>
            <a:off x="513080" y="5213350"/>
            <a:ext cx="7379970" cy="445135"/>
          </a:xfrm>
        </p:spPr>
        <p:txBody>
          <a:bodyPr/>
          <a:lstStyle/>
          <a:p>
            <a:r>
              <a:rPr lang="zh-CN" altLang="en-US" dirty="0"/>
              <a:t>五年级</a:t>
            </a:r>
            <a:r>
              <a:rPr lang="en-US" altLang="zh-CN" dirty="0"/>
              <a:t> </a:t>
            </a:r>
            <a:r>
              <a:rPr lang="zh-CN" altLang="en-US" dirty="0"/>
              <a:t>下册</a:t>
            </a:r>
            <a:endParaRPr lang="zh-CN" altLang="en-US" dirty="0"/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>
                <a:sym typeface="+mn-ea"/>
              </a:rPr>
              <a:t>用顺序查找法查找旗手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11175" y="1591310"/>
            <a:ext cx="458089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【课堂任务二】：用图形化编程软件编写程序，找出身高为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148cm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的旗手。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1845" y="1845310"/>
            <a:ext cx="6083935" cy="31546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用顺序查找法查找旗手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2771775" y="998220"/>
            <a:ext cx="6648450" cy="3889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86505" y="5057140"/>
            <a:ext cx="443484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6858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）新建名为“全班身高”的列表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用顺序查找法查找旗手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793365" y="998220"/>
            <a:ext cx="6604635" cy="42259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20620" y="5340350"/>
            <a:ext cx="683006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6858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）将文本文件中的列表数据复制并粘贴到“全班身高”列表中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用顺序查找法查找旗手</a:t>
            </a:r>
            <a:endParaRPr lang="zh-CN" altLang="en-US" dirty="0"/>
          </a:p>
        </p:txBody>
      </p:sp>
      <p:pic>
        <p:nvPicPr>
          <p:cNvPr id="1030230764" name="图片 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965" y="1517015"/>
            <a:ext cx="6830060" cy="297878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125470" y="467328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6858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）编写代码，遍历“全班身高”列表数据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230764" name="图片 8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755" y="3554730"/>
            <a:ext cx="3530600" cy="15398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清华大学活动主题大标题"/>
          <p:cNvSpPr txBox="1"/>
          <p:nvPr>
            <p:custDataLst>
              <p:tags r:id="rId2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>
                <a:sym typeface="+mn-ea"/>
              </a:rPr>
              <a:t>用顺序查找法查找旗手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905885" y="1944370"/>
            <a:ext cx="2669540" cy="120015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你知道变量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在代码中的作用是什么吗？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6678930" y="1534160"/>
            <a:ext cx="3255645" cy="4286250"/>
          </a:xfrm>
          <a:prstGeom prst="rect">
            <a:avLst/>
          </a:prstGeom>
        </p:spPr>
      </p:pic>
      <p:sp>
        <p:nvSpPr>
          <p:cNvPr id="20" name="思想气泡: 云 19"/>
          <p:cNvSpPr/>
          <p:nvPr/>
        </p:nvSpPr>
        <p:spPr>
          <a:xfrm>
            <a:off x="3707765" y="1272540"/>
            <a:ext cx="3368040" cy="2489835"/>
          </a:xfrm>
          <a:prstGeom prst="cloudCallout">
            <a:avLst>
              <a:gd name="adj1" fmla="val 80825"/>
              <a:gd name="adj2" fmla="val 17686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05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862580" y="1906905"/>
            <a:ext cx="6841490" cy="1906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顺序查找</a:t>
            </a:r>
            <a:r>
              <a:rPr lang="zh-CN" altLang="en-US" sz="2800"/>
              <a:t>：</a:t>
            </a:r>
            <a:endParaRPr lang="zh-CN" altLang="en-US" sz="2800"/>
          </a:p>
          <a:p>
            <a:endParaRPr lang="en-US" altLang="zh-CN"/>
          </a:p>
          <a:p>
            <a:r>
              <a:rPr lang="en-US" altLang="zh-CN"/>
              <a:t>1. </a:t>
            </a:r>
            <a:r>
              <a:rPr lang="zh-CN" altLang="en-US"/>
              <a:t>原理：从头到尾逐个检查数据，适用于无序场景。</a:t>
            </a:r>
            <a:r>
              <a:rPr lang="en-US" altLang="zh-CN"/>
              <a:t>  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2. </a:t>
            </a:r>
            <a:r>
              <a:rPr lang="zh-CN" altLang="en-US"/>
              <a:t>特点：简单，但效率低（最大查找次数</a:t>
            </a:r>
            <a:r>
              <a:rPr lang="en-US" altLang="zh-CN"/>
              <a:t>=</a:t>
            </a:r>
            <a:r>
              <a:rPr lang="zh-CN" altLang="en-US"/>
              <a:t>数据总量）。</a:t>
            </a:r>
            <a:endParaRPr lang="zh-CN" altLang="en-US"/>
          </a:p>
          <a:p>
            <a:r>
              <a:rPr lang="en-US" altLang="zh-CN"/>
              <a:t>  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06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课后作业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660" y="1779270"/>
            <a:ext cx="9920605" cy="27260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065341" y="1878715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065530" y="1878965"/>
            <a:ext cx="2094230" cy="1136650"/>
            <a:chOff x="1678" y="2959"/>
            <a:chExt cx="3298" cy="179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056" y="3268"/>
              <a:ext cx="192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情境导入</a:t>
              </a:r>
              <a:endParaRPr lang="zh-CN" altLang="en-US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2" name="副标题文字副标题文字副标题文字"/>
            <p:cNvSpPr txBox="1"/>
            <p:nvPr>
              <p:custDataLst>
                <p:tags r:id="rId5"/>
              </p:custDataLst>
            </p:nvPr>
          </p:nvSpPr>
          <p:spPr>
            <a:xfrm>
              <a:off x="3152" y="4212"/>
              <a:ext cx="360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65530" y="3201670"/>
            <a:ext cx="2932430" cy="1136650"/>
            <a:chOff x="1678" y="2959"/>
            <a:chExt cx="4618" cy="1790"/>
          </a:xfrm>
        </p:grpSpPr>
        <p:sp>
          <p:nvSpPr>
            <p:cNvPr id="6" name="清华大学活动主题大标题"/>
            <p:cNvSpPr txBox="1"/>
            <p:nvPr>
              <p:custDataLst>
                <p:tags r:id="rId7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8"/>
              </p:custDataLst>
            </p:nvPr>
          </p:nvSpPr>
          <p:spPr>
            <a:xfrm>
              <a:off x="3056" y="3268"/>
              <a:ext cx="324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顺序查找的原理</a:t>
              </a:r>
              <a:endParaRPr lang="zh-CN" altLang="en-US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8" name="副标题文字副标题文字副标题文字"/>
            <p:cNvSpPr txBox="1"/>
            <p:nvPr>
              <p:custDataLst>
                <p:tags r:id="rId9"/>
              </p:custDataLst>
            </p:nvPr>
          </p:nvSpPr>
          <p:spPr>
            <a:xfrm>
              <a:off x="3152" y="4212"/>
              <a:ext cx="360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1065530" y="4524375"/>
            <a:ext cx="4050030" cy="1136650"/>
            <a:chOff x="1678" y="2959"/>
            <a:chExt cx="6378" cy="1790"/>
          </a:xfrm>
        </p:grpSpPr>
        <p:sp>
          <p:nvSpPr>
            <p:cNvPr id="10" name="清华大学活动主题大标题"/>
            <p:cNvSpPr txBox="1"/>
            <p:nvPr>
              <p:custDataLst>
                <p:tags r:id="rId11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2"/>
              </p:custDataLst>
            </p:nvPr>
          </p:nvSpPr>
          <p:spPr>
            <a:xfrm>
              <a:off x="3056" y="3268"/>
              <a:ext cx="500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顺序查找的最大查找次数</a:t>
              </a:r>
              <a:endParaRPr lang="zh-CN" altLang="en-US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2" name="副标题文字副标题文字副标题文字"/>
            <p:cNvSpPr txBox="1"/>
            <p:nvPr>
              <p:custDataLst>
                <p:tags r:id="rId13"/>
              </p:custDataLst>
            </p:nvPr>
          </p:nvSpPr>
          <p:spPr>
            <a:xfrm>
              <a:off x="3152" y="4212"/>
              <a:ext cx="360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4"/>
            </p:custDataLst>
          </p:nvPr>
        </p:nvGrpSpPr>
        <p:grpSpPr>
          <a:xfrm>
            <a:off x="7103110" y="1878965"/>
            <a:ext cx="3770630" cy="1136650"/>
            <a:chOff x="1678" y="2959"/>
            <a:chExt cx="5938" cy="1790"/>
          </a:xfrm>
        </p:grpSpPr>
        <p:sp>
          <p:nvSpPr>
            <p:cNvPr id="14" name="清华大学活动主题大标题"/>
            <p:cNvSpPr txBox="1"/>
            <p:nvPr>
              <p:custDataLst>
                <p:tags r:id="rId15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04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5" name="副标题文字副标题文字副标题文字"/>
            <p:cNvSpPr txBox="1"/>
            <p:nvPr>
              <p:custDataLst>
                <p:tags r:id="rId16"/>
              </p:custDataLst>
            </p:nvPr>
          </p:nvSpPr>
          <p:spPr>
            <a:xfrm>
              <a:off x="3056" y="3269"/>
              <a:ext cx="456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用顺序查找法查找旗手</a:t>
              </a:r>
              <a:endParaRPr lang="zh-CN" altLang="en-US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6" name="副标题文字副标题文字副标题文字"/>
            <p:cNvSpPr txBox="1"/>
            <p:nvPr>
              <p:custDataLst>
                <p:tags r:id="rId17"/>
              </p:custDataLst>
            </p:nvPr>
          </p:nvSpPr>
          <p:spPr>
            <a:xfrm>
              <a:off x="3152" y="4212"/>
              <a:ext cx="360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8"/>
            </p:custDataLst>
          </p:nvPr>
        </p:nvGrpSpPr>
        <p:grpSpPr>
          <a:xfrm>
            <a:off x="7103110" y="3201670"/>
            <a:ext cx="2094230" cy="1136650"/>
            <a:chOff x="1678" y="2959"/>
            <a:chExt cx="3298" cy="1790"/>
          </a:xfrm>
        </p:grpSpPr>
        <p:sp>
          <p:nvSpPr>
            <p:cNvPr id="18" name="清华大学活动主题大标题"/>
            <p:cNvSpPr txBox="1"/>
            <p:nvPr>
              <p:custDataLst>
                <p:tags r:id="rId1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05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9" name="副标题文字副标题文字副标题文字"/>
            <p:cNvSpPr txBox="1"/>
            <p:nvPr>
              <p:custDataLst>
                <p:tags r:id="rId20"/>
              </p:custDataLst>
            </p:nvPr>
          </p:nvSpPr>
          <p:spPr>
            <a:xfrm>
              <a:off x="3056" y="3268"/>
              <a:ext cx="192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课堂小结</a:t>
              </a:r>
              <a:endParaRPr lang="zh-CN" altLang="en-US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0" name="副标题文字副标题文字副标题文字"/>
            <p:cNvSpPr txBox="1"/>
            <p:nvPr>
              <p:custDataLst>
                <p:tags r:id="rId21"/>
              </p:custDataLst>
            </p:nvPr>
          </p:nvSpPr>
          <p:spPr>
            <a:xfrm>
              <a:off x="3152" y="4212"/>
              <a:ext cx="360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22"/>
            </p:custDataLst>
          </p:nvPr>
        </p:nvGrpSpPr>
        <p:grpSpPr>
          <a:xfrm>
            <a:off x="7103110" y="4524375"/>
            <a:ext cx="2094230" cy="1136650"/>
            <a:chOff x="1678" y="2959"/>
            <a:chExt cx="3298" cy="1790"/>
          </a:xfrm>
        </p:grpSpPr>
        <p:sp>
          <p:nvSpPr>
            <p:cNvPr id="22" name="清华大学活动主题大标题"/>
            <p:cNvSpPr txBox="1"/>
            <p:nvPr>
              <p:custDataLst>
                <p:tags r:id="rId2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06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3" name="副标题文字副标题文字副标题文字"/>
            <p:cNvSpPr txBox="1"/>
            <p:nvPr>
              <p:custDataLst>
                <p:tags r:id="rId24"/>
              </p:custDataLst>
            </p:nvPr>
          </p:nvSpPr>
          <p:spPr>
            <a:xfrm>
              <a:off x="3056" y="3268"/>
              <a:ext cx="192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课后作业</a:t>
              </a:r>
              <a:endParaRPr lang="zh-CN" altLang="en-US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4" name="副标题文字副标题文字副标题文字"/>
            <p:cNvSpPr txBox="1"/>
            <p:nvPr>
              <p:custDataLst>
                <p:tags r:id="rId25"/>
              </p:custDataLst>
            </p:nvPr>
          </p:nvSpPr>
          <p:spPr>
            <a:xfrm>
              <a:off x="3152" y="4212"/>
              <a:ext cx="360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情境导入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5310" y="1645920"/>
            <a:ext cx="4919980" cy="333121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 flipH="1">
            <a:off x="213360" y="2103120"/>
            <a:ext cx="2806700" cy="3695065"/>
          </a:xfrm>
          <a:prstGeom prst="rect">
            <a:avLst/>
          </a:prstGeom>
        </p:spPr>
      </p:pic>
      <p:sp>
        <p:nvSpPr>
          <p:cNvPr id="19" name="对话气泡: 椭圆形 18"/>
          <p:cNvSpPr/>
          <p:nvPr/>
        </p:nvSpPr>
        <p:spPr>
          <a:xfrm>
            <a:off x="2680451" y="1463436"/>
            <a:ext cx="3892492" cy="2181138"/>
          </a:xfrm>
          <a:prstGeom prst="wedgeEllipse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同学们，你们有没有在家里找书、文具或衣服的经历？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分享一下你找到这些东西的经历吧！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对话气泡: 椭圆形 18"/>
          <p:cNvSpPr/>
          <p:nvPr/>
        </p:nvSpPr>
        <p:spPr>
          <a:xfrm>
            <a:off x="1847850" y="1183640"/>
            <a:ext cx="4305300" cy="2466340"/>
          </a:xfrm>
          <a:prstGeom prst="wedgeEllipse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学校要组建国旗队，需要在我们班里挑选一位身高等于 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148cm 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的同学作为学校的国旗手，应该怎样做呢？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顺序查找的原理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-226060" y="2182495"/>
            <a:ext cx="3404870" cy="379158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 flipH="1">
            <a:off x="9446895" y="1913890"/>
            <a:ext cx="2303145" cy="3724275"/>
          </a:xfrm>
          <a:prstGeom prst="rect">
            <a:avLst/>
          </a:prstGeom>
        </p:spPr>
      </p:pic>
      <p:sp>
        <p:nvSpPr>
          <p:cNvPr id="20" name="思想气泡: 云 19"/>
          <p:cNvSpPr/>
          <p:nvPr/>
        </p:nvSpPr>
        <p:spPr>
          <a:xfrm>
            <a:off x="6919595" y="1057275"/>
            <a:ext cx="3368040" cy="2489835"/>
          </a:xfrm>
          <a:prstGeom prst="cloudCallout">
            <a:avLst>
              <a:gd name="adj1" fmla="val 36574"/>
              <a:gd name="adj2" fmla="val 63411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05980" y="1767205"/>
            <a:ext cx="2677795" cy="12998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r>
              <a:rPr lang="zh-CN" altLang="en-US">
                <a:latin typeface="+mn-ea"/>
                <a:cs typeface="+mn-ea"/>
              </a:rPr>
              <a:t>我们可以缩小问题规模，以你所在的</a:t>
            </a:r>
            <a:r>
              <a:rPr lang="en-US" altLang="zh-CN">
                <a:latin typeface="+mn-ea"/>
                <a:cs typeface="+mn-ea"/>
              </a:rPr>
              <a:t>7</a:t>
            </a:r>
            <a:r>
              <a:rPr lang="zh-CN" altLang="en-US">
                <a:latin typeface="+mn-ea"/>
                <a:cs typeface="+mn-ea"/>
              </a:rPr>
              <a:t>人小组为例，尝试解决问题。</a:t>
            </a:r>
            <a:endParaRPr lang="zh-CN" altLang="en-US">
              <a:latin typeface="+mn-ea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635" y="4069080"/>
            <a:ext cx="6469380" cy="11696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24475" y="5300980"/>
            <a:ext cx="275272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图 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1.1.1 7 </a:t>
            </a:r>
            <a:r>
              <a:rPr lang="zh-CN" altLang="en-US" sz="1600">
                <a:solidFill>
                  <a:srgbClr val="231F20"/>
                </a:solidFill>
                <a:latin typeface="方正楷体_GBK"/>
                <a:ea typeface="方正楷体_GBK"/>
              </a:rPr>
              <a:t>位同学的体检表</a:t>
            </a:r>
            <a:endParaRPr lang="zh-CN" altLang="en-US" sz="1600">
              <a:solidFill>
                <a:srgbClr val="231F20"/>
              </a:solidFill>
              <a:latin typeface="方正楷体_GBK"/>
              <a:ea typeface="方正楷体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  <p:bldP spid="7" grpId="1"/>
      <p:bldP spid="20" grpId="1" animBg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顺序查找的原理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410" y="1106170"/>
            <a:ext cx="6314440" cy="1488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510" y="2778760"/>
            <a:ext cx="6276340" cy="14585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3410" y="4363720"/>
            <a:ext cx="6233160" cy="14751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78560" y="152685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第 </a:t>
            </a:r>
            <a:r>
              <a:rPr lang="en-US" altLang="zh-CN" sz="1600">
                <a:solidFill>
                  <a:srgbClr val="231F20"/>
                </a:solidFill>
                <a:latin typeface="方正书宋_GBK"/>
                <a:ea typeface="方正书宋_GBK"/>
              </a:rPr>
              <a:t>1 </a:t>
            </a:r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步：</a:t>
            </a:r>
            <a:endParaRPr lang="zh-CN" altLang="en-US" sz="1600">
              <a:solidFill>
                <a:srgbClr val="231F20"/>
              </a:solidFill>
              <a:latin typeface="方正书宋_GBK"/>
              <a:ea typeface="方正书宋_GBK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78560" y="318611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第 </a:t>
            </a:r>
            <a:r>
              <a:rPr lang="en-US" altLang="zh-CN" sz="1600">
                <a:solidFill>
                  <a:srgbClr val="231F20"/>
                </a:solidFill>
                <a:latin typeface="方正书宋_GBK"/>
                <a:ea typeface="方正书宋_GBK"/>
              </a:rPr>
              <a:t>2 </a:t>
            </a:r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步：</a:t>
            </a:r>
            <a:endParaRPr lang="zh-CN" altLang="en-US" sz="1600">
              <a:solidFill>
                <a:srgbClr val="231F20"/>
              </a:solidFill>
              <a:latin typeface="方正书宋_GBK"/>
              <a:ea typeface="方正书宋_GBK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78560" y="476853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第 </a:t>
            </a:r>
            <a:r>
              <a:rPr lang="en-US" altLang="zh-CN" sz="1600">
                <a:solidFill>
                  <a:srgbClr val="231F20"/>
                </a:solidFill>
                <a:latin typeface="方正书宋_GBK"/>
                <a:ea typeface="方正书宋_GBK"/>
              </a:rPr>
              <a:t>3 </a:t>
            </a:r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步：</a:t>
            </a:r>
            <a:endParaRPr lang="zh-CN" altLang="en-US" sz="1600">
              <a:solidFill>
                <a:srgbClr val="231F20"/>
              </a:solidFill>
              <a:latin typeface="方正书宋_GBK"/>
              <a:ea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顺序查找的原理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68300" y="1197610"/>
            <a:ext cx="111271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lvl="1" indent="457200"/>
            <a:r>
              <a:rPr lang="zh-CN" altLang="en-US" sz="2800">
                <a:solidFill>
                  <a:srgbClr val="FF0000"/>
                </a:solidFill>
                <a:latin typeface="+mn-ea"/>
                <a:sym typeface="+mn-ea"/>
              </a:rPr>
              <a:t>顺序查找的原理</a:t>
            </a:r>
            <a:r>
              <a:rPr lang="zh-CN" altLang="en-US" sz="2800">
                <a:solidFill>
                  <a:srgbClr val="231F20"/>
                </a:solidFill>
                <a:latin typeface="+mn-ea"/>
                <a:sym typeface="+mn-ea"/>
              </a:rPr>
              <a:t>就是按照数据序列原有的顺序，从第一个元素开始逐个查找，直找到到与给定关键字相同的元素或者搜索完整个数据序列。</a:t>
            </a:r>
            <a:endParaRPr lang="zh-CN" altLang="en-US" sz="2800">
              <a:solidFill>
                <a:srgbClr val="231F20"/>
              </a:solidFill>
              <a:latin typeface="+mn-ea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565" y="2581275"/>
            <a:ext cx="7647940" cy="335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顺序查找的最大查找次数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430" y="1361440"/>
            <a:ext cx="5556885" cy="39350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2775" y="2205990"/>
            <a:ext cx="5281295" cy="22453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方正书宋_GBK"/>
                <a:ea typeface="方正书宋_GBK"/>
              </a:rPr>
              <a:t>在顺序查找中，如果要查找的元素刚好是数据集合中的第一个元素， 那么查找次数为 </a:t>
            </a:r>
            <a:r>
              <a:rPr lang="en-US" altLang="zh-CN" sz="2000">
                <a:solidFill>
                  <a:srgbClr val="231F20"/>
                </a:solidFill>
                <a:latin typeface="方正书宋_GBK"/>
                <a:ea typeface="方正书宋_GBK"/>
              </a:rPr>
              <a:t>1</a:t>
            </a:r>
            <a:r>
              <a:rPr lang="zh-CN" altLang="en-US" sz="2000">
                <a:solidFill>
                  <a:srgbClr val="231F20"/>
                </a:solidFill>
                <a:latin typeface="方正书宋_GBK"/>
                <a:ea typeface="方正书宋_GBK"/>
              </a:rPr>
              <a:t>，这是查找次数最少的情况。如果要查找的元素位于数据集合的最后一个位置，或者数据集合中根本不存在该元素（此时算法会遍历整个集合以确定这一点），那么查找次数将是最多的。总之，查找的次数不会超过样本总数。</a:t>
            </a:r>
            <a:endParaRPr lang="zh-CN" altLang="en-US" sz="2000">
              <a:solidFill>
                <a:srgbClr val="231F20"/>
              </a:solidFill>
              <a:latin typeface="方正书宋_GBK"/>
              <a:ea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>
                <a:sym typeface="+mn-ea"/>
              </a:rPr>
              <a:t>用顺序查找法查找旗手</a:t>
            </a:r>
            <a:endParaRPr lang="zh-CN" altLang="en-US" dirty="0"/>
          </a:p>
        </p:txBody>
      </p:sp>
      <p:sp>
        <p:nvSpPr>
          <p:cNvPr id="19" name="对话气泡: 椭圆形 18"/>
          <p:cNvSpPr/>
          <p:nvPr/>
        </p:nvSpPr>
        <p:spPr>
          <a:xfrm>
            <a:off x="4051935" y="1763395"/>
            <a:ext cx="4087495" cy="2014220"/>
          </a:xfrm>
          <a:prstGeom prst="wedgeEllipse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谁能帮帮我，怎么用自然语言描述查找旗手的过程呢？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1551940" y="2377440"/>
            <a:ext cx="3228975" cy="3596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>
                <a:sym typeface="+mn-ea"/>
              </a:rPr>
              <a:t>用顺序查找法查找旗手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7309"/>
          <a:stretch>
            <a:fillRect/>
          </a:stretch>
        </p:blipFill>
        <p:spPr>
          <a:xfrm>
            <a:off x="6247130" y="889635"/>
            <a:ext cx="3463290" cy="51161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9115" y="1426210"/>
            <a:ext cx="5648325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【课堂任务一】：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请用流程图描述顺序查找法查找旗手的过程，填写图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1.1.5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中空白处。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17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18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19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1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2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3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4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5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6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7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8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29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1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2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3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4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5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6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7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8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39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07.25,&quot;left&quot;:83.9,&quot;top&quot;:147.95,&quot;width&quot;:926.3}"/>
</p:tagLst>
</file>

<file path=ppt/tags/tag4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823</Words>
  <Application>WPS 演示</Application>
  <PresentationFormat>自定义</PresentationFormat>
  <Paragraphs>128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Microsoft YaHei UI</vt:lpstr>
      <vt:lpstr>方正楷体_GBK</vt:lpstr>
      <vt:lpstr>Times New Roman</vt:lpstr>
      <vt:lpstr>方正书宋_GBK</vt:lpstr>
      <vt:lpstr>Arial Unicode MS</vt:lpstr>
      <vt:lpstr>Calibri</vt:lpstr>
      <vt:lpstr>Office 主题​​</vt:lpstr>
      <vt:lpstr>第1课 顺序查找</vt:lpstr>
      <vt:lpstr>PowerPoint 演示文稿</vt:lpstr>
      <vt:lpstr>情境导入</vt:lpstr>
      <vt:lpstr>顺序查找的原理</vt:lpstr>
      <vt:lpstr>顺序查找的原理</vt:lpstr>
      <vt:lpstr>顺序查找的原理</vt:lpstr>
      <vt:lpstr>顺序查找的最大查找次数</vt:lpstr>
      <vt:lpstr>用顺序查找法查找旗手</vt:lpstr>
      <vt:lpstr>用顺序查找法查找旗手</vt:lpstr>
      <vt:lpstr>用顺序查找法查找旗手</vt:lpstr>
      <vt:lpstr>用顺序查找法查找旗手</vt:lpstr>
      <vt:lpstr>用顺序查找法查找旗手</vt:lpstr>
      <vt:lpstr>用顺序查找法查找旗手</vt:lpstr>
      <vt:lpstr>用顺序查找法查找旗手</vt:lpstr>
      <vt:lpstr>课堂小结</vt:lpstr>
      <vt:lpstr>课后作业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Cherenkov</cp:lastModifiedBy>
  <cp:revision>94</cp:revision>
  <dcterms:created xsi:type="dcterms:W3CDTF">2023-12-27T01:51:00Z</dcterms:created>
  <dcterms:modified xsi:type="dcterms:W3CDTF">2025-02-23T08:32:36Z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CD13E39C9C874ECD9D3BD93E13F9FAF5_13</vt:lpwstr>
  </property>
</Properties>
</file>