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1" r:id="rId3"/>
    <p:sldId id="260" r:id="rId4"/>
    <p:sldId id="263" r:id="rId5"/>
    <p:sldId id="264" r:id="rId6"/>
    <p:sldId id="266" r:id="rId7"/>
    <p:sldId id="267" r:id="rId8"/>
    <p:sldId id="268" r:id="rId9"/>
    <p:sldId id="269" r:id="rId10"/>
    <p:sldId id="271" r:id="rId11"/>
    <p:sldId id="272" r:id="rId12"/>
    <p:sldId id="270" r:id="rId13"/>
  </p:sldIdLst>
  <p:sldSz cx="12192000" cy="6858000"/>
  <p:notesSz cx="6858000" cy="9144000"/>
  <p:embeddedFontLst>
    <p:embeddedFont>
      <p:font typeface="汉仪力量黑简" panose="02010600030101010101" charset="-122"/>
      <p:regular r:id="rId16"/>
    </p:embeddedFont>
    <p:embeddedFont>
      <p:font typeface="思源黑体 CN Medium" panose="02010600030101010101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微软雅黑 Light" panose="020B0502040204020203" pitchFamily="34" charset="-122"/>
      <p:regular r:id="rId20"/>
    </p:embeddedFont>
  </p:embeddedFontLst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98" d="100"/>
          <a:sy n="98" d="100"/>
        </p:scale>
        <p:origin x="68" y="68"/>
      </p:cViewPr>
      <p:guideLst>
        <p:guide orient="horz" pos="2160"/>
        <p:guide pos="384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2024/8/26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2024/8/26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Relationship Id="rId5" Type="http://schemas.openxmlformats.org/officeDocument/2006/relationships/hyperlink" Target="https://baike.so.com/gallery/list?ghid=first&amp;pic_idx=1&amp;eid=4300073&amp;sid=4503823" TargetMode="External"/><Relationship Id="rId4" Type="http://schemas.openxmlformats.org/officeDocument/2006/relationships/image" Target="../media/image2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5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Relationship Id="rId6" Type="http://schemas.openxmlformats.org/officeDocument/2006/relationships/hyperlink" Target="https://www.tukuppt.com/muban/zakxozep.html" TargetMode="Externa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Relationship Id="rId6" Type="http://schemas.openxmlformats.org/officeDocument/2006/relationships/image" Target="../media/image13.png"/><Relationship Id="rId5" Type="http://schemas.openxmlformats.org/officeDocument/2006/relationships/hyperlink" Target="http://www.dashangu.com/postimg_22551798.html" TargetMode="Externa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Relationship Id="rId5" Type="http://schemas.openxmlformats.org/officeDocument/2006/relationships/hyperlink" Target="https://www.zcool.com.cn/work/ZMzU4MzUzMTY=.html" TargetMode="External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hyperlink" Target="https://huaban.com/pins/4783435127" TargetMode="External"/><Relationship Id="rId18" Type="http://schemas.openxmlformats.org/officeDocument/2006/relationships/image" Target="../media/image23.jpeg"/><Relationship Id="rId3" Type="http://schemas.openxmlformats.org/officeDocument/2006/relationships/image" Target="../media/image1.png"/><Relationship Id="rId21" Type="http://schemas.openxmlformats.org/officeDocument/2006/relationships/hyperlink" Target="https://ixintu.com/sucai/m-uccdlelec.html" TargetMode="External"/><Relationship Id="rId7" Type="http://schemas.openxmlformats.org/officeDocument/2006/relationships/hyperlink" Target="https://www.zcool.com.cn/work/ZMjIzMjU5NjQ=.html" TargetMode="External"/><Relationship Id="rId12" Type="http://schemas.openxmlformats.org/officeDocument/2006/relationships/image" Target="../media/image20.png"/><Relationship Id="rId17" Type="http://schemas.openxmlformats.org/officeDocument/2006/relationships/hyperlink" Target="https://www.51miz.com/sucai/772472.html" TargetMode="External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2.png"/><Relationship Id="rId20" Type="http://schemas.openxmlformats.org/officeDocument/2006/relationships/image" Target="../media/image24.jpeg"/><Relationship Id="rId1" Type="http://schemas.openxmlformats.org/officeDocument/2006/relationships/tags" Target="../tags/tag71.xml"/><Relationship Id="rId6" Type="http://schemas.openxmlformats.org/officeDocument/2006/relationships/image" Target="../media/image17.jpeg"/><Relationship Id="rId11" Type="http://schemas.openxmlformats.org/officeDocument/2006/relationships/hyperlink" Target="https://www.zcool.com.cn/work/ZMzM4Njc1NzI=.html" TargetMode="External"/><Relationship Id="rId5" Type="http://schemas.openxmlformats.org/officeDocument/2006/relationships/hyperlink" Target="https://www.nipic.com/show/41252713.html" TargetMode="External"/><Relationship Id="rId15" Type="http://schemas.openxmlformats.org/officeDocument/2006/relationships/hyperlink" Target="https://www.zcool.com.cn/work/ZMTU3NTM3Njg=.html" TargetMode="External"/><Relationship Id="rId10" Type="http://schemas.openxmlformats.org/officeDocument/2006/relationships/image" Target="../media/image19.png"/><Relationship Id="rId19" Type="http://schemas.openxmlformats.org/officeDocument/2006/relationships/hyperlink" Target="https://zhuanlan.zhihu.com/p/150519899" TargetMode="External"/><Relationship Id="rId4" Type="http://schemas.openxmlformats.org/officeDocument/2006/relationships/image" Target="../media/image16.jpeg"/><Relationship Id="rId9" Type="http://schemas.openxmlformats.org/officeDocument/2006/relationships/hyperlink" Target="https://huaban.com/pins/4783466422/" TargetMode="External"/><Relationship Id="rId1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Relationship Id="rId5" Type="http://schemas.openxmlformats.org/officeDocument/2006/relationships/image" Target="../media/image4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模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703070" y="4174963"/>
            <a:ext cx="9144000" cy="1436914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 b="1" dirty="0">
                <a:solidFill>
                  <a:srgbClr val="19C3FF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第 1 课 走进算法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9916795" y="6145530"/>
            <a:ext cx="2111375" cy="610235"/>
          </a:xfrm>
          <a:prstGeom prst="roundRect">
            <a:avLst/>
          </a:prstGeom>
        </p:spPr>
        <p:style>
          <a:lnRef idx="0">
            <a:srgbClr val="FFFFFF"/>
          </a:lnRef>
          <a:fillRef idx="3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" panose="020B0500000000000000" pitchFamily="34" charset="-122"/>
            </a:endParaRPr>
          </a:p>
        </p:txBody>
      </p:sp>
      <p:pic>
        <p:nvPicPr>
          <p:cNvPr id="29" name="图片 28" descr="社标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3000" y="6224905"/>
            <a:ext cx="1879600" cy="452120"/>
          </a:xfrm>
          <a:prstGeom prst="rect">
            <a:avLst/>
          </a:prstGeom>
        </p:spPr>
      </p:pic>
      <p:sp>
        <p:nvSpPr>
          <p:cNvPr id="12" name="右大括号 11"/>
          <p:cNvSpPr/>
          <p:nvPr/>
        </p:nvSpPr>
        <p:spPr>
          <a:xfrm rot="5400000">
            <a:off x="6088380" y="490220"/>
            <a:ext cx="373380" cy="3162935"/>
          </a:xfrm>
          <a:prstGeom prst="rightBrac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" panose="020B0500000000000000" pitchFamily="34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3999230" y="926465"/>
            <a:ext cx="4551680" cy="854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五年级</a:t>
            </a:r>
            <a:r>
              <a:rPr lang="en-US" altLang="zh-CN" sz="3200" b="1" dirty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  </a:t>
            </a:r>
            <a:r>
              <a:rPr lang="zh-CN" altLang="en-US" sz="3200" b="1" dirty="0">
                <a:solidFill>
                  <a:srgbClr val="19C3FF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汉仪力量黑简" panose="00020600040101010101" charset="-122"/>
              </a:rPr>
              <a:t>上册</a:t>
            </a:r>
          </a:p>
        </p:txBody>
      </p:sp>
      <p:sp>
        <p:nvSpPr>
          <p:cNvPr id="8" name="矩形 7"/>
          <p:cNvSpPr/>
          <p:nvPr/>
        </p:nvSpPr>
        <p:spPr>
          <a:xfrm>
            <a:off x="5006765" y="1637744"/>
            <a:ext cx="2736000" cy="288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24000" y="2555875"/>
            <a:ext cx="956373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sz="4000" b="1" dirty="0">
                <a:solidFill>
                  <a:srgbClr val="00B0F0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阿里巴巴普惠体" panose="00020600040101010101" pitchFamily="18" charset="-122"/>
              </a:rPr>
              <a:t>第一单元</a:t>
            </a:r>
          </a:p>
          <a:p>
            <a:pPr algn="ctr"/>
            <a:r>
              <a:rPr lang="zh-CN" altLang="en-US" sz="4000" b="1" dirty="0">
                <a:solidFill>
                  <a:srgbClr val="00B0F0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阿里巴巴普惠体" panose="00020600040101010101" pitchFamily="18" charset="-122"/>
              </a:rPr>
              <a:t>初识算法</a:t>
            </a:r>
            <a:endParaRPr sz="4000" b="1" dirty="0">
              <a:solidFill>
                <a:srgbClr val="00B0F0"/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阿里巴巴普惠体" panose="00020600040101010101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rot="5400000">
            <a:off x="6078855" y="3892550"/>
            <a:ext cx="393700" cy="292100"/>
            <a:chOff x="3390900" y="2362200"/>
            <a:chExt cx="393700" cy="292100"/>
          </a:xfrm>
        </p:grpSpPr>
        <p:sp>
          <p:nvSpPr>
            <p:cNvPr id="11" name="燕尾形 10"/>
            <p:cNvSpPr/>
            <p:nvPr/>
          </p:nvSpPr>
          <p:spPr>
            <a:xfrm>
              <a:off x="3390900" y="2362200"/>
              <a:ext cx="203200" cy="292100"/>
            </a:xfrm>
            <a:prstGeom prst="chevron">
              <a:avLst/>
            </a:prstGeom>
            <a:gradFill flip="none" rotWithShape="1">
              <a:gsLst>
                <a:gs pos="0">
                  <a:srgbClr val="11F4FF">
                    <a:tint val="66000"/>
                    <a:satMod val="160000"/>
                  </a:srgbClr>
                </a:gs>
                <a:gs pos="50000">
                  <a:srgbClr val="11F4FF">
                    <a:tint val="44500"/>
                    <a:satMod val="160000"/>
                  </a:srgbClr>
                </a:gs>
                <a:gs pos="100000">
                  <a:srgbClr val="11F4FF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3581400" y="2362200"/>
              <a:ext cx="203200" cy="292100"/>
            </a:xfrm>
            <a:prstGeom prst="chevron">
              <a:avLst/>
            </a:prstGeom>
            <a:gradFill flip="none" rotWithShape="1">
              <a:gsLst>
                <a:gs pos="0">
                  <a:srgbClr val="11F4FF">
                    <a:tint val="66000"/>
                    <a:satMod val="160000"/>
                  </a:srgbClr>
                </a:gs>
                <a:gs pos="50000">
                  <a:srgbClr val="11F4FF">
                    <a:tint val="44500"/>
                    <a:satMod val="160000"/>
                  </a:srgbClr>
                </a:gs>
                <a:gs pos="100000">
                  <a:srgbClr val="11F4FF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</p:grpSp>
      <p:pic>
        <p:nvPicPr>
          <p:cNvPr id="2" name="图片 1" descr="未标题-9">
            <a:extLst>
              <a:ext uri="{FF2B5EF4-FFF2-40B4-BE49-F238E27FC236}">
                <a16:creationId xmlns:a16="http://schemas.microsoft.com/office/drawing/2014/main" id="{D0540E9A-A31A-7B3F-F4B7-E870BAF454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9245" y="822325"/>
            <a:ext cx="2840990" cy="2462530"/>
          </a:xfrm>
          <a:prstGeom prst="rect">
            <a:avLst/>
          </a:prstGeom>
        </p:spPr>
      </p:pic>
      <p:pic>
        <p:nvPicPr>
          <p:cNvPr id="3" name="图片 2" descr="微信图片_20240718163412">
            <a:extLst>
              <a:ext uri="{FF2B5EF4-FFF2-40B4-BE49-F238E27FC236}">
                <a16:creationId xmlns:a16="http://schemas.microsoft.com/office/drawing/2014/main" id="{2DA72AEA-82DC-7C7F-477F-A1FF655AD5E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51214"/>
          <a:stretch>
            <a:fillRect/>
          </a:stretch>
        </p:blipFill>
        <p:spPr>
          <a:xfrm>
            <a:off x="864738" y="2462989"/>
            <a:ext cx="2200089" cy="486086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 bldLvl="0" animBg="1"/>
      <p:bldP spid="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模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065B06-F69F-C562-A753-02903F1E8811}"/>
              </a:ext>
            </a:extLst>
          </p:cNvPr>
          <p:cNvSpPr txBox="1"/>
          <p:nvPr/>
        </p:nvSpPr>
        <p:spPr>
          <a:xfrm>
            <a:off x="1459684" y="939567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B0F0"/>
                </a:solidFill>
              </a:rPr>
              <a:t>三、人工智能里的算法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D78FB9D-B598-ACFF-2889-5C002B5549BD}"/>
              </a:ext>
            </a:extLst>
          </p:cNvPr>
          <p:cNvSpPr txBox="1"/>
          <p:nvPr/>
        </p:nvSpPr>
        <p:spPr>
          <a:xfrm>
            <a:off x="6812508" y="2232360"/>
            <a:ext cx="3482789" cy="2535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练一练：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每学期的优秀文明班级评选，是经过怎样的思维过程得出的呢？根据实际经验，小组合作，利用决策树，设计一套优秀文明班级的评价方案。</a:t>
            </a:r>
            <a:endParaRPr lang="en-US" altLang="zh-CN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AC2BDB7-AC5D-9AD1-5670-2314F4C007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736072" y="1953691"/>
            <a:ext cx="4359928" cy="29506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543607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模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065B06-F69F-C562-A753-02903F1E8811}"/>
              </a:ext>
            </a:extLst>
          </p:cNvPr>
          <p:cNvSpPr txBox="1"/>
          <p:nvPr/>
        </p:nvSpPr>
        <p:spPr>
          <a:xfrm>
            <a:off x="1459684" y="939567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B0F0"/>
                </a:solidFill>
              </a:rPr>
              <a:t>三、人工智能里的算法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658D3E-6E1A-D2D2-ACEB-A4AB7F8683D6}"/>
              </a:ext>
            </a:extLst>
          </p:cNvPr>
          <p:cNvSpPr txBox="1"/>
          <p:nvPr/>
        </p:nvSpPr>
        <p:spPr>
          <a:xfrm>
            <a:off x="1574986" y="1498912"/>
            <a:ext cx="91759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spc="-3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人工神经网络，是模仿人脑的神经元工作原理建立的算法，也是人工智能得名的由来。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形 1">
            <a:extLst>
              <a:ext uri="{FF2B5EF4-FFF2-40B4-BE49-F238E27FC236}">
                <a16:creationId xmlns:a16="http://schemas.microsoft.com/office/drawing/2014/main" id="{F52BF4D5-BEC8-CB4C-FB60-9F6DE4CBD3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81450" y="2058257"/>
            <a:ext cx="6745855" cy="37949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26152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模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065B06-F69F-C562-A753-02903F1E8811}"/>
              </a:ext>
            </a:extLst>
          </p:cNvPr>
          <p:cNvSpPr txBox="1"/>
          <p:nvPr/>
        </p:nvSpPr>
        <p:spPr>
          <a:xfrm>
            <a:off x="1459684" y="93956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B0F0"/>
                </a:solidFill>
              </a:rPr>
              <a:t>四、课堂小结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658D3E-6E1A-D2D2-ACEB-A4AB7F8683D6}"/>
              </a:ext>
            </a:extLst>
          </p:cNvPr>
          <p:cNvSpPr txBox="1"/>
          <p:nvPr/>
        </p:nvSpPr>
        <p:spPr>
          <a:xfrm>
            <a:off x="2321220" y="2188234"/>
            <a:ext cx="754955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spc="-3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000" spc="-3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、什么是算法？</a:t>
            </a:r>
            <a:endParaRPr lang="en-US" altLang="zh-CN" sz="2000" spc="-3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r>
              <a:rPr lang="en-US" altLang="zh-CN" sz="2000" spc="-3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000" spc="-3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计算机处理信息的方法。</a:t>
            </a:r>
            <a:endParaRPr lang="en-US" altLang="zh-CN" sz="2000" spc="-3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spc="-3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spc="-3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spc="-3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、举例说明生活中有哪些算法？</a:t>
            </a:r>
            <a:endParaRPr lang="en-US" altLang="zh-CN" sz="2000" spc="-3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spc="-3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000" spc="-3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完成一件事情的过程都有算法，解决问题的思维方式也是算法，各种计算机软件也是算法。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表情">
            <a:extLst>
              <a:ext uri="{FF2B5EF4-FFF2-40B4-BE49-F238E27FC236}">
                <a16:creationId xmlns:a16="http://schemas.microsoft.com/office/drawing/2014/main" id="{58BFF339-F8BF-6E75-3D90-4930900B07A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0023" r="66033"/>
          <a:stretch>
            <a:fillRect/>
          </a:stretch>
        </p:blipFill>
        <p:spPr>
          <a:xfrm>
            <a:off x="8506973" y="4261235"/>
            <a:ext cx="1974850" cy="20542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82662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模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A15E89C-DE49-E7A2-9482-EED3DE548CFE}"/>
              </a:ext>
            </a:extLst>
          </p:cNvPr>
          <p:cNvSpPr txBox="1"/>
          <p:nvPr/>
        </p:nvSpPr>
        <p:spPr>
          <a:xfrm>
            <a:off x="1252056" y="1014635"/>
            <a:ext cx="953618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spc="-30" dirty="0">
                <a:effectLst/>
                <a:latin typeface="+mn-ea"/>
                <a:cs typeface="宋体" panose="02010600030101010101" pitchFamily="2" charset="-122"/>
              </a:rPr>
              <a:t>计算机最初从处理数字信息开始，再经过编码使得所有人类的信息都可以进行“计算”，成为传递和处理信息最核心的工具。那为什么计算机能够达到人脑处理信息的能力呢？它是怎么能和人一样思考的呢？这就是人类通过“算法”告诉它的了。</a:t>
            </a:r>
            <a:endParaRPr lang="zh-CN" altLang="en-US" sz="2400" dirty="0">
              <a:latin typeface="+mn-ea"/>
            </a:endParaRPr>
          </a:p>
        </p:txBody>
      </p:sp>
      <p:pic>
        <p:nvPicPr>
          <p:cNvPr id="5" name="IM 30">
            <a:extLst>
              <a:ext uri="{FF2B5EF4-FFF2-40B4-BE49-F238E27FC236}">
                <a16:creationId xmlns:a16="http://schemas.microsoft.com/office/drawing/2014/main" id="{9FDC7135-3FC9-AE1D-E1BD-15750635FDB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746977" y="2751550"/>
            <a:ext cx="5041265" cy="30918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08325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模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 descr="微信图片_20240718163433">
            <a:extLst>
              <a:ext uri="{FF2B5EF4-FFF2-40B4-BE49-F238E27FC236}">
                <a16:creationId xmlns:a16="http://schemas.microsoft.com/office/drawing/2014/main" id="{6CF519B8-0179-9893-F430-0109BE30DBB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8453" b="13963"/>
          <a:stretch/>
        </p:blipFill>
        <p:spPr>
          <a:xfrm flipH="1">
            <a:off x="1100645" y="3494713"/>
            <a:ext cx="1937517" cy="2541864"/>
          </a:xfrm>
          <a:prstGeom prst="rect">
            <a:avLst/>
          </a:prstGeom>
        </p:spPr>
      </p:pic>
      <p:pic>
        <p:nvPicPr>
          <p:cNvPr id="16" name="图片 15" descr="微信图片_20240718163433">
            <a:extLst>
              <a:ext uri="{FF2B5EF4-FFF2-40B4-BE49-F238E27FC236}">
                <a16:creationId xmlns:a16="http://schemas.microsoft.com/office/drawing/2014/main" id="{4FEC5941-F8F5-3C24-1214-13F5768ED7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411" r="30964" b="13925"/>
          <a:stretch/>
        </p:blipFill>
        <p:spPr>
          <a:xfrm flipH="1">
            <a:off x="9233604" y="3429000"/>
            <a:ext cx="1571415" cy="267329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A20EA57C-53BC-BEAD-F6C0-9E1833C1CA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375633" y="980401"/>
            <a:ext cx="3008973" cy="3008973"/>
          </a:xfrm>
          <a:prstGeom prst="rect">
            <a:avLst/>
          </a:prstGeom>
        </p:spPr>
      </p:pic>
      <p:sp>
        <p:nvSpPr>
          <p:cNvPr id="19" name="对话气泡: 椭圆形 18">
            <a:extLst>
              <a:ext uri="{FF2B5EF4-FFF2-40B4-BE49-F238E27FC236}">
                <a16:creationId xmlns:a16="http://schemas.microsoft.com/office/drawing/2014/main" id="{9C642082-D9A9-AE37-5C95-6310FE3BE7CC}"/>
              </a:ext>
            </a:extLst>
          </p:cNvPr>
          <p:cNvSpPr/>
          <p:nvPr/>
        </p:nvSpPr>
        <p:spPr>
          <a:xfrm>
            <a:off x="1359016" y="1237376"/>
            <a:ext cx="3892492" cy="2181138"/>
          </a:xfrm>
          <a:prstGeom prst="wedgeEllipseCallou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B0F0"/>
                </a:solidFill>
              </a:rPr>
              <a:t>教室杂乱无章，墙报上空空如也，该怎么布置新学期的教室呢？</a:t>
            </a:r>
          </a:p>
        </p:txBody>
      </p:sp>
      <p:sp>
        <p:nvSpPr>
          <p:cNvPr id="20" name="思想气泡: 云 19">
            <a:extLst>
              <a:ext uri="{FF2B5EF4-FFF2-40B4-BE49-F238E27FC236}">
                <a16:creationId xmlns:a16="http://schemas.microsoft.com/office/drawing/2014/main" id="{ED789A24-FAA4-6492-0A30-EA861A1C825A}"/>
              </a:ext>
            </a:extLst>
          </p:cNvPr>
          <p:cNvSpPr/>
          <p:nvPr/>
        </p:nvSpPr>
        <p:spPr>
          <a:xfrm>
            <a:off x="5355092" y="486561"/>
            <a:ext cx="4983061" cy="3682767"/>
          </a:xfrm>
          <a:prstGeom prst="cloudCallout">
            <a:avLst>
              <a:gd name="adj1" fmla="val 36574"/>
              <a:gd name="adj2" fmla="val 63411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306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模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065B06-F69F-C562-A753-02903F1E8811}"/>
              </a:ext>
            </a:extLst>
          </p:cNvPr>
          <p:cNvSpPr txBox="1"/>
          <p:nvPr/>
        </p:nvSpPr>
        <p:spPr>
          <a:xfrm>
            <a:off x="1459684" y="93956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B0F0"/>
                </a:solidFill>
              </a:rPr>
              <a:t>一、算法的诞生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BC6402-2239-D447-228E-206A36DDC82E}"/>
              </a:ext>
            </a:extLst>
          </p:cNvPr>
          <p:cNvSpPr txBox="1"/>
          <p:nvPr/>
        </p:nvSpPr>
        <p:spPr>
          <a:xfrm>
            <a:off x="1738619" y="1308899"/>
            <a:ext cx="77325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spc="-30" dirty="0"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宋体" panose="02010600030101010101" pitchFamily="2" charset="-122"/>
              </a:rPr>
              <a:t>“算法”一词最早源于数学中的计算，原本的含义时“数学的运算法则”。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6A909CE-6EDD-59D9-3035-306A45B9AC6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6" r="35181" b="22544"/>
          <a:stretch/>
        </p:blipFill>
        <p:spPr bwMode="auto">
          <a:xfrm>
            <a:off x="2729882" y="1873338"/>
            <a:ext cx="2471291" cy="363425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IM 80">
            <a:extLst>
              <a:ext uri="{FF2B5EF4-FFF2-40B4-BE49-F238E27FC236}">
                <a16:creationId xmlns:a16="http://schemas.microsoft.com/office/drawing/2014/main" id="{29677015-4AA7-6158-748A-E58500EDA517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551161" y="2148859"/>
            <a:ext cx="3582740" cy="30832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67433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模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065B06-F69F-C562-A753-02903F1E8811}"/>
              </a:ext>
            </a:extLst>
          </p:cNvPr>
          <p:cNvSpPr txBox="1"/>
          <p:nvPr/>
        </p:nvSpPr>
        <p:spPr>
          <a:xfrm>
            <a:off x="1459684" y="93956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B0F0"/>
                </a:solidFill>
              </a:rPr>
              <a:t>一、算法的诞生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BC6402-2239-D447-228E-206A36DDC82E}"/>
              </a:ext>
            </a:extLst>
          </p:cNvPr>
          <p:cNvSpPr txBox="1"/>
          <p:nvPr/>
        </p:nvSpPr>
        <p:spPr>
          <a:xfrm>
            <a:off x="1738619" y="1308899"/>
            <a:ext cx="88398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spc="-30" dirty="0"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宋体" panose="02010600030101010101" pitchFamily="2" charset="-122"/>
              </a:rPr>
              <a:t>计算机科学家们将算法看作是计算机执行计算任务，也就是执行处理信息过程。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807C874-013A-AE29-9607-991DAC50C6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1"/>
          <a:stretch/>
        </p:blipFill>
        <p:spPr bwMode="auto">
          <a:xfrm>
            <a:off x="2703352" y="1862804"/>
            <a:ext cx="2883715" cy="382294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3AC01C4-B0B5-7D4B-641F-9E2A0819BDB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99"/>
          <a:stretch/>
        </p:blipFill>
        <p:spPr bwMode="auto">
          <a:xfrm>
            <a:off x="6158568" y="1999451"/>
            <a:ext cx="3905250" cy="35496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3684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模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065B06-F69F-C562-A753-02903F1E8811}"/>
              </a:ext>
            </a:extLst>
          </p:cNvPr>
          <p:cNvSpPr txBox="1"/>
          <p:nvPr/>
        </p:nvSpPr>
        <p:spPr>
          <a:xfrm>
            <a:off x="1459684" y="93956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B0F0"/>
                </a:solidFill>
              </a:rPr>
              <a:t>二、生活中的算法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6DD6F36C-6463-C07B-6C88-D021C96BA9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402118" y="2292723"/>
            <a:ext cx="3144290" cy="2191870"/>
          </a:xfrm>
          <a:prstGeom prst="rect">
            <a:avLst/>
          </a:prstGeom>
        </p:spPr>
      </p:pic>
      <p:pic>
        <p:nvPicPr>
          <p:cNvPr id="15" name="IM 32">
            <a:extLst>
              <a:ext uri="{FF2B5EF4-FFF2-40B4-BE49-F238E27FC236}">
                <a16:creationId xmlns:a16="http://schemas.microsoft.com/office/drawing/2014/main" id="{44F90F2C-CA8C-03A3-F6CC-80B7B6E4ECD3}"/>
              </a:ext>
            </a:extLst>
          </p:cNvPr>
          <p:cNvPicPr/>
          <p:nvPr/>
        </p:nvPicPr>
        <p:blipFill rotWithShape="1">
          <a:blip r:embed="rId6"/>
          <a:srcRect t="31167" r="27447"/>
          <a:stretch/>
        </p:blipFill>
        <p:spPr>
          <a:xfrm>
            <a:off x="4875173" y="1607268"/>
            <a:ext cx="2819083" cy="2998003"/>
          </a:xfrm>
          <a:prstGeom prst="rect">
            <a:avLst/>
          </a:prstGeom>
        </p:spPr>
      </p:pic>
      <p:pic>
        <p:nvPicPr>
          <p:cNvPr id="16" name="IM 148">
            <a:extLst>
              <a:ext uri="{FF2B5EF4-FFF2-40B4-BE49-F238E27FC236}">
                <a16:creationId xmlns:a16="http://schemas.microsoft.com/office/drawing/2014/main" id="{E2674761-8A55-87F2-6BC6-1CD1F383D833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7920317" y="2342747"/>
            <a:ext cx="2869565" cy="1929765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4232AF72-F3E3-2FD5-B665-C604D8D74A18}"/>
              </a:ext>
            </a:extLst>
          </p:cNvPr>
          <p:cNvSpPr txBox="1"/>
          <p:nvPr/>
        </p:nvSpPr>
        <p:spPr>
          <a:xfrm>
            <a:off x="1969994" y="490145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物品分类的算法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3F2A878-B4CE-C63C-0AA8-D16A7E5948BD}"/>
              </a:ext>
            </a:extLst>
          </p:cNvPr>
          <p:cNvSpPr txBox="1"/>
          <p:nvPr/>
        </p:nvSpPr>
        <p:spPr>
          <a:xfrm>
            <a:off x="5384467" y="490145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猜数字游戏的算法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F15DE9C-17CD-7B6C-F94C-4295A9343321}"/>
              </a:ext>
            </a:extLst>
          </p:cNvPr>
          <p:cNvSpPr txBox="1"/>
          <p:nvPr/>
        </p:nvSpPr>
        <p:spPr>
          <a:xfrm>
            <a:off x="8883178" y="490145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围棋的算法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05192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模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065B06-F69F-C562-A753-02903F1E8811}"/>
              </a:ext>
            </a:extLst>
          </p:cNvPr>
          <p:cNvSpPr txBox="1"/>
          <p:nvPr/>
        </p:nvSpPr>
        <p:spPr>
          <a:xfrm>
            <a:off x="1459684" y="93956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B0F0"/>
                </a:solidFill>
              </a:rPr>
              <a:t>二、生活中的算法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199B431-7453-F2C7-BD8E-2D90453CD0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690124" y="1676915"/>
            <a:ext cx="5342690" cy="401119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D78FB9D-B598-ACFF-2889-5C002B5549BD}"/>
              </a:ext>
            </a:extLst>
          </p:cNvPr>
          <p:cNvSpPr txBox="1"/>
          <p:nvPr/>
        </p:nvSpPr>
        <p:spPr>
          <a:xfrm>
            <a:off x="7221070" y="2161024"/>
            <a:ext cx="3482789" cy="1704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比一比：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同桌俩俩合作，设计整理班级教室物品的方案，比一比谁的算法最合理、有序。</a:t>
            </a:r>
            <a:endParaRPr lang="en-US" altLang="zh-CN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5875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模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065B06-F69F-C562-A753-02903F1E8811}"/>
              </a:ext>
            </a:extLst>
          </p:cNvPr>
          <p:cNvSpPr txBox="1"/>
          <p:nvPr/>
        </p:nvSpPr>
        <p:spPr>
          <a:xfrm>
            <a:off x="1459684" y="93956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B0F0"/>
                </a:solidFill>
              </a:rPr>
              <a:t>二、生活中的算法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D78FB9D-B598-ACFF-2889-5C002B5549BD}"/>
              </a:ext>
            </a:extLst>
          </p:cNvPr>
          <p:cNvSpPr txBox="1"/>
          <p:nvPr/>
        </p:nvSpPr>
        <p:spPr>
          <a:xfrm>
            <a:off x="1519518" y="2564437"/>
            <a:ext cx="3422276" cy="2120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说一说：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生活中还有那些常见的计算机算法应用实例？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结合你的经验说一说，借助身旁的电脑查一查。</a:t>
            </a:r>
            <a:endParaRPr lang="en-US" altLang="zh-CN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A37EF8F-265E-24E4-899F-80ECEA9C8C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10731" t="11853" r="12722" b="12936"/>
          <a:stretch/>
        </p:blipFill>
        <p:spPr>
          <a:xfrm>
            <a:off x="8484556" y="1921262"/>
            <a:ext cx="1075888" cy="105711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DCDB5AC-3CC5-C938-D518-3C23A8F4F09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7396475" y="3271546"/>
            <a:ext cx="756950" cy="75695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EB96162-A181-AE40-F5D9-70D6F472C57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10991" t="11195" r="13527" b="11539"/>
          <a:stretch/>
        </p:blipFill>
        <p:spPr>
          <a:xfrm>
            <a:off x="6001529" y="1796890"/>
            <a:ext cx="1004202" cy="102793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2259159-DEBB-AD29-8EF0-9D5778BBA78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5977792" y="3163670"/>
            <a:ext cx="1027939" cy="102793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FEDCA94-5D31-B5D8-6FC3-27B0E0891A1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rcRect l="14518" t="14873" r="14940" b="17123"/>
          <a:stretch/>
        </p:blipFill>
        <p:spPr>
          <a:xfrm>
            <a:off x="7450779" y="2054896"/>
            <a:ext cx="819336" cy="78984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0B6E4F87-E312-44AC-0069-32D8E85B16A5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5"/>
              </a:ext>
            </a:extLst>
          </a:blip>
          <a:srcRect l="18676" t="18426" r="17526" b="19320"/>
          <a:stretch/>
        </p:blipFill>
        <p:spPr>
          <a:xfrm>
            <a:off x="8592765" y="3323210"/>
            <a:ext cx="967679" cy="94425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657E4B64-14B8-F446-5CE8-A8B1303A14A0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7"/>
              </a:ext>
            </a:extLst>
          </a:blip>
          <a:srcRect l="8611" t="7182" r="8498" b="8948"/>
          <a:stretch/>
        </p:blipFill>
        <p:spPr>
          <a:xfrm>
            <a:off x="8570115" y="4473967"/>
            <a:ext cx="990329" cy="1002016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7602D027-0C65-C65F-2394-A2BA8A3A2689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9"/>
              </a:ext>
            </a:extLst>
          </a:blip>
          <a:srcRect l="6284" t="6825" r="4162" b="6260"/>
          <a:stretch/>
        </p:blipFill>
        <p:spPr>
          <a:xfrm>
            <a:off x="5890573" y="4446418"/>
            <a:ext cx="1089213" cy="105711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1544BBC4-61ED-CE21-FA6E-AE2B50CDBCB7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1"/>
              </a:ext>
            </a:extLst>
          </a:blip>
          <a:stretch>
            <a:fillRect/>
          </a:stretch>
        </p:blipFill>
        <p:spPr>
          <a:xfrm>
            <a:off x="7279786" y="4448767"/>
            <a:ext cx="990329" cy="9903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78329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模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065B06-F69F-C562-A753-02903F1E8811}"/>
              </a:ext>
            </a:extLst>
          </p:cNvPr>
          <p:cNvSpPr txBox="1"/>
          <p:nvPr/>
        </p:nvSpPr>
        <p:spPr>
          <a:xfrm>
            <a:off x="1459684" y="939567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B0F0"/>
                </a:solidFill>
              </a:rPr>
              <a:t>三、人工智能里的算法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8A7E40-BB6C-4DC3-334D-67650A2C3EE7}"/>
              </a:ext>
            </a:extLst>
          </p:cNvPr>
          <p:cNvSpPr txBox="1"/>
          <p:nvPr/>
        </p:nvSpPr>
        <p:spPr>
          <a:xfrm>
            <a:off x="1574986" y="1498912"/>
            <a:ext cx="91759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spc="-3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决策树，是人工智能中的基础算法之一，人工智能之所以能够针对人们提出的问题给出结论，就是通过决策树来推导的。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BE579CC-B8ED-7383-F829-55468EE8F8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925" r="12241"/>
          <a:stretch/>
        </p:blipFill>
        <p:spPr>
          <a:xfrm>
            <a:off x="6729691" y="2015331"/>
            <a:ext cx="4021232" cy="4051139"/>
          </a:xfrm>
          <a:prstGeom prst="rect">
            <a:avLst/>
          </a:prstGeom>
        </p:spPr>
      </p:pic>
      <p:pic>
        <p:nvPicPr>
          <p:cNvPr id="9" name="图片 8" descr="微信图片_20240718163412">
            <a:extLst>
              <a:ext uri="{FF2B5EF4-FFF2-40B4-BE49-F238E27FC236}">
                <a16:creationId xmlns:a16="http://schemas.microsoft.com/office/drawing/2014/main" id="{BA645294-55FF-446E-464A-3B5F80FD9E0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51214"/>
          <a:stretch>
            <a:fillRect/>
          </a:stretch>
        </p:blipFill>
        <p:spPr>
          <a:xfrm>
            <a:off x="1390219" y="3347534"/>
            <a:ext cx="1297940" cy="2867660"/>
          </a:xfrm>
          <a:prstGeom prst="rect">
            <a:avLst/>
          </a:prstGeom>
        </p:spPr>
      </p:pic>
      <p:sp>
        <p:nvSpPr>
          <p:cNvPr id="10" name="对话气泡: 椭圆形 9">
            <a:extLst>
              <a:ext uri="{FF2B5EF4-FFF2-40B4-BE49-F238E27FC236}">
                <a16:creationId xmlns:a16="http://schemas.microsoft.com/office/drawing/2014/main" id="{8B934C36-0018-4BF3-30BF-D1C03DF3617B}"/>
              </a:ext>
            </a:extLst>
          </p:cNvPr>
          <p:cNvSpPr/>
          <p:nvPr/>
        </p:nvSpPr>
        <p:spPr>
          <a:xfrm>
            <a:off x="2621914" y="2508487"/>
            <a:ext cx="3920080" cy="1592865"/>
          </a:xfrm>
          <a:prstGeom prst="wedgeEllipseCallout">
            <a:avLst>
              <a:gd name="adj1" fmla="val -57023"/>
              <a:gd name="adj2" fmla="val 393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学校要决定秋游地点，如何选择也是有算法的，表示出来就像这样，我们叫它“决策树”。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66363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U2ZWIxNjFmNDFhNjc3ZTBjYTVhY2I3MTMyNmRjMm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403</Words>
  <Application>Microsoft Office PowerPoint</Application>
  <PresentationFormat>宽屏</PresentationFormat>
  <Paragraphs>35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思源黑体</vt:lpstr>
      <vt:lpstr>思源黑体 CN Medium</vt:lpstr>
      <vt:lpstr>汉仪力量黑简</vt:lpstr>
      <vt:lpstr>Arial</vt:lpstr>
      <vt:lpstr>Calibri</vt:lpstr>
      <vt:lpstr>微软雅黑 Light</vt:lpstr>
      <vt:lpstr>微软雅黑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EJPeng</dc:creator>
  <cp:lastModifiedBy>柳垠 罗</cp:lastModifiedBy>
  <cp:revision>159</cp:revision>
  <dcterms:created xsi:type="dcterms:W3CDTF">2019-06-19T02:08:00Z</dcterms:created>
  <dcterms:modified xsi:type="dcterms:W3CDTF">2024-08-26T08:32:00Z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BE80C6C3D7AD4AB39E61E1775056D8EB_11</vt:lpwstr>
  </property>
</Properties>
</file>