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64" r:id="rId4"/>
    <p:sldId id="275" r:id="rId5"/>
    <p:sldId id="262" r:id="rId6"/>
    <p:sldId id="269" r:id="rId7"/>
    <p:sldId id="278" r:id="rId8"/>
    <p:sldId id="279" r:id="rId9"/>
    <p:sldId id="280" r:id="rId10"/>
    <p:sldId id="286" r:id="rId11"/>
    <p:sldId id="287" r:id="rId12"/>
    <p:sldId id="282" r:id="rId13"/>
    <p:sldId id="285" r:id="rId14"/>
    <p:sldId id="266" r:id="rId15"/>
  </p:sldIdLst>
  <p:sldSz cx="12192000" cy="6858000"/>
  <p:notesSz cx="6858000" cy="9144000"/>
  <p:embeddedFontLst>
    <p:embeddedFont>
      <p:font typeface="方正大黑简体" panose="02010600030101010101" charset="-122"/>
      <p:regular r:id="rId18"/>
    </p:embeddedFont>
    <p:embeddedFont>
      <p:font typeface="汉仪力量黑简" panose="02010600030101010101" charset="-122"/>
      <p:regular r:id="rId19"/>
    </p:embeddedFont>
    <p:embeddedFont>
      <p:font typeface="思源黑体 CN Medium" panose="02010600030101010101" charset="-122"/>
      <p:regular r:id="rId20"/>
    </p:embeddedFont>
    <p:embeddedFont>
      <p:font typeface="楷体" panose="02010609060101010101" pitchFamily="49" charset="-122"/>
      <p:regular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514" y="27"/>
      </p:cViewPr>
      <p:guideLst>
        <p:guide orient="horz" pos="2160"/>
        <p:guide pos="38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2024/8/22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03070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</a:t>
            </a:r>
            <a:r>
              <a:rPr lang="en-US" altLang="zh-CN" b="1" dirty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4</a:t>
            </a:r>
            <a:r>
              <a:rPr lang="zh-CN" altLang="en-US" b="1" dirty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课 活动：计算大比拼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五年级</a:t>
            </a:r>
            <a:r>
              <a:rPr lang="en-US" altLang="zh-CN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sz="4000" b="1" dirty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</a:p>
          <a:p>
            <a:pPr algn="ctr"/>
            <a:r>
              <a:rPr lang="zh-CN" altLang="en-US" sz="4000" b="1" dirty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初识算法</a:t>
            </a:r>
            <a:endParaRPr sz="4000" b="1" dirty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" name="图片 1" descr="未标题-9">
            <a:extLst>
              <a:ext uri="{FF2B5EF4-FFF2-40B4-BE49-F238E27FC236}">
                <a16:creationId xmlns:a16="http://schemas.microsoft.com/office/drawing/2014/main" id="{BF199DD0-A2C4-07D5-C00D-67B974573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9851" y="822325"/>
            <a:ext cx="2230384" cy="1933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议一议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68501508"/>
              </p:ext>
            </p:extLst>
          </p:nvPr>
        </p:nvGraphicFramePr>
        <p:xfrm>
          <a:off x="2449830" y="2697809"/>
          <a:ext cx="7292340" cy="3313736"/>
        </p:xfrm>
        <a:graphic>
          <a:graphicData uri="http://schemas.openxmlformats.org/drawingml/2006/table">
            <a:tbl>
              <a:tblPr/>
              <a:tblGrid>
                <a:gridCol w="7292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13736"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800" b="0" dirty="0">
                          <a:ea typeface="宋体" panose="02010600030101010101" pitchFamily="2" charset="-122"/>
                        </a:rPr>
                        <a:t>【课堂任务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三</a:t>
                      </a:r>
                      <a:r>
                        <a:rPr lang="zh-CN" sz="1800" b="0" dirty="0">
                          <a:ea typeface="宋体" panose="02010600030101010101" pitchFamily="2" charset="-122"/>
                        </a:rPr>
                        <a:t>】</a:t>
                      </a:r>
                      <a:endParaRPr lang="en-US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任务：设置不同的“加数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a”“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加数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b”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的值，验证编写的程序是否准确。</a:t>
                      </a: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记录表：</a:t>
                      </a:r>
                    </a:p>
                    <a:p>
                      <a:pPr indent="304800"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zh-CN" sz="1800" b="0" dirty="0"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图片 3" descr="微信图片_20240718163433">
            <a:extLst>
              <a:ext uri="{FF2B5EF4-FFF2-40B4-BE49-F238E27FC236}">
                <a16:creationId xmlns:a16="http://schemas.microsoft.com/office/drawing/2014/main" id="{C3ECF853-C256-B4B6-38B0-8FCC6374124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78526"/>
          <a:stretch>
            <a:fillRect/>
          </a:stretch>
        </p:blipFill>
        <p:spPr>
          <a:xfrm>
            <a:off x="1350010" y="4283941"/>
            <a:ext cx="1278890" cy="1955752"/>
          </a:xfrm>
          <a:prstGeom prst="rect">
            <a:avLst/>
          </a:prstGeom>
        </p:spPr>
      </p:pic>
      <p:pic>
        <p:nvPicPr>
          <p:cNvPr id="6" name="图片 5" descr="微信图片_20240718163433">
            <a:extLst>
              <a:ext uri="{FF2B5EF4-FFF2-40B4-BE49-F238E27FC236}">
                <a16:creationId xmlns:a16="http://schemas.microsoft.com/office/drawing/2014/main" id="{A4C2661F-CBFF-545F-14EE-E0AFD26270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358" r="52322"/>
          <a:stretch>
            <a:fillRect/>
          </a:stretch>
        </p:blipFill>
        <p:spPr>
          <a:xfrm>
            <a:off x="9585469" y="846455"/>
            <a:ext cx="1234151" cy="181674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A1FDA9-4A03-D8D2-59AA-675D4616B70F}"/>
              </a:ext>
            </a:extLst>
          </p:cNvPr>
          <p:cNvSpPr txBox="1"/>
          <p:nvPr/>
        </p:nvSpPr>
        <p:spPr>
          <a:xfrm>
            <a:off x="2378553" y="1608021"/>
            <a:ext cx="7363617" cy="875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请让小伙伴尝试设置不同的“加数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a”“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加数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b”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的值。将值记录在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课堂任务三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中，算一算，验证编写的程序是否准确。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80E88A-E750-B523-E468-833F204382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2219" y="3616687"/>
            <a:ext cx="4983018" cy="23379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1392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能力提升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31963357"/>
              </p:ext>
            </p:extLst>
          </p:nvPr>
        </p:nvGraphicFramePr>
        <p:xfrm>
          <a:off x="2449830" y="2697809"/>
          <a:ext cx="7292340" cy="3313736"/>
        </p:xfrm>
        <a:graphic>
          <a:graphicData uri="http://schemas.openxmlformats.org/drawingml/2006/table">
            <a:tbl>
              <a:tblPr/>
              <a:tblGrid>
                <a:gridCol w="7292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13736"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800" b="0" dirty="0">
                          <a:ea typeface="宋体" panose="02010600030101010101" pitchFamily="2" charset="-122"/>
                        </a:rPr>
                        <a:t>【课堂任务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四</a:t>
                      </a:r>
                      <a:r>
                        <a:rPr lang="zh-CN" sz="1800" b="0" dirty="0">
                          <a:ea typeface="宋体" panose="02010600030101010101" pitchFamily="2" charset="-122"/>
                        </a:rPr>
                        <a:t>】</a:t>
                      </a:r>
                      <a:endParaRPr lang="en-US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编程任务：改编程序，分别实现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÷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的计算。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图片 3" descr="微信图片_20240718163433">
            <a:extLst>
              <a:ext uri="{FF2B5EF4-FFF2-40B4-BE49-F238E27FC236}">
                <a16:creationId xmlns:a16="http://schemas.microsoft.com/office/drawing/2014/main" id="{C3ECF853-C256-B4B6-38B0-8FCC6374124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78526"/>
          <a:stretch>
            <a:fillRect/>
          </a:stretch>
        </p:blipFill>
        <p:spPr>
          <a:xfrm>
            <a:off x="1350010" y="4283941"/>
            <a:ext cx="1278890" cy="1955752"/>
          </a:xfrm>
          <a:prstGeom prst="rect">
            <a:avLst/>
          </a:prstGeom>
        </p:spPr>
      </p:pic>
      <p:pic>
        <p:nvPicPr>
          <p:cNvPr id="6" name="图片 5" descr="微信图片_20240718163433">
            <a:extLst>
              <a:ext uri="{FF2B5EF4-FFF2-40B4-BE49-F238E27FC236}">
                <a16:creationId xmlns:a16="http://schemas.microsoft.com/office/drawing/2014/main" id="{A4C2661F-CBFF-545F-14EE-E0AFD26270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358" r="52322"/>
          <a:stretch>
            <a:fillRect/>
          </a:stretch>
        </p:blipFill>
        <p:spPr>
          <a:xfrm>
            <a:off x="9585469" y="846455"/>
            <a:ext cx="1234151" cy="181674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A1FDA9-4A03-D8D2-59AA-675D4616B70F}"/>
              </a:ext>
            </a:extLst>
          </p:cNvPr>
          <p:cNvSpPr txBox="1"/>
          <p:nvPr/>
        </p:nvSpPr>
        <p:spPr>
          <a:xfrm>
            <a:off x="2378553" y="1608021"/>
            <a:ext cx="7363617" cy="875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本节课，我们用程序编写了两数相加的程序，你能通过改编程序，分别实现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的计算程序么？完成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课堂任务四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id="{1E28089F-0F2E-64E8-0B01-A236645C29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9615" r="90000">
                        <a14:foregroundMark x1="9615" y1="85385" x2="11154" y2="8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852" y="3034784"/>
            <a:ext cx="3302000" cy="3302000"/>
          </a:xfrm>
          <a:prstGeom prst="rect">
            <a:avLst/>
          </a:prstGeom>
        </p:spPr>
      </p:pic>
      <p:sp>
        <p:nvSpPr>
          <p:cNvPr id="10" name="对话气泡: 椭圆形 9">
            <a:extLst>
              <a:ext uri="{FF2B5EF4-FFF2-40B4-BE49-F238E27FC236}">
                <a16:creationId xmlns:a16="http://schemas.microsoft.com/office/drawing/2014/main" id="{7B269069-0AA8-4D3E-B8CE-66AC61253D1C}"/>
              </a:ext>
            </a:extLst>
          </p:cNvPr>
          <p:cNvSpPr/>
          <p:nvPr/>
        </p:nvSpPr>
        <p:spPr>
          <a:xfrm>
            <a:off x="3825240" y="3724910"/>
            <a:ext cx="2790998" cy="1118062"/>
          </a:xfrm>
          <a:prstGeom prst="wedgeEllipseCallout">
            <a:avLst>
              <a:gd name="adj1" fmla="val 52138"/>
              <a:gd name="adj2" fmla="val 4060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编程：四则运算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006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89455" y="1421765"/>
            <a:ext cx="8344535" cy="57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   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A3EB28-34F8-CFE7-C0F0-268EC1F7833F}"/>
              </a:ext>
            </a:extLst>
          </p:cNvPr>
          <p:cNvSpPr txBox="1"/>
          <p:nvPr/>
        </p:nvSpPr>
        <p:spPr>
          <a:xfrm>
            <a:off x="2616431" y="1077375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四则运算程序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5114A5-7503-7387-5875-EEACB2EB90F2}"/>
              </a:ext>
            </a:extLst>
          </p:cNvPr>
          <p:cNvSpPr txBox="1"/>
          <p:nvPr/>
        </p:nvSpPr>
        <p:spPr>
          <a:xfrm>
            <a:off x="-273627" y="1538495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加法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运算程序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F0BFC7-5949-3699-2837-4212E7EAFB29}"/>
              </a:ext>
            </a:extLst>
          </p:cNvPr>
          <p:cNvSpPr txBox="1"/>
          <p:nvPr/>
        </p:nvSpPr>
        <p:spPr>
          <a:xfrm>
            <a:off x="-273627" y="3466017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减法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运算程序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C1960F-DBB7-5308-DC2C-527F238F9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643" y="1540506"/>
            <a:ext cx="6065693" cy="183403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D2D94AA-4109-0776-1749-7DE7FD295B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4643" y="3740744"/>
            <a:ext cx="6091711" cy="18340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5509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89455" y="1421765"/>
            <a:ext cx="8344535" cy="57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   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69B244-78D8-0C75-9D14-6D6135FFEAD6}"/>
              </a:ext>
            </a:extLst>
          </p:cNvPr>
          <p:cNvSpPr txBox="1"/>
          <p:nvPr/>
        </p:nvSpPr>
        <p:spPr>
          <a:xfrm>
            <a:off x="-273627" y="1538495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乘法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运算程序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ED54C7-E2D9-9ED0-6334-D18A56805D6C}"/>
              </a:ext>
            </a:extLst>
          </p:cNvPr>
          <p:cNvSpPr txBox="1"/>
          <p:nvPr/>
        </p:nvSpPr>
        <p:spPr>
          <a:xfrm>
            <a:off x="-273627" y="3466017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除法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运算程序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533CA4-9CBE-592F-5DCF-FDE21E5F35C0}"/>
              </a:ext>
            </a:extLst>
          </p:cNvPr>
          <p:cNvSpPr txBox="1"/>
          <p:nvPr/>
        </p:nvSpPr>
        <p:spPr>
          <a:xfrm>
            <a:off x="2616431" y="1077375"/>
            <a:ext cx="6097384" cy="344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>
              <a:lnSpc>
                <a:spcPct val="91000"/>
              </a:lnSpc>
              <a:spcBef>
                <a:spcPts val="650"/>
              </a:spcBef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四则运算程序</a:t>
            </a:r>
            <a:endParaRPr lang="zh-CN" altLang="zh-CN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5ACB92C-C950-B950-34E3-4C6B1FD98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917" y="1611928"/>
            <a:ext cx="5929627" cy="175099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4F8229E-7C09-7A81-F465-9B1DB4071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2917" y="3922807"/>
            <a:ext cx="5929628" cy="17142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4154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639185" y="29203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分享与评价</a:t>
            </a:r>
          </a:p>
        </p:txBody>
      </p:sp>
      <p:pic>
        <p:nvPicPr>
          <p:cNvPr id="4" name="图片 3" descr="表情">
            <a:extLst>
              <a:ext uri="{FF2B5EF4-FFF2-40B4-BE49-F238E27FC236}">
                <a16:creationId xmlns:a16="http://schemas.microsoft.com/office/drawing/2014/main" id="{8ACA9DE2-4C3B-8CAC-7C14-9D002AB3F8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023" r="66033"/>
          <a:stretch>
            <a:fillRect/>
          </a:stretch>
        </p:blipFill>
        <p:spPr>
          <a:xfrm>
            <a:off x="8775065" y="866140"/>
            <a:ext cx="1974850" cy="2054225"/>
          </a:xfrm>
          <a:prstGeom prst="rect">
            <a:avLst/>
          </a:prstGeom>
        </p:spPr>
      </p:pic>
      <p:pic>
        <p:nvPicPr>
          <p:cNvPr id="6" name="图片 5" descr="微信图片_20240718163433">
            <a:extLst>
              <a:ext uri="{FF2B5EF4-FFF2-40B4-BE49-F238E27FC236}">
                <a16:creationId xmlns:a16="http://schemas.microsoft.com/office/drawing/2014/main" id="{9650D179-2299-E42A-E009-92D079A156A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2411" r="30964"/>
          <a:stretch>
            <a:fillRect/>
          </a:stretch>
        </p:blipFill>
        <p:spPr>
          <a:xfrm>
            <a:off x="1369003" y="3429000"/>
            <a:ext cx="1515514" cy="299527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1340485" y="1019810"/>
            <a:ext cx="9510395" cy="162433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游戏：双人计算大比拼</a:t>
            </a:r>
            <a:endParaRPr lang="en-US" altLang="zh-CN" sz="3600" b="1" dirty="0">
              <a:solidFill>
                <a:srgbClr val="19C3FF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  <a:p>
            <a:pPr algn="ctr"/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(100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以内的整数四则运算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00B0F0"/>
              </a:solidFill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  <a:sym typeface="汉仪力量黑简" panose="00020600040101010101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48B8DA-7CEE-B514-91A2-1335F9125D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060"/>
          <a:stretch/>
        </p:blipFill>
        <p:spPr>
          <a:xfrm>
            <a:off x="6953881" y="2325398"/>
            <a:ext cx="3442167" cy="35236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C5512DE-DB67-3526-3278-170498EAF400}"/>
              </a:ext>
            </a:extLst>
          </p:cNvPr>
          <p:cNvSpPr txBox="1"/>
          <p:nvPr/>
        </p:nvSpPr>
        <p:spPr>
          <a:xfrm>
            <a:off x="1795952" y="2644140"/>
            <a:ext cx="4844334" cy="2739211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规则：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D462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● 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宋体" panose="02010600030101010101" pitchFamily="2" charset="-122"/>
              </a:rPr>
              <a:t>一方出题，另一方分步骤</a:t>
            </a:r>
            <a:r>
              <a:rPr lang="zh-CN" altLang="en-US" sz="2400" dirty="0">
                <a:latin typeface="Arial" panose="020B0604020202020204" pitchFamily="34" charset="0"/>
                <a:ea typeface="等线" panose="02010600030101010101" pitchFamily="2" charset="-122"/>
              </a:rPr>
              <a:t>描述计算过程。</a:t>
            </a:r>
            <a:endParaRPr lang="en-US" altLang="zh-CN" sz="2400" dirty="0"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rgbClr val="D46200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● </a:t>
            </a:r>
            <a:r>
              <a:rPr lang="zh-CN" altLang="en-US" sz="2400" dirty="0">
                <a:latin typeface="Arial" panose="020B0604020202020204" pitchFamily="34" charset="0"/>
                <a:ea typeface="等线" panose="02010600030101010101" pitchFamily="2" charset="-122"/>
              </a:rPr>
              <a:t>若回答正确，互换角色，继续出题作答。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>
                <a:solidFill>
                  <a:srgbClr val="D46200"/>
                </a:solidFill>
                <a:latin typeface="Arial" panose="020B0604020202020204" pitchFamily="34" charset="0"/>
                <a:ea typeface="等线" panose="02010600030101010101" pitchFamily="2" charset="-122"/>
              </a:rPr>
              <a:t>● </a:t>
            </a:r>
            <a:r>
              <a:rPr lang="zh-CN" altLang="en-US" sz="2400" dirty="0">
                <a:latin typeface="Arial" panose="020B0604020202020204" pitchFamily="34" charset="0"/>
                <a:ea typeface="等线" panose="02010600030101010101" pitchFamily="2" charset="-122"/>
              </a:rPr>
              <a:t>一方答错，游戏结束，出题方获胜。</a:t>
            </a:r>
            <a:endParaRPr lang="zh-CN" altLang="en-US" sz="2400" dirty="0">
              <a:solidFill>
                <a:srgbClr val="D46200"/>
              </a:solidFill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2426625" y="2470304"/>
            <a:ext cx="785495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这个游戏能不能利用计算机来实现？</a:t>
            </a:r>
          </a:p>
        </p:txBody>
      </p:sp>
      <p:pic>
        <p:nvPicPr>
          <p:cNvPr id="3" name="图片 2" descr="微信图片_20240718163433">
            <a:extLst>
              <a:ext uri="{FF2B5EF4-FFF2-40B4-BE49-F238E27FC236}">
                <a16:creationId xmlns:a16="http://schemas.microsoft.com/office/drawing/2014/main" id="{0BA81DF5-CAD7-75A9-FC6B-B757F6615B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411" r="30964" b="15352"/>
          <a:stretch/>
        </p:blipFill>
        <p:spPr>
          <a:xfrm>
            <a:off x="1239883" y="3331405"/>
            <a:ext cx="1633263" cy="2732449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B251675C-6798-4A01-502A-622D830DDEEF}"/>
              </a:ext>
            </a:extLst>
          </p:cNvPr>
          <p:cNvSpPr txBox="1"/>
          <p:nvPr/>
        </p:nvSpPr>
        <p:spPr>
          <a:xfrm>
            <a:off x="3570720" y="1043591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讨论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C2B9FF-79D4-8A03-0812-C153CA7C9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26" b="89840" l="3484" r="92623">
                        <a14:foregroundMark x1="15164" y1="51872" x2="15164" y2="51872"/>
                        <a14:foregroundMark x1="6148" y1="56684" x2="6148" y2="56684"/>
                        <a14:foregroundMark x1="3484" y1="56684" x2="3484" y2="56684"/>
                        <a14:foregroundMark x1="15984" y1="89840" x2="15984" y2="89840"/>
                        <a14:foregroundMark x1="9426" y1="84492" x2="9426" y2="84492"/>
                        <a14:foregroundMark x1="32992" y1="88770" x2="32992" y2="88770"/>
                        <a14:foregroundMark x1="40574" y1="88770" x2="40574" y2="88770"/>
                        <a14:foregroundMark x1="47336" y1="81283" x2="47336" y2="81283"/>
                        <a14:foregroundMark x1="51639" y1="79144" x2="51639" y2="79144"/>
                        <a14:foregroundMark x1="57992" y1="63102" x2="57992" y2="63102"/>
                        <a14:foregroundMark x1="59836" y1="59358" x2="59836" y2="59358"/>
                        <a14:foregroundMark x1="64139" y1="35294" x2="64139" y2="35294"/>
                        <a14:foregroundMark x1="86270" y1="42781" x2="86270" y2="42781"/>
                        <a14:foregroundMark x1="92623" y1="74866" x2="92623" y2="74866"/>
                        <a14:foregroundMark x1="72951" y1="67380" x2="72951" y2="673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2445" y="3894126"/>
            <a:ext cx="4648200" cy="17811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4143375" y="773430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课堂活动一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11960" y="1672590"/>
            <a:ext cx="891349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先从实现加法开始，实现两个数的相加，算法步骤是什么？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9585624"/>
              </p:ext>
            </p:extLst>
          </p:nvPr>
        </p:nvGraphicFramePr>
        <p:xfrm>
          <a:off x="2599690" y="2670176"/>
          <a:ext cx="7225954" cy="3103880"/>
        </p:xfrm>
        <a:graphic>
          <a:graphicData uri="http://schemas.openxmlformats.org/drawingml/2006/table">
            <a:tbl>
              <a:tblPr/>
              <a:tblGrid>
                <a:gridCol w="7225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499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 kern="1700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【</a:t>
                      </a:r>
                      <a:r>
                        <a:rPr lang="en-US" sz="1800" b="0" kern="1700" dirty="0" err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课堂任务一</a:t>
                      </a:r>
                      <a:r>
                        <a:rPr lang="en-US" sz="1800" b="0" kern="1700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】</a:t>
                      </a: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实两个数相加，算法步骤：</a:t>
                      </a:r>
                      <a:endParaRPr lang="en-US" altLang="zh-CN" sz="18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</a:t>
                      </a: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</a:t>
                      </a: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</a:t>
                      </a: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</a:t>
                      </a: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4DB7BDD-5C86-0F44-F663-5909AADA615D}"/>
              </a:ext>
            </a:extLst>
          </p:cNvPr>
          <p:cNvCxnSpPr>
            <a:cxnSpLocks/>
          </p:cNvCxnSpPr>
          <p:nvPr/>
        </p:nvCxnSpPr>
        <p:spPr>
          <a:xfrm>
            <a:off x="3336570" y="3734987"/>
            <a:ext cx="583236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F208546-EF3A-DA85-17FB-EDAF6A0F8F59}"/>
              </a:ext>
            </a:extLst>
          </p:cNvPr>
          <p:cNvCxnSpPr>
            <a:cxnSpLocks/>
          </p:cNvCxnSpPr>
          <p:nvPr/>
        </p:nvCxnSpPr>
        <p:spPr>
          <a:xfrm>
            <a:off x="3336570" y="4117373"/>
            <a:ext cx="583236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FDD211F-BC75-DD52-987D-0F6F7502E342}"/>
              </a:ext>
            </a:extLst>
          </p:cNvPr>
          <p:cNvCxnSpPr>
            <a:cxnSpLocks/>
          </p:cNvCxnSpPr>
          <p:nvPr/>
        </p:nvCxnSpPr>
        <p:spPr>
          <a:xfrm>
            <a:off x="3336570" y="4533009"/>
            <a:ext cx="583236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B1AD946-F50A-A583-6003-1B14F79E8EA1}"/>
              </a:ext>
            </a:extLst>
          </p:cNvPr>
          <p:cNvCxnSpPr>
            <a:cxnSpLocks/>
          </p:cNvCxnSpPr>
          <p:nvPr/>
        </p:nvCxnSpPr>
        <p:spPr>
          <a:xfrm>
            <a:off x="3336570" y="4915394"/>
            <a:ext cx="584068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" name="图片 32" descr="表情">
            <a:extLst>
              <a:ext uri="{FF2B5EF4-FFF2-40B4-BE49-F238E27FC236}">
                <a16:creationId xmlns:a16="http://schemas.microsoft.com/office/drawing/2014/main" id="{E39615A7-7EC0-5C11-E6F5-39C9ABF3E41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0023" r="66033"/>
          <a:stretch>
            <a:fillRect/>
          </a:stretch>
        </p:blipFill>
        <p:spPr>
          <a:xfrm>
            <a:off x="724535" y="4261803"/>
            <a:ext cx="1974850" cy="20542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780790" y="78041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计算工具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2928FD0-7D56-AA78-FE34-FEDB49085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45" b="90378" l="2297" r="96372">
                        <a14:foregroundMark x1="37001" y1="18213" x2="23458" y2="20962"/>
                        <a14:foregroundMark x1="9432" y1="28694" x2="13785" y2="8935"/>
                        <a14:foregroundMark x1="13785" y1="8935" x2="31560" y2="9107"/>
                        <a14:foregroundMark x1="31560" y1="9107" x2="40266" y2="16323"/>
                        <a14:foregroundMark x1="40266" y1="16323" x2="21644" y2="27320"/>
                        <a14:foregroundMark x1="21644" y1="27320" x2="9553" y2="30241"/>
                        <a14:foregroundMark x1="47037" y1="34021" x2="44135" y2="15636"/>
                        <a14:foregroundMark x1="44135" y1="15636" x2="28295" y2="7216"/>
                        <a14:foregroundMark x1="28295" y1="7216" x2="8706" y2="5842"/>
                        <a14:foregroundMark x1="8706" y1="5842" x2="2660" y2="20619"/>
                        <a14:foregroundMark x1="2660" y1="20619" x2="5562" y2="31443"/>
                        <a14:foregroundMark x1="5320" y1="34708" x2="9311" y2="30069"/>
                        <a14:foregroundMark x1="4111" y1="7045" x2="7013" y2="12199"/>
                        <a14:foregroundMark x1="62152" y1="11856" x2="74849" y2="25773"/>
                        <a14:foregroundMark x1="74849" y1="25773" x2="76904" y2="26976"/>
                        <a14:foregroundMark x1="80169" y1="22680" x2="61548" y2="22509"/>
                        <a14:foregroundMark x1="61548" y1="22509" x2="77872" y2="12543"/>
                        <a14:foregroundMark x1="77872" y1="12543" x2="86699" y2="14605"/>
                        <a14:foregroundMark x1="86699" y1="14605" x2="89964" y2="27835"/>
                        <a14:foregroundMark x1="89964" y1="27835" x2="58888" y2="31787"/>
                        <a14:foregroundMark x1="83434" y1="33849" x2="93108" y2="31443"/>
                        <a14:foregroundMark x1="93108" y1="31443" x2="96493" y2="24227"/>
                        <a14:foregroundMark x1="70979" y1="9966" x2="84643" y2="8935"/>
                        <a14:foregroundMark x1="84643" y1="8935" x2="92745" y2="18385"/>
                        <a14:foregroundMark x1="92745" y1="18385" x2="73640" y2="10309"/>
                        <a14:foregroundMark x1="73640" y1="10309" x2="62273" y2="10653"/>
                        <a14:foregroundMark x1="62273" y1="10653" x2="55985" y2="20103"/>
                        <a14:foregroundMark x1="55985" y1="20103" x2="62273" y2="20619"/>
                        <a14:foregroundMark x1="61064" y1="8076" x2="70617" y2="9107"/>
                        <a14:foregroundMark x1="94075" y1="10309" x2="83071" y2="9966"/>
                        <a14:foregroundMark x1="60218" y1="52921" x2="60218" y2="75086"/>
                        <a14:foregroundMark x1="60218" y1="75086" x2="72672" y2="87113"/>
                        <a14:foregroundMark x1="72672" y1="87113" x2="87183" y2="84021"/>
                        <a14:foregroundMark x1="87183" y1="84021" x2="91294" y2="74399"/>
                        <a14:foregroundMark x1="91294" y1="74399" x2="90326" y2="62199"/>
                        <a14:foregroundMark x1="90326" y1="62199" x2="75212" y2="54296"/>
                        <a14:foregroundMark x1="75212" y1="54296" x2="59613" y2="54296"/>
                        <a14:foregroundMark x1="60097" y1="81271" x2="62394" y2="78694"/>
                        <a14:foregroundMark x1="12696" y1="90378" x2="20435" y2="88144"/>
                        <a14:foregroundMark x1="20435" y1="88144" x2="24667" y2="88144"/>
                        <a14:foregroundMark x1="78476" y1="59966" x2="86941" y2="79381"/>
                        <a14:foregroundMark x1="72310" y1="77663" x2="82588" y2="67182"/>
                        <a14:foregroundMark x1="82588" y1="67182" x2="83192" y2="682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05051" y="1634490"/>
            <a:ext cx="6229069" cy="438369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D65FFDA-B64A-6127-7396-7BB41BDFFDD0}"/>
              </a:ext>
            </a:extLst>
          </p:cNvPr>
          <p:cNvSpPr txBox="1"/>
          <p:nvPr/>
        </p:nvSpPr>
        <p:spPr>
          <a:xfrm>
            <a:off x="4326468" y="3279268"/>
            <a:ext cx="775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算筹</a:t>
            </a:r>
            <a:endParaRPr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C1E81F-715D-5520-24F8-E55D8902E348}"/>
              </a:ext>
            </a:extLst>
          </p:cNvPr>
          <p:cNvSpPr txBox="1"/>
          <p:nvPr/>
        </p:nvSpPr>
        <p:spPr>
          <a:xfrm>
            <a:off x="7289428" y="3268980"/>
            <a:ext cx="775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算盘</a:t>
            </a:r>
            <a:endParaRPr lang="zh-CN" altLang="en-US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15E405-EE0C-3FDE-7D51-2EC5F7E625B0}"/>
              </a:ext>
            </a:extLst>
          </p:cNvPr>
          <p:cNvSpPr txBox="1"/>
          <p:nvPr/>
        </p:nvSpPr>
        <p:spPr>
          <a:xfrm>
            <a:off x="4161907" y="5662710"/>
            <a:ext cx="1001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计算尺</a:t>
            </a:r>
            <a:endParaRPr lang="zh-CN" altLang="en-US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27A09B-7521-6A5A-C1BB-289EA78CF6BA}"/>
              </a:ext>
            </a:extLst>
          </p:cNvPr>
          <p:cNvSpPr txBox="1"/>
          <p:nvPr/>
        </p:nvSpPr>
        <p:spPr>
          <a:xfrm>
            <a:off x="7028411" y="5642329"/>
            <a:ext cx="1425633" cy="375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b="1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机械计算机</a:t>
            </a:r>
            <a:endParaRPr lang="zh-CN" altLang="en-US" b="1" dirty="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课堂活动二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89455" y="1421765"/>
            <a:ext cx="8344535" cy="57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400" b="0" dirty="0">
                <a:ea typeface="宋体" panose="02010600030101010101" pitchFamily="2" charset="-122"/>
              </a:rPr>
              <a:t>   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6078735"/>
              </p:ext>
            </p:extLst>
          </p:nvPr>
        </p:nvGraphicFramePr>
        <p:xfrm>
          <a:off x="2515552" y="2069465"/>
          <a:ext cx="7292340" cy="2829560"/>
        </p:xfrm>
        <a:graphic>
          <a:graphicData uri="http://schemas.openxmlformats.org/drawingml/2006/table">
            <a:tbl>
              <a:tblPr/>
              <a:tblGrid>
                <a:gridCol w="7292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70520">
                <a:tc>
                  <a:txBody>
                    <a:bodyPr/>
                    <a:lstStyle/>
                    <a:p>
                      <a:pPr indent="304800"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sz="1800" b="0" dirty="0">
                          <a:ea typeface="宋体" panose="02010600030101010101" pitchFamily="2" charset="-122"/>
                        </a:rPr>
                        <a:t>【课堂任务二】</a:t>
                      </a: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endParaRPr lang="en-US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做一做：用图形化编程工具实现两个数的加法计算。</a:t>
                      </a:r>
                      <a:endParaRPr lang="en-US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（可以按照程序算法的 输入、处理、输出流程来制作</a:t>
                      </a:r>
                      <a:r>
                        <a:rPr lang="zh-CN" altLang="en-US" sz="1800" dirty="0">
                          <a:ea typeface="宋体" panose="02010600030101010101" pitchFamily="2" charset="-122"/>
                        </a:rPr>
                        <a:t>作品。）</a:t>
                      </a:r>
                      <a:endParaRPr lang="en-US" altLang="zh-CN" sz="1800" dirty="0">
                        <a:ea typeface="宋体" panose="02010600030101010101" pitchFamily="2" charset="-122"/>
                      </a:endParaRPr>
                    </a:p>
                    <a:p>
                      <a:pPr marL="0" marR="0" lvl="0" indent="304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自学</a:t>
                      </a:r>
                      <a:r>
                        <a:rPr lang="zh-CN" altLang="zh-CN" sz="1800" b="0" dirty="0">
                          <a:ea typeface="宋体" panose="02010600030101010101" pitchFamily="2" charset="-122"/>
                        </a:rPr>
                        <a:t>P2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zh-CN" sz="1800" b="0" dirty="0">
                          <a:ea typeface="宋体" panose="02010600030101010101" pitchFamily="2" charset="-122"/>
                        </a:rPr>
                        <a:t>-2</a:t>
                      </a:r>
                      <a:r>
                        <a:rPr lang="en-US" altLang="zh-CN" sz="1800" b="0" dirty="0">
                          <a:ea typeface="宋体" panose="02010600030101010101" pitchFamily="2" charset="-122"/>
                        </a:rPr>
                        <a:t>5</a:t>
                      </a:r>
                      <a:r>
                        <a:rPr lang="zh-CN" altLang="zh-CN" sz="1800" b="0" dirty="0">
                          <a:ea typeface="宋体" panose="02010600030101010101" pitchFamily="2" charset="-122"/>
                        </a:rPr>
                        <a:t>“读一读”内容，</a:t>
                      </a:r>
                      <a:r>
                        <a:rPr lang="zh-CN" altLang="en-US" sz="1800" b="0" dirty="0">
                          <a:ea typeface="宋体" panose="02010600030101010101" pitchFamily="2" charset="-122"/>
                        </a:rPr>
                        <a:t>完成任务。</a:t>
                      </a:r>
                      <a:endParaRPr lang="en-US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fontAlgn="auto">
                        <a:lnSpc>
                          <a:spcPct val="150000"/>
                        </a:lnSpc>
                      </a:pPr>
                      <a:endParaRPr lang="zh-CN" altLang="zh-CN" sz="1800" b="0" dirty="0">
                        <a:ea typeface="宋体" panose="02010600030101010101" pitchFamily="2" charset="-122"/>
                      </a:endParaRPr>
                    </a:p>
                    <a:p>
                      <a:pPr indent="304800"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zh-CN" sz="1800" b="0" dirty="0"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图片 3" descr="微信图片_20240718163433">
            <a:extLst>
              <a:ext uri="{FF2B5EF4-FFF2-40B4-BE49-F238E27FC236}">
                <a16:creationId xmlns:a16="http://schemas.microsoft.com/office/drawing/2014/main" id="{C3ECF853-C256-B4B6-38B0-8FCC6374124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78526"/>
          <a:stretch>
            <a:fillRect/>
          </a:stretch>
        </p:blipFill>
        <p:spPr>
          <a:xfrm>
            <a:off x="1350010" y="4283941"/>
            <a:ext cx="1278890" cy="1955752"/>
          </a:xfrm>
          <a:prstGeom prst="rect">
            <a:avLst/>
          </a:prstGeom>
        </p:spPr>
      </p:pic>
      <p:pic>
        <p:nvPicPr>
          <p:cNvPr id="6" name="图片 5" descr="微信图片_20240718163433">
            <a:extLst>
              <a:ext uri="{FF2B5EF4-FFF2-40B4-BE49-F238E27FC236}">
                <a16:creationId xmlns:a16="http://schemas.microsoft.com/office/drawing/2014/main" id="{A4C2661F-CBFF-545F-14EE-E0AFD26270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358" r="52322"/>
          <a:stretch>
            <a:fillRect/>
          </a:stretch>
        </p:blipFill>
        <p:spPr>
          <a:xfrm>
            <a:off x="9585469" y="846455"/>
            <a:ext cx="1234151" cy="18167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1.</a:t>
            </a:r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程序的输入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79913" y="1421765"/>
            <a:ext cx="9310254" cy="2424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000" b="0" dirty="0">
                <a:ea typeface="宋体" panose="02010600030101010101" pitchFamily="2" charset="-122"/>
              </a:rPr>
              <a:t> </a:t>
            </a:r>
            <a:r>
              <a:rPr lang="zh-CN" altLang="en-US" sz="2000" b="0" dirty="0">
                <a:ea typeface="宋体" panose="02010600030101010101" pitchFamily="2" charset="-122"/>
              </a:rPr>
              <a:t>① 在图形化编程工具中获取输入的数据，可以使用外观模块中的“询问</a:t>
            </a:r>
            <a:r>
              <a:rPr lang="en-US" altLang="zh-CN" sz="2000" b="0" dirty="0">
                <a:ea typeface="宋体" panose="02010600030101010101" pitchFamily="2" charset="-122"/>
              </a:rPr>
              <a:t>【】 </a:t>
            </a:r>
            <a:r>
              <a:rPr lang="zh-CN" altLang="en-US" sz="2000" b="0" dirty="0">
                <a:ea typeface="宋体" panose="02010600030101010101" pitchFamily="2" charset="-122"/>
              </a:rPr>
              <a:t>并等待”积木。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en-US" sz="2000" b="0" dirty="0">
                <a:ea typeface="宋体" panose="02010600030101010101" pitchFamily="2" charset="-122"/>
              </a:rPr>
              <a:t>②在“变量”模块中，单击            ，创建变量“加数</a:t>
            </a:r>
            <a:r>
              <a:rPr lang="en-US" altLang="zh-CN" sz="2000" b="0" dirty="0">
                <a:ea typeface="宋体" panose="02010600030101010101" pitchFamily="2" charset="-122"/>
              </a:rPr>
              <a:t>a”</a:t>
            </a:r>
            <a:r>
              <a:rPr lang="zh-CN" altLang="en-US" sz="2000" b="0" dirty="0">
                <a:ea typeface="宋体" panose="02010600030101010101" pitchFamily="2" charset="-122"/>
              </a:rPr>
              <a:t>和“加数</a:t>
            </a:r>
            <a:r>
              <a:rPr lang="en-US" altLang="zh-CN" sz="2000" b="0" dirty="0">
                <a:ea typeface="宋体" panose="02010600030101010101" pitchFamily="2" charset="-122"/>
              </a:rPr>
              <a:t>b”</a:t>
            </a:r>
            <a:r>
              <a:rPr lang="zh-CN" altLang="en-US" sz="2000" b="0" dirty="0">
                <a:ea typeface="宋体" panose="02010600030101010101" pitchFamily="2" charset="-122"/>
              </a:rPr>
              <a:t>。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en-US" sz="2000" b="0" dirty="0">
                <a:ea typeface="宋体" panose="02010600030101010101" pitchFamily="2" charset="-122"/>
              </a:rPr>
              <a:t>③设置变量“加数</a:t>
            </a:r>
            <a:r>
              <a:rPr lang="en-US" altLang="zh-CN" sz="2000" b="0" dirty="0">
                <a:ea typeface="宋体" panose="02010600030101010101" pitchFamily="2" charset="-122"/>
              </a:rPr>
              <a:t>a”</a:t>
            </a:r>
            <a:r>
              <a:rPr lang="zh-CN" altLang="en-US" sz="2000" b="0" dirty="0">
                <a:ea typeface="宋体" panose="02010600030101010101" pitchFamily="2" charset="-122"/>
              </a:rPr>
              <a:t>和“加数</a:t>
            </a:r>
            <a:r>
              <a:rPr lang="en-US" altLang="zh-CN" sz="2000" b="0" dirty="0">
                <a:ea typeface="宋体" panose="02010600030101010101" pitchFamily="2" charset="-122"/>
              </a:rPr>
              <a:t>b”</a:t>
            </a:r>
            <a:r>
              <a:rPr lang="zh-CN" altLang="en-US" sz="2000" b="0" dirty="0">
                <a:ea typeface="宋体" panose="02010600030101010101" pitchFamily="2" charset="-122"/>
              </a:rPr>
              <a:t>的值为询问后的“获得答复”。</a:t>
            </a:r>
          </a:p>
          <a:p>
            <a:pPr indent="304800" fontAlgn="auto">
              <a:lnSpc>
                <a:spcPct val="150000"/>
              </a:lnSpc>
            </a:pPr>
            <a:endParaRPr lang="zh-CN" sz="2400" b="0" dirty="0">
              <a:ea typeface="宋体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8650688-1D5B-A3C8-2AED-0F64A8736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49" y="2468881"/>
            <a:ext cx="823195" cy="28263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AFA3EB4-F6C7-801C-C4E1-977968B567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0827" y="3595219"/>
            <a:ext cx="3156922" cy="13879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60430E3-EE59-0B85-0215-BC6EFFEDF7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3587" y="3429000"/>
            <a:ext cx="1747058" cy="23410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0B5C52EE-00B9-B9C9-8AFC-1E9C35B4E7E6}"/>
              </a:ext>
            </a:extLst>
          </p:cNvPr>
          <p:cNvSpPr txBox="1"/>
          <p:nvPr/>
        </p:nvSpPr>
        <p:spPr>
          <a:xfrm>
            <a:off x="8149358" y="5713623"/>
            <a:ext cx="11720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spc="60" dirty="0"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获得答复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EEFAAC-3DD6-6B25-6928-270A4776629C}"/>
              </a:ext>
            </a:extLst>
          </p:cNvPr>
          <p:cNvSpPr txBox="1"/>
          <p:nvPr/>
        </p:nvSpPr>
        <p:spPr>
          <a:xfrm>
            <a:off x="5052983" y="5713623"/>
            <a:ext cx="1293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spc="-25" dirty="0"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创建变量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F8A751B-EF62-A6BE-33A6-1ADD2F0EE8D0}"/>
              </a:ext>
            </a:extLst>
          </p:cNvPr>
          <p:cNvSpPr txBox="1"/>
          <p:nvPr/>
        </p:nvSpPr>
        <p:spPr>
          <a:xfrm flipH="1">
            <a:off x="0" y="5724716"/>
            <a:ext cx="4156363" cy="347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56385" eaLnBrk="0">
              <a:lnSpc>
                <a:spcPct val="92000"/>
              </a:lnSpc>
              <a:spcBef>
                <a:spcPts val="465"/>
              </a:spcBef>
              <a:spcAft>
                <a:spcPts val="0"/>
              </a:spcAft>
            </a:pPr>
            <a:r>
              <a:rPr lang="en-US" altLang="zh-CN" sz="1800" spc="-1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等线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询问【】并等待</a:t>
            </a:r>
            <a:r>
              <a:rPr lang="en-US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1800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积木</a:t>
            </a: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D0F75C-632E-2842-989B-7C87FC9352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3835" y="3595219"/>
            <a:ext cx="2963141" cy="1435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7981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2.</a:t>
            </a:r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程序的处理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79913" y="1421765"/>
            <a:ext cx="9310254" cy="8758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142875" indent="297180" algn="just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</a:pPr>
            <a:r>
              <a:rPr lang="zh-CN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成功获取加数</a:t>
            </a:r>
            <a:r>
              <a:rPr lang="en-US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a</a:t>
            </a:r>
            <a:r>
              <a:rPr lang="zh-CN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和加数</a:t>
            </a:r>
            <a:r>
              <a:rPr lang="en-US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b</a:t>
            </a:r>
            <a:r>
              <a:rPr lang="zh-CN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的数据后，运用“运算”模块中</a:t>
            </a:r>
            <a:r>
              <a:rPr lang="en-US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zh-CN" sz="1800" kern="100" spc="-1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四则运算积木块</a:t>
            </a:r>
            <a:r>
              <a:rPr lang="en-US" altLang="zh-CN" sz="1800" kern="100" spc="-2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”,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zh-CN" altLang="zh-CN" sz="1800" kern="100" spc="5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楷体" panose="02010609060101010101" pitchFamily="49" charset="-122"/>
              </a:rPr>
              <a:t>按照加法运算法则进行运算。</a:t>
            </a:r>
            <a:endParaRPr lang="zh-CN" altLang="zh-CN" sz="1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EEFAAC-3DD6-6B25-6928-270A4776629C}"/>
              </a:ext>
            </a:extLst>
          </p:cNvPr>
          <p:cNvSpPr txBox="1"/>
          <p:nvPr/>
        </p:nvSpPr>
        <p:spPr>
          <a:xfrm>
            <a:off x="5052984" y="5713623"/>
            <a:ext cx="2253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spc="-25" dirty="0"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加法计算两个数的和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2D96E5-93F3-5E02-1887-CD6A88A6F3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" r="8517"/>
          <a:stretch/>
        </p:blipFill>
        <p:spPr bwMode="auto">
          <a:xfrm>
            <a:off x="2880023" y="2456623"/>
            <a:ext cx="2389198" cy="30481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04B1D96-806A-C237-5B3F-E130DD8AB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119" y="3719411"/>
            <a:ext cx="3482915" cy="473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5459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825240" y="8464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3.</a:t>
            </a:r>
            <a:r>
              <a:rPr lang="zh-CN" altLang="en-US" sz="3200" b="1" dirty="0">
                <a:solidFill>
                  <a:srgbClr val="19C3FF"/>
                </a:solidFill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  <a:sym typeface="汉仪力量黑简" panose="00020600040101010101" charset="-122"/>
              </a:rPr>
              <a:t>程序的输出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79913" y="1421765"/>
            <a:ext cx="9310254" cy="45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要输出数据，可以使用</a:t>
            </a:r>
            <a:r>
              <a:rPr lang="en-US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对话【】</a:t>
            </a:r>
            <a:r>
              <a:rPr lang="en-US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或</a:t>
            </a:r>
            <a:r>
              <a:rPr lang="en-US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zh-CN" sz="1800" kern="100" spc="-10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新建对话框【</a:t>
            </a:r>
            <a:r>
              <a:rPr lang="zh-CN" altLang="zh-CN" sz="1800" kern="100" spc="-110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】</a:t>
            </a:r>
            <a:r>
              <a:rPr lang="en-US" altLang="zh-CN" sz="1800" kern="100" spc="-110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zh-CN" sz="1800" kern="100" spc="-110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积木</a:t>
            </a:r>
            <a:r>
              <a:rPr lang="zh-CN" altLang="zh-CN" sz="1800" kern="100" spc="55" dirty="0">
                <a:effectLst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EEFAAC-3DD6-6B25-6928-270A4776629C}"/>
              </a:ext>
            </a:extLst>
          </p:cNvPr>
          <p:cNvSpPr txBox="1"/>
          <p:nvPr/>
        </p:nvSpPr>
        <p:spPr>
          <a:xfrm>
            <a:off x="4685146" y="5670040"/>
            <a:ext cx="2356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spc="-25" dirty="0"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输出两个数的和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AA9AC6-1FC3-9AC3-D235-725E984E99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887" y="2546985"/>
            <a:ext cx="3354705" cy="14547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79D2B41-072E-C271-9BD2-B96D937A0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482071"/>
            <a:ext cx="3469005" cy="15659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7FBC37-3E57-0B68-AEFD-86FF430909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4184" y="4672955"/>
            <a:ext cx="5278120" cy="4108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47916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ZmNmY1OTYyZTdjMzEwMDdhZDdjMjlmOWYzZmJkNm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67*241"/>
  <p:tag name="TABLE_ENDDRAG_RECT" val="204*210*567*24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74*265"/>
  <p:tag name="TABLE_ENDDRAG_RECT" val="214*206*574*26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74*265"/>
  <p:tag name="TABLE_ENDDRAG_RECT" val="214*206*574*26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74*265"/>
  <p:tag name="TABLE_ENDDRAG_RECT" val="214*206*574*26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461</Words>
  <Application>Microsoft Office PowerPoint</Application>
  <PresentationFormat>宽屏</PresentationFormat>
  <Paragraphs>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楷体</vt:lpstr>
      <vt:lpstr>方正大黑简体</vt:lpstr>
      <vt:lpstr>思源黑体</vt:lpstr>
      <vt:lpstr>Wingdings</vt:lpstr>
      <vt:lpstr>思源黑体 CN Medium</vt:lpstr>
      <vt:lpstr>宋体</vt:lpstr>
      <vt:lpstr>汉仪力量黑简</vt:lpstr>
      <vt:lpstr>Arial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EJPeng</dc:creator>
  <cp:lastModifiedBy>5071</cp:lastModifiedBy>
  <cp:revision>170</cp:revision>
  <dcterms:created xsi:type="dcterms:W3CDTF">2019-06-19T02:08:00Z</dcterms:created>
  <dcterms:modified xsi:type="dcterms:W3CDTF">2024-08-22T12:51:39Z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4BB21B4AE7A7438B91DA122CBB61D0D5_13</vt:lpwstr>
  </property>
</Properties>
</file>