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handoutMasterIdLst>
    <p:handoutMasterId r:id="rId18"/>
  </p:handoutMasterIdLst>
  <p:sldIdLst>
    <p:sldId id="256" r:id="rId3"/>
    <p:sldId id="257" r:id="rId4"/>
    <p:sldId id="260" r:id="rId5"/>
    <p:sldId id="261" r:id="rId6"/>
    <p:sldId id="262" r:id="rId7"/>
    <p:sldId id="263" r:id="rId8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embeddedFontLst>
    <p:embeddedFont>
      <p:font typeface="思源黑体 CN Medium" panose="020B0600000000000000" charset="-122"/>
      <p:regular r:id="rId22"/>
    </p:embeddedFont>
    <p:embeddedFont>
      <p:font typeface="汉仪力量黑简" panose="00020600040101010101" charset="-122"/>
      <p:regular r:id="rId23"/>
    </p:embeddedFont>
    <p:embeddedFont>
      <p:font typeface="微软雅黑" panose="020B0503020204020204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01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4.xml"/><Relationship Id="rId5" Type="http://schemas.openxmlformats.org/officeDocument/2006/relationships/image" Target="../media/image4.png"/><Relationship Id="rId4" Type="http://schemas.openxmlformats.org/officeDocument/2006/relationships/tags" Target="../tags/tag6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0.xml"/><Relationship Id="rId3" Type="http://schemas.openxmlformats.org/officeDocument/2006/relationships/image" Target="../media/image13.jpeg"/><Relationship Id="rId2" Type="http://schemas.openxmlformats.org/officeDocument/2006/relationships/tags" Target="../tags/tag89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2.xml"/><Relationship Id="rId3" Type="http://schemas.openxmlformats.org/officeDocument/2006/relationships/image" Target="../media/image14.jpeg"/><Relationship Id="rId2" Type="http://schemas.openxmlformats.org/officeDocument/2006/relationships/tags" Target="../tags/tag9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4.xml"/><Relationship Id="rId3" Type="http://schemas.openxmlformats.org/officeDocument/2006/relationships/image" Target="../media/image15.png"/><Relationship Id="rId2" Type="http://schemas.openxmlformats.org/officeDocument/2006/relationships/tags" Target="../tags/tag93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7.xml"/><Relationship Id="rId4" Type="http://schemas.openxmlformats.org/officeDocument/2006/relationships/image" Target="../media/image8.pn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0.xml"/><Relationship Id="rId4" Type="http://schemas.openxmlformats.org/officeDocument/2006/relationships/image" Target="../media/image16.png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image" Target="../media/image6.png"/><Relationship Id="rId2" Type="http://schemas.openxmlformats.org/officeDocument/2006/relationships/tags" Target="../tags/tag66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1.xml"/><Relationship Id="rId6" Type="http://schemas.openxmlformats.org/officeDocument/2006/relationships/image" Target="../media/image8.png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image" Target="../media/image7.png"/><Relationship Id="rId2" Type="http://schemas.openxmlformats.org/officeDocument/2006/relationships/tags" Target="../tags/tag68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4.xml"/><Relationship Id="rId5" Type="http://schemas.openxmlformats.org/officeDocument/2006/relationships/image" Target="../media/image8.png"/><Relationship Id="rId4" Type="http://schemas.openxmlformats.org/officeDocument/2006/relationships/tags" Target="../tags/tag73.xml"/><Relationship Id="rId3" Type="http://schemas.openxmlformats.org/officeDocument/2006/relationships/image" Target="../media/image9.png"/><Relationship Id="rId2" Type="http://schemas.openxmlformats.org/officeDocument/2006/relationships/tags" Target="../tags/tag7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image" Target="../media/image9.png"/><Relationship Id="rId2" Type="http://schemas.openxmlformats.org/officeDocument/2006/relationships/tags" Target="../tags/tag75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4.xml"/><Relationship Id="rId4" Type="http://schemas.openxmlformats.org/officeDocument/2006/relationships/image" Target="../media/image10.png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5.xml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8.xml"/><Relationship Id="rId4" Type="http://schemas.openxmlformats.org/officeDocument/2006/relationships/image" Target="../media/image12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69110" y="4174963"/>
            <a:ext cx="9144000" cy="143691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 </a:t>
            </a:r>
            <a:r>
              <a:rPr lang="en-US" altLang="zh-CN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2</a:t>
            </a:r>
            <a:r>
              <a:rPr lang="zh-CN" altLang="en-US" b="1" dirty="0" smtClean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课 算法的工作过程和特点</a:t>
            </a:r>
            <a:endParaRPr lang="zh-CN" altLang="en-US" b="1" dirty="0" smtClean="0">
              <a:solidFill>
                <a:srgbClr val="19C3FF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916795" y="6145530"/>
            <a:ext cx="2111375" cy="610235"/>
          </a:xfrm>
          <a:prstGeom prst="roundRect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pic>
        <p:nvPicPr>
          <p:cNvPr id="29" name="图片 28" descr="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0" y="6224905"/>
            <a:ext cx="1879600" cy="452120"/>
          </a:xfrm>
          <a:prstGeom prst="rect">
            <a:avLst/>
          </a:prstGeom>
        </p:spPr>
      </p:pic>
      <p:sp>
        <p:nvSpPr>
          <p:cNvPr id="12" name="右大括号 11"/>
          <p:cNvSpPr/>
          <p:nvPr/>
        </p:nvSpPr>
        <p:spPr>
          <a:xfrm rot="5400000">
            <a:off x="6088380" y="490220"/>
            <a:ext cx="373380" cy="3162935"/>
          </a:xfrm>
          <a:prstGeom prst="rightBrac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999230" y="92646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五年级</a:t>
            </a:r>
            <a:r>
              <a:rPr lang="en-US" altLang="zh-CN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  </a:t>
            </a:r>
            <a:r>
              <a:rPr lang="zh-CN" altLang="en-US" sz="3200" b="1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上册</a:t>
            </a:r>
            <a:endParaRPr lang="zh-CN" altLang="en-US" sz="3200" b="1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6765" y="1637744"/>
            <a:ext cx="2736000" cy="288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24000" y="2555875"/>
            <a:ext cx="9563735" cy="132207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4000" b="1" dirty="0" smtClean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第一单元</a:t>
            </a:r>
            <a:endParaRPr lang="zh-CN" sz="4000" b="1" dirty="0" smtClean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4000" b="1" dirty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  <a:sym typeface="+mn-ea"/>
              </a:rPr>
              <a:t>初识算法</a:t>
            </a:r>
            <a:endParaRPr sz="4000" b="1" dirty="0" smtClean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6078855" y="3892550"/>
            <a:ext cx="393700" cy="292100"/>
            <a:chOff x="3390900" y="2362200"/>
            <a:chExt cx="393700" cy="292100"/>
          </a:xfrm>
        </p:grpSpPr>
        <p:sp>
          <p:nvSpPr>
            <p:cNvPr id="11" name="燕尾形 10"/>
            <p:cNvSpPr/>
            <p:nvPr/>
          </p:nvSpPr>
          <p:spPr>
            <a:xfrm>
              <a:off x="33909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5814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pic>
        <p:nvPicPr>
          <p:cNvPr id="24" name="图片 23" descr="3年级笑脸 疑问男"/>
          <p:cNvPicPr>
            <a:picLocks noChangeAspect="1"/>
          </p:cNvPicPr>
          <p:nvPr/>
        </p:nvPicPr>
        <p:blipFill>
          <a:blip r:embed="rId3"/>
          <a:srcRect r="53277" b="61586"/>
          <a:stretch>
            <a:fillRect/>
          </a:stretch>
        </p:blipFill>
        <p:spPr>
          <a:xfrm>
            <a:off x="-398780" y="4241800"/>
            <a:ext cx="4498340" cy="2559050"/>
          </a:xfrm>
          <a:prstGeom prst="rect">
            <a:avLst/>
          </a:prstGeom>
        </p:spPr>
      </p:pic>
      <p:pic>
        <p:nvPicPr>
          <p:cNvPr id="2" name="图片 1" descr="未标题-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028305" y="774700"/>
            <a:ext cx="2840990" cy="246253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bldLvl="0" animBg="1"/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0185" y="1652905"/>
            <a:ext cx="9139555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如果这一算法让我们反复乘坐地铁，但没有到达目的地和出站的步骤，我们将永远被困在“乘坐地铁”这一步中无法结束，也就永远无法到达目的地。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因此，算法一定要是可以结束的，如果不能结束就没有结果，就没有意义，这就是算法的</a:t>
            </a:r>
            <a:r>
              <a:rPr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有穷性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1326515" y="9099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1.</a:t>
            </a: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算法的</a:t>
            </a: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有穷性</a:t>
            </a:r>
            <a:endParaRPr lang="zh-CN" altLang="en-US" sz="3200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2" name="图片 1" descr="4c29f7840168b70333c12765f3f11f2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4465" y="3847465"/>
            <a:ext cx="2336800" cy="233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0185" y="1652905"/>
            <a:ext cx="913955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“找到正确的车辆”“找到正确的乘车方向”这些步骤在执行的时候给了我们非常明确的要求，这就使我们可以顺利到达目的地。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因此，我们要求算法的每一步描述都必须是精准、确定、没有分歧的，它只能有一种明确的操作方法，这就是算法的</a:t>
            </a:r>
            <a:r>
              <a:rPr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确定性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1326515" y="9099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1.</a:t>
            </a: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算法的</a:t>
            </a: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确定性</a:t>
            </a:r>
            <a:endParaRPr lang="zh-CN" altLang="en-US" sz="3200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2" name="图片 1" descr="7fab46505d6f891b7116b09eac5e519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0440" y="3365500"/>
            <a:ext cx="3289300" cy="32893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1326515" y="9099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有价值的算法</a:t>
            </a:r>
            <a:endParaRPr lang="zh-CN" altLang="en-US" sz="3200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2" name="图片 1" descr="截屏2024-08-28 09.59.5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7200" y="1637030"/>
            <a:ext cx="6426200" cy="42900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0185" y="1764030"/>
            <a:ext cx="91395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一个有意义的算法，是按照以下方式生成的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(1)有一个或几个输入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(2)需要明确一共需要执行几步，每一步都要有准确且唯一的指令，并确认这些指令是可以被完成的(这一部分就是算法的计算过程)。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(3)算法要能够结束，并在结束的时候输出结果。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1326515" y="9099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三、算法的</a:t>
            </a: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生成</a:t>
            </a:r>
            <a:endParaRPr lang="zh-CN" altLang="en-US" sz="3200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13" name="图片 12" descr="微信图片_2024071816343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 l="25358" r="52322"/>
          <a:stretch>
            <a:fillRect/>
          </a:stretch>
        </p:blipFill>
        <p:spPr>
          <a:xfrm>
            <a:off x="8010525" y="3923665"/>
            <a:ext cx="1677035" cy="24688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35785" y="1764030"/>
            <a:ext cx="91395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、算法的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工作过程？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输入——计算过程——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、算法的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可执行性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有穷性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确定性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、有意义算法的生成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过程？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1835785" y="9099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四、</a:t>
            </a: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课堂小结</a:t>
            </a:r>
            <a:endParaRPr lang="zh-CN" altLang="en-US" sz="3200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2" name="图片 1" descr="微信图片_202407181634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51214"/>
          <a:stretch>
            <a:fillRect/>
          </a:stretch>
        </p:blipFill>
        <p:spPr>
          <a:xfrm flipH="1">
            <a:off x="6870700" y="909955"/>
            <a:ext cx="2593340" cy="57296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0185" y="887730"/>
            <a:ext cx="91395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着科技的发展，计算机的功能越来越强大，计算机在我们的生活中发挥的作用也日益增强。从家中的智能扫地机器人，到出行游玩的好伴侣智能导航系统，计算机似乎变得有了“智慧”,能够“思考”。而这拥有“十八般武艺”的计算机的“智慧”都源于它背后的算法，那么,算法是如何快速解决问题的呢?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1ad44733a572f7d1d7275940a36fc1b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7975" y="3749040"/>
            <a:ext cx="4115435" cy="22034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0185" y="1684655"/>
            <a:ext cx="91395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算法清晰地描述了在解决问题过程中的步骤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以及按照步骤执行的过程中需要遵循的规则。只要我们按照算法的步骤与规则一步一步操作，就能够使问题得到解决。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我们可以将算法的工作过程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总结为：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1326515" y="9099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一、算法的工作过程</a:t>
            </a:r>
            <a:endParaRPr lang="zh-CN" altLang="en-US" sz="3200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2" name="图片 1" descr="截屏2024-08-28 08.54.20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4055" y="4206240"/>
            <a:ext cx="8274050" cy="12369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11960" y="2160270"/>
            <a:ext cx="62693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当我们准备去比较远的地方旅游时，通常需要订购火车票，智能购票系统可以快速为我们提供有效的购票信息。那么，他是如何筛选并向我们展示出所有有效车次的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81315" y="742315"/>
            <a:ext cx="2405380" cy="5373370"/>
          </a:xfrm>
          <a:prstGeom prst="rect">
            <a:avLst/>
          </a:prstGeom>
        </p:spPr>
      </p:pic>
      <p:sp>
        <p:nvSpPr>
          <p:cNvPr id="6" name="标题 1"/>
          <p:cNvSpPr txBox="1"/>
          <p:nvPr>
            <p:custDataLst>
              <p:tags r:id="rId4"/>
            </p:custDataLst>
          </p:nvPr>
        </p:nvSpPr>
        <p:spPr>
          <a:xfrm>
            <a:off x="2339340" y="1026160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想一想</a:t>
            </a:r>
            <a:endParaRPr lang="zh-CN" altLang="en-US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2" name="图片 1" descr="微信图片_202407181634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r="78526"/>
          <a:stretch>
            <a:fillRect/>
          </a:stretch>
        </p:blipFill>
        <p:spPr>
          <a:xfrm>
            <a:off x="721360" y="3863340"/>
            <a:ext cx="1655445" cy="253238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96390" y="1899920"/>
            <a:ext cx="90735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购票系统之所以可以为我们提供可购买车票信息，是因为它有一套完善的算法,只需要按照算法一步一步执行，计算机就可以将最终的车票信息提供给我们。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3825240" y="910590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购票系统的</a:t>
            </a:r>
            <a:r>
              <a:rPr lang="zh-CN" altLang="en-US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算法</a:t>
            </a:r>
            <a:endParaRPr lang="zh-CN" altLang="en-US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4" name="图片 3" descr="截屏2024-08-28 09.20.18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0020" y="3764280"/>
            <a:ext cx="9408160" cy="1082675"/>
          </a:xfrm>
          <a:prstGeom prst="rect">
            <a:avLst/>
          </a:prstGeom>
        </p:spPr>
      </p:pic>
      <p:pic>
        <p:nvPicPr>
          <p:cNvPr id="13" name="图片 12" descr="微信图片_2024071816343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25358" r="52322"/>
          <a:stretch>
            <a:fillRect/>
          </a:stretch>
        </p:blipFill>
        <p:spPr>
          <a:xfrm>
            <a:off x="9588500" y="4580890"/>
            <a:ext cx="1546860" cy="227711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2967355" y="1214755"/>
            <a:ext cx="674624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购票系统算法的</a:t>
            </a:r>
            <a:r>
              <a:rPr lang="zh-CN" altLang="en-US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工作过程</a:t>
            </a:r>
            <a:endParaRPr lang="zh-CN" altLang="en-US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4" name="图片 3" descr="截屏2024-08-28 09.20.18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1920" y="2313305"/>
            <a:ext cx="9408160" cy="108267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478915" y="3825875"/>
            <a:ext cx="1666240" cy="98996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C00000"/>
                </a:solidFill>
              </a:rPr>
              <a:t>输入</a:t>
            </a:r>
            <a:endParaRPr lang="zh-CN" altLang="en-US" sz="2800">
              <a:solidFill>
                <a:srgbClr val="C00000"/>
              </a:solidFill>
            </a:endParaRPr>
          </a:p>
        </p:txBody>
      </p:sp>
      <p:cxnSp>
        <p:nvCxnSpPr>
          <p:cNvPr id="7" name="直接箭头连接符 6"/>
          <p:cNvCxnSpPr>
            <a:endCxn id="2" idx="0"/>
          </p:cNvCxnSpPr>
          <p:nvPr/>
        </p:nvCxnSpPr>
        <p:spPr>
          <a:xfrm>
            <a:off x="2312035" y="3264535"/>
            <a:ext cx="0" cy="5613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4897120" y="3825875"/>
            <a:ext cx="2408555" cy="98996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C00000"/>
                </a:solidFill>
              </a:rPr>
              <a:t>计算过程</a:t>
            </a:r>
            <a:endParaRPr lang="zh-CN" altLang="en-US" sz="2800">
              <a:solidFill>
                <a:srgbClr val="C00000"/>
              </a:solidFill>
            </a:endParaRPr>
          </a:p>
        </p:txBody>
      </p:sp>
      <p:cxnSp>
        <p:nvCxnSpPr>
          <p:cNvPr id="9" name="直接箭头连接符 8"/>
          <p:cNvCxnSpPr>
            <a:endCxn id="8" idx="0"/>
          </p:cNvCxnSpPr>
          <p:nvPr>
            <p:custDataLst>
              <p:tags r:id="rId5"/>
            </p:custDataLst>
          </p:nvPr>
        </p:nvCxnSpPr>
        <p:spPr>
          <a:xfrm>
            <a:off x="4908550" y="3313430"/>
            <a:ext cx="1193165" cy="5124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endCxn id="8" idx="0"/>
          </p:cNvCxnSpPr>
          <p:nvPr>
            <p:custDataLst>
              <p:tags r:id="rId6"/>
            </p:custDataLst>
          </p:nvPr>
        </p:nvCxnSpPr>
        <p:spPr>
          <a:xfrm flipH="1">
            <a:off x="6101715" y="3297555"/>
            <a:ext cx="1330960" cy="5283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8930640" y="3858895"/>
            <a:ext cx="1666240" cy="98996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C00000"/>
                </a:solidFill>
              </a:rPr>
              <a:t>输</a:t>
            </a:r>
            <a:r>
              <a:rPr lang="zh-CN" altLang="en-US" sz="2800">
                <a:solidFill>
                  <a:srgbClr val="C00000"/>
                </a:solidFill>
              </a:rPr>
              <a:t>出</a:t>
            </a:r>
            <a:endParaRPr lang="zh-CN" altLang="en-US" sz="2800">
              <a:solidFill>
                <a:srgbClr val="C00000"/>
              </a:solidFill>
            </a:endParaRPr>
          </a:p>
        </p:txBody>
      </p:sp>
      <p:cxnSp>
        <p:nvCxnSpPr>
          <p:cNvPr id="14" name="直接箭头连接符 13"/>
          <p:cNvCxnSpPr>
            <a:endCxn id="12" idx="0"/>
          </p:cNvCxnSpPr>
          <p:nvPr>
            <p:custDataLst>
              <p:tags r:id="rId8"/>
            </p:custDataLst>
          </p:nvPr>
        </p:nvCxnSpPr>
        <p:spPr>
          <a:xfrm>
            <a:off x="9763760" y="3297555"/>
            <a:ext cx="0" cy="5613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9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0185" y="1652905"/>
            <a:ext cx="91395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算法的出现是为了帮助人们精准地解决问题，那么,算法要能够被每个人使用，需要满足一些要求，这些要求也就是有价值的算法所共有的特点。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想一想，我们是如何一步步乘坐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地铁到达目的地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的？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1326515" y="9099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二、算法的</a:t>
            </a: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特点</a:t>
            </a:r>
            <a:endParaRPr lang="zh-CN" altLang="en-US" sz="3200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29680" y="2874010"/>
            <a:ext cx="4438015" cy="30803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1125" y="1074420"/>
            <a:ext cx="91395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乘坐地铁的算法可以描述为：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提供购票信息——购买地铁票——进入地铁站——找到正确的车辆——找到正确的乘车方向——等待地铁到站并开门——上车——站立或找到座位———到达目的地后下车——出站</a:t>
            </a:r>
            <a:endParaRPr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89ceaa403282e84f50718d8b40e46bde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5790" y="3556000"/>
            <a:ext cx="6559550" cy="24733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0185" y="1652905"/>
            <a:ext cx="913955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算法的每一步都应该是可以做的 , 如果使用现有知识不能做就不是算法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就是算法的</a:t>
            </a:r>
            <a:r>
              <a:rPr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可执行性</a:t>
            </a: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, 它是保证算法能够顺利实现的基础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标题 1"/>
          <p:cNvSpPr txBox="1"/>
          <p:nvPr>
            <p:custDataLst>
              <p:tags r:id="rId2"/>
            </p:custDataLst>
          </p:nvPr>
        </p:nvSpPr>
        <p:spPr>
          <a:xfrm>
            <a:off x="1326515" y="90995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1.</a:t>
            </a: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算法的</a:t>
            </a:r>
            <a:r>
              <a:rPr lang="zh-CN" altLang="en-US" sz="3200" dirty="0" smtClean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可执行性</a:t>
            </a:r>
            <a:endParaRPr lang="zh-CN" altLang="en-US" sz="3200" dirty="0" smtClean="0">
              <a:solidFill>
                <a:srgbClr val="19C3FF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汉仪力量黑简" panose="00020600040101010101" charset="-122"/>
            </a:endParaRPr>
          </a:p>
        </p:txBody>
      </p:sp>
      <p:pic>
        <p:nvPicPr>
          <p:cNvPr id="24" name="图片 23" descr="表情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50023" r="66033"/>
          <a:stretch>
            <a:fillRect/>
          </a:stretch>
        </p:blipFill>
        <p:spPr>
          <a:xfrm>
            <a:off x="8458200" y="3671570"/>
            <a:ext cx="2771775" cy="28829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commondata" val="eyJoZGlkIjoiYTU2ZWIxNjFmNDFhNjc3ZTBjYTVhY2I3MTMyNmRjMmEifQ==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1216</Words>
  <Application>WPS 演示</Application>
  <PresentationFormat>宽屏</PresentationFormat>
  <Paragraphs>74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Wingdings</vt:lpstr>
      <vt:lpstr>思源黑体 CN Medium</vt:lpstr>
      <vt:lpstr>思源黑体</vt:lpstr>
      <vt:lpstr>汉仪力量黑简</vt:lpstr>
      <vt:lpstr>黑体</vt:lpstr>
      <vt:lpstr>阿里巴巴普惠体</vt:lpstr>
      <vt:lpstr>方正大黑简体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EJPeng</dc:creator>
  <cp:lastModifiedBy>彭远同</cp:lastModifiedBy>
  <cp:revision>159</cp:revision>
  <dcterms:created xsi:type="dcterms:W3CDTF">2024-08-28T02:05:00Z</dcterms:created>
  <dcterms:modified xsi:type="dcterms:W3CDTF">2024-09-02T03:34:47Z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D08BCEDD8B053E37E585CE6642D02D90_43</vt:lpwstr>
  </property>
</Properties>
</file>