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84" r:id="rId5"/>
    <p:sldId id="4071" r:id="rId6"/>
    <p:sldId id="4072" r:id="rId7"/>
    <p:sldId id="4074" r:id="rId8"/>
    <p:sldId id="4075" r:id="rId9"/>
    <p:sldId id="4080" r:id="rId10"/>
    <p:sldId id="4081" r:id="rId11"/>
    <p:sldId id="4076" r:id="rId12"/>
    <p:sldId id="4077" r:id="rId13"/>
    <p:sldId id="4073" r:id="rId14"/>
    <p:sldId id="305" r:id="rId15"/>
  </p:sldIdLst>
  <p:sldSz cx="12192000" cy="6858000"/>
  <p:notesSz cx="6798945" cy="9929495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543A"/>
    <a:srgbClr val="64A7CE"/>
    <a:srgbClr val="475C9D"/>
    <a:srgbClr val="6A0AAB"/>
    <a:srgbClr val="BC2F36"/>
    <a:srgbClr val="6A559D"/>
    <a:srgbClr val="FFFFFF"/>
    <a:srgbClr val="E0A73E"/>
    <a:srgbClr val="8999CA"/>
    <a:srgbClr val="A967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0" autoAdjust="0"/>
    <p:restoredTop sz="86531" autoAdjust="0"/>
  </p:normalViewPr>
  <p:slideViewPr>
    <p:cSldViewPr snapToGrid="0">
      <p:cViewPr varScale="1">
        <p:scale>
          <a:sx n="55" d="100"/>
          <a:sy n="55" d="100"/>
        </p:scale>
        <p:origin x="10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gs" Target="tags/tag20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4.xml"/><Relationship Id="rId2" Type="http://schemas.openxmlformats.org/officeDocument/2006/relationships/image" Target="../media/image3.png"/><Relationship Id="rId1" Type="http://schemas.openxmlformats.org/officeDocument/2006/relationships/tags" Target="../tags/tag13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15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19.xml"/><Relationship Id="rId7" Type="http://schemas.openxmlformats.org/officeDocument/2006/relationships/image" Target="../media/image4.png"/><Relationship Id="rId6" Type="http://schemas.openxmlformats.org/officeDocument/2006/relationships/tags" Target="../tags/tag18.xml"/><Relationship Id="rId5" Type="http://schemas.openxmlformats.org/officeDocument/2006/relationships/image" Target="../media/image3.png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image" Target="../media/image2.emf"/><Relationship Id="rId11" Type="http://schemas.openxmlformats.org/officeDocument/2006/relationships/notesSlide" Target="../notesSlides/notesSlide12.xml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0.xml"/><Relationship Id="rId2" Type="http://schemas.openxmlformats.org/officeDocument/2006/relationships/image" Target="../media/image3.png"/><Relationship Id="rId1" Type="http://schemas.openxmlformats.org/officeDocument/2006/relationships/tags" Target="../tags/tag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2.xml"/><Relationship Id="rId2" Type="http://schemas.openxmlformats.org/officeDocument/2006/relationships/image" Target="../media/image3.png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470951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621583" y="661852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</a:t>
            </a:r>
            <a:r>
              <a:rPr lang="zh-CN" altLang="en-US" sz="5400" dirty="0"/>
              <a:t>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下</a:t>
            </a:r>
            <a:r>
              <a:rPr lang="zh-CN" altLang="en-US" sz="3900" dirty="0"/>
              <a:t>册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213485" y="2536190"/>
            <a:ext cx="9496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ctr">
              <a:buFont typeface="Wingdings" panose="05000000000000000000" charset="0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互评创作内容，并提供反馈。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四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评价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37615" y="1423670"/>
            <a:ext cx="989139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学到了哪些知识与技能？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提升了哪些方面的能力？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生成了怎样的观点？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五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小结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回顾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标题 1"/>
          <p:cNvSpPr txBox="1"/>
          <p:nvPr>
            <p:custDataLst>
              <p:tags r:id="rId3"/>
            </p:custDataLst>
          </p:nvPr>
        </p:nvSpPr>
        <p:spPr>
          <a:xfrm>
            <a:off x="2673903" y="1305107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</a:t>
            </a:r>
            <a:r>
              <a:rPr lang="zh-CN" altLang="en-US" sz="5400" dirty="0"/>
              <a:t>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下</a:t>
            </a:r>
            <a:r>
              <a:rPr lang="zh-CN" altLang="en-US" sz="3900" dirty="0"/>
              <a:t>册</a:t>
            </a:r>
            <a:endParaRPr lang="zh-CN" altLang="en-US" sz="3900" dirty="0"/>
          </a:p>
        </p:txBody>
      </p: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678670" y="5665788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/>
          <a:srcRect l="28646" t="13852" r="40625" b="7814"/>
          <a:stretch>
            <a:fillRect/>
          </a:stretch>
        </p:blipFill>
        <p:spPr bwMode="auto">
          <a:xfrm>
            <a:off x="621665" y="851535"/>
            <a:ext cx="143700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8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776814" y="2255925"/>
            <a:ext cx="3497895" cy="887151"/>
          </a:xfrm>
        </p:spPr>
        <p:txBody>
          <a:bodyPr anchor="t">
            <a:normAutofit fontScale="90000"/>
          </a:bodyPr>
          <a:lstStyle/>
          <a:p>
            <a:pPr>
              <a:lnSpc>
                <a:spcPct val="130000"/>
              </a:lnSpc>
            </a:pPr>
            <a:r>
              <a:rPr lang="zh-CN" altLang="en-US"/>
              <a:t>第</a:t>
            </a:r>
            <a:r>
              <a:rPr lang="en-US" altLang="zh-CN"/>
              <a:t>1</a:t>
            </a:r>
            <a:r>
              <a:rPr lang="zh-CN" altLang="en-US"/>
              <a:t>节手指尖下有乾坤</a:t>
            </a:r>
            <a:r>
              <a:rPr lang="en-US" altLang="zh-CN"/>
              <a:t>——</a:t>
            </a:r>
            <a:r>
              <a:rPr lang="zh-CN" altLang="en-US"/>
              <a:t>互联网应用让生活更便捷</a:t>
            </a:r>
            <a:endParaRPr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907424" y="37686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  <a:endParaRPr lang="zh-CN" altLang="en-US" sz="5400" dirty="0">
              <a:solidFill>
                <a:schemeClr val="accent4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78466" y="2421038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5478465" y="3580769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2"/>
            </p:custDataLst>
          </p:nvPr>
        </p:nvSpPr>
        <p:spPr>
          <a:xfrm>
            <a:off x="5478464" y="4740500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标题 4"/>
          <p:cNvSpPr txBox="1"/>
          <p:nvPr>
            <p:custDataLst>
              <p:tags r:id="rId3"/>
            </p:custDataLst>
          </p:nvPr>
        </p:nvSpPr>
        <p:spPr>
          <a:xfrm>
            <a:off x="6776814" y="3415657"/>
            <a:ext cx="3291417" cy="88715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5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4000" dirty="0"/>
              <a:t>第</a:t>
            </a:r>
            <a:r>
              <a:rPr lang="en-US" altLang="zh-CN" sz="4000" dirty="0"/>
              <a:t>2</a:t>
            </a:r>
            <a:r>
              <a:rPr lang="zh-CN" altLang="en-US" sz="4000" dirty="0"/>
              <a:t>节打破不可能</a:t>
            </a:r>
            <a:r>
              <a:rPr lang="en-US" altLang="zh-CN" sz="4000" dirty="0"/>
              <a:t>——</a:t>
            </a:r>
            <a:r>
              <a:rPr lang="zh-CN" altLang="en-US" sz="4000" dirty="0"/>
              <a:t>互联网创新的启示</a:t>
            </a:r>
            <a:endParaRPr lang="zh-CN" altLang="en-US" sz="4000" dirty="0"/>
          </a:p>
        </p:txBody>
      </p:sp>
      <p:sp>
        <p:nvSpPr>
          <p:cNvPr id="13" name="标题 4"/>
          <p:cNvSpPr txBox="1"/>
          <p:nvPr>
            <p:custDataLst>
              <p:tags r:id="rId4"/>
            </p:custDataLst>
          </p:nvPr>
        </p:nvSpPr>
        <p:spPr>
          <a:xfrm>
            <a:off x="6776720" y="4575175"/>
            <a:ext cx="3291205" cy="88709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5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4000" dirty="0"/>
              <a:t>第</a:t>
            </a:r>
            <a:r>
              <a:rPr lang="en-US" altLang="zh-CN" sz="4000" dirty="0"/>
              <a:t>3</a:t>
            </a:r>
            <a:r>
              <a:rPr lang="zh-CN" altLang="en-US" sz="4000" dirty="0"/>
              <a:t>节安全红线要筑牢</a:t>
            </a:r>
            <a:r>
              <a:rPr lang="en-US" altLang="zh-CN" sz="4000" dirty="0"/>
              <a:t>——</a:t>
            </a:r>
            <a:r>
              <a:rPr lang="zh-CN" altLang="en-US" sz="4000" dirty="0"/>
              <a:t>保护个人隐私与敏感信息</a:t>
            </a:r>
            <a:endParaRPr lang="zh-CN" altLang="en-US" sz="4000" dirty="0"/>
          </a:p>
        </p:txBody>
      </p:sp>
    </p:spTree>
    <p:custDataLst>
      <p:tags r:id="rId5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66255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项目任务</a:t>
            </a:r>
            <a:r>
              <a:rPr lang="zh-CN" altLang="en-US" sz="2400" b="1" dirty="0"/>
              <a:t>评估</a:t>
            </a:r>
            <a:endParaRPr lang="zh-CN" altLang="en-US" sz="24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150620" y="1740535"/>
            <a:ext cx="949642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完成整个项目：预计需要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课时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本节课的任务：了解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互联网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+”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行动，认识互联网对诗词创作方式的改变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一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知识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探究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矩形: 剪去单角 19"/>
          <p:cNvSpPr/>
          <p:nvPr/>
        </p:nvSpPr>
        <p:spPr>
          <a:xfrm>
            <a:off x="671830" y="1597025"/>
            <a:ext cx="180784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 dirty="0"/>
              <a:t>项目子任务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2769235" y="1597025"/>
            <a:ext cx="829818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了解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互联网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+”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行动，认识互联网对诗词创作方式的改变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238125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知识习得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301115"/>
            <a:ext cx="10762615" cy="523748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）自主阅读：以书本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P74-79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为主，网络知识作补充</a:t>
            </a:r>
            <a:endParaRPr lang="zh-CN" altLang="en-US" sz="24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）分析解释</a:t>
            </a:r>
            <a:endParaRPr lang="zh-CN" altLang="en-US" sz="24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①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世纪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90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年代的互联网发展初期，美国学者尼葛洛庞帝提出了</a:t>
            </a:r>
            <a:r>
              <a:rPr lang="en-US" altLang="zh-CN" sz="2400" b="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的概念，预测了与互联网相关的各种生活应用场景。</a:t>
            </a:r>
            <a:endParaRPr lang="zh-CN" altLang="en-US" sz="24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②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互联网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+”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高效物流是指</a:t>
            </a:r>
            <a:r>
              <a:rPr lang="en-US" altLang="zh-CN" sz="2400" b="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                        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24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③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互联网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+”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现代农业是指</a:t>
            </a:r>
            <a:r>
              <a:rPr lang="en-US" altLang="zh-CN" sz="2400" b="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                        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24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④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互联网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+”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协同制造是指</a:t>
            </a:r>
            <a:r>
              <a:rPr lang="en-US" altLang="zh-CN" sz="2400" b="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                        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24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⑤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互联网</a:t>
            </a:r>
            <a:r>
              <a:rPr lang="en-US" altLang="zh-CN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+”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便捷交通是指</a:t>
            </a:r>
            <a:r>
              <a:rPr lang="en-US" altLang="zh-CN" sz="2400" b="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                        </a:t>
            </a:r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24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238125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知识习得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501140"/>
            <a:ext cx="1076261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动手求证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：历史回顾与未来预测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观看有关互联网发展的纪录片或阅读相关资料，开展课堂辩论，主题可以是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哪些早期预言成真了？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哪些新技术可能会改变我们的生活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238125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知识习得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501140"/>
            <a:ext cx="1076261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动手求证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互联网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+”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行动计划研究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分配不同的行业领域给各小组（如物流、农业、制造、交通），收集资料并准备报告，展示互联网如何改变了这些行业的运作模式。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238125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知识习得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501140"/>
            <a:ext cx="1076261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动手求证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：创新工作坊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讨论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互联网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+”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如何改变诗词创作和分享的方式，尝试使用在线创作工具创作诗词。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213485" y="2536190"/>
            <a:ext cx="9496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ctr">
              <a:buFont typeface="Wingdings" panose="05000000000000000000" charset="0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分享创作体验，并讨论互联网如何激发创作灵感。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三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展示交流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ISLIDE.VECTOR" val="#259238;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ISLIDE.VECTOR" val="#259238;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ISLIDE.VECTOR" val="#259238;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ISLIDE.THEME" val="https://www.islide.cc;"/>
</p:tagLst>
</file>

<file path=ppt/tags/tag2.xml><?xml version="1.0" encoding="utf-8"?>
<p:tagLst xmlns:p="http://schemas.openxmlformats.org/presentationml/2006/main">
  <p:tag name="ISLIDE.THEME" val="https://www.islide.cc;"/>
</p:tagLst>
</file>

<file path=ppt/tags/tag20.xml><?xml version="1.0" encoding="utf-8"?>
<p:tagLst xmlns:p="http://schemas.openxmlformats.org/presentationml/2006/main">
  <p:tag name="COMMONDATA" val="eyJoZGlkIjoiNGYyYjFlYWE3ZjBkNzljODQzYjcxNjc3Yzg0NmMwM2QifQ=="/>
  <p:tag name="KSO_WPP_MARK_KEY" val="10117a34-a2c0-442a-8703-6554ad47faba"/>
</p:tagLst>
</file>

<file path=ppt/tags/tag3.xml><?xml version="1.0" encoding="utf-8"?>
<p:tagLst xmlns:p="http://schemas.openxmlformats.org/presentationml/2006/main">
  <p:tag name="KSO_WM_DIAGRAM_VIRTUALLY_FRAME" val="{&quot;height&quot;:161.17173228346456,&quot;left&quot;:431.37511811023626,&quot;top&quot;:268.9493700787401,&quot;width&quot;:361.39897637795264}"/>
</p:tagLst>
</file>

<file path=ppt/tags/tag4.xml><?xml version="1.0" encoding="utf-8"?>
<p:tagLst xmlns:p="http://schemas.openxmlformats.org/presentationml/2006/main">
  <p:tag name="KSO_WM_DIAGRAM_VIRTUALLY_FRAME" val="{&quot;height&quot;:161.17173228346456,&quot;left&quot;:431.37511811023626,&quot;top&quot;:268.9493700787401,&quot;width&quot;:361.39897637795264}"/>
</p:tagLst>
</file>

<file path=ppt/tags/tag5.xml><?xml version="1.0" encoding="utf-8"?>
<p:tagLst xmlns:p="http://schemas.openxmlformats.org/presentationml/2006/main">
  <p:tag name="KSO_WM_DIAGRAM_VIRTUALLY_FRAME" val="{&quot;height&quot;:161.17173228346456,&quot;left&quot;:431.37511811023626,&quot;top&quot;:268.9493700787401,&quot;width&quot;:361.39897637795264}"/>
</p:tagLst>
</file>

<file path=ppt/tags/tag6.xml><?xml version="1.0" encoding="utf-8"?>
<p:tagLst xmlns:p="http://schemas.openxmlformats.org/presentationml/2006/main">
  <p:tag name="KSO_WM_DIAGRAM_VIRTUALLY_FRAME" val="{&quot;height&quot;:161.17173228346456,&quot;left&quot;:431.37511811023626,&quot;top&quot;:268.9493700787401,&quot;width&quot;:361.39897637795264}"/>
</p:tagLst>
</file>

<file path=ppt/tags/tag7.xml><?xml version="1.0" encoding="utf-8"?>
<p:tagLst xmlns:p="http://schemas.openxmlformats.org/presentationml/2006/main">
  <p:tag name="ISLIDE.THEME" val="https://www.islide.cc;"/>
</p:tagLst>
</file>

<file path=ppt/tags/tag8.xml><?xml version="1.0" encoding="utf-8"?>
<p:tagLst xmlns:p="http://schemas.openxmlformats.org/presentationml/2006/main">
  <p:tag name="ISLIDE.VECTOR" val="#259238;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1172</Words>
  <Application>WPS 演示</Application>
  <PresentationFormat>宽屏</PresentationFormat>
  <Paragraphs>104</Paragraphs>
  <Slides>12</Slides>
  <Notes>26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Impact</vt:lpstr>
      <vt:lpstr>Wingdings</vt:lpstr>
      <vt:lpstr>Arial Unicode MS</vt:lpstr>
      <vt:lpstr>等线</vt:lpstr>
      <vt:lpstr>Office 主题​​1</vt:lpstr>
      <vt:lpstr>TCLayout.ActiveDocument.1</vt:lpstr>
      <vt:lpstr>TCLayout.ActiveDocument.1</vt:lpstr>
      <vt:lpstr>PowerPoint 演示文稿</vt:lpstr>
      <vt:lpstr>第1节手指尖下有乾坤——互联网应用让生活更便捷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披着虎皮的猫</cp:lastModifiedBy>
  <cp:revision>202</cp:revision>
  <cp:lastPrinted>2022-10-05T09:28:00Z</cp:lastPrinted>
  <dcterms:created xsi:type="dcterms:W3CDTF">2022-05-01T11:16:00Z</dcterms:created>
  <dcterms:modified xsi:type="dcterms:W3CDTF">2024-12-25T12:18:37Z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FCD8AB5AA1A14C7F9A9EB7B78130331C_13</vt:lpwstr>
  </property>
  <property fmtid="{D5CDD505-2E9C-101B-9397-08002B2CF9AE}" pid="3" name="KSOProductBuildVer">
    <vt:lpwstr>2052-12.1.0.19302</vt:lpwstr>
  </property>
</Properties>
</file>