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091" r:id="rId3"/>
    <p:sldId id="4092" r:id="rId5"/>
    <p:sldId id="4072" r:id="rId6"/>
    <p:sldId id="4073" r:id="rId7"/>
    <p:sldId id="4094" r:id="rId8"/>
    <p:sldId id="4074" r:id="rId9"/>
    <p:sldId id="4087" r:id="rId10"/>
    <p:sldId id="4095" r:id="rId11"/>
    <p:sldId id="4088" r:id="rId12"/>
    <p:sldId id="4089" r:id="rId13"/>
    <p:sldId id="4069" r:id="rId14"/>
  </p:sldIdLst>
  <p:sldSz cx="12192000" cy="6858000"/>
  <p:notesSz cx="6798945" cy="9929495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  <p:cmAuthor id="2" name="欣榕 邹" initials="欣邹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6A6A6"/>
    <a:srgbClr val="858585"/>
    <a:srgbClr val="751F73"/>
    <a:srgbClr val="D6543A"/>
    <a:srgbClr val="64A7CE"/>
    <a:srgbClr val="475C9D"/>
    <a:srgbClr val="6A0AAB"/>
    <a:srgbClr val="BC2F36"/>
    <a:srgbClr val="6A55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78" d="100"/>
          <a:sy n="78" d="100"/>
        </p:scale>
        <p:origin x="330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6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5.xml"/><Relationship Id="rId7" Type="http://schemas.openxmlformats.org/officeDocument/2006/relationships/image" Target="../media/image4.png"/><Relationship Id="rId6" Type="http://schemas.openxmlformats.org/officeDocument/2006/relationships/tags" Target="../tags/tag14.xml"/><Relationship Id="rId5" Type="http://schemas.openxmlformats.org/officeDocument/2006/relationships/image" Target="../media/image3.png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11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标题 1"/>
          <p:cNvSpPr txBox="1"/>
          <p:nvPr/>
        </p:nvSpPr>
        <p:spPr>
          <a:xfrm>
            <a:off x="621665" y="661670"/>
            <a:ext cx="11570970" cy="18167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下册</a:t>
            </a: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sz="3900" dirty="0"/>
              <a:t>第2课 交流互动进步多——云端协同</a:t>
            </a:r>
            <a:endParaRPr sz="3900" dirty="0"/>
          </a:p>
        </p:txBody>
      </p: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布置作业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1815016"/>
            <a:ext cx="10249172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项目实施作业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请各小组对项目探究的阶段成果进行整理并提交，整理内容：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</a:t>
            </a:r>
            <a:r>
              <a:rPr 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</a:t>
            </a: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开展项目所需的云端协作软件。</a:t>
            </a:r>
            <a:endParaRPr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课后挑战作业（对应教材中的“挑战”部分）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略，书本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P48</a:t>
            </a: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801485" y="2736850"/>
            <a:ext cx="4785360" cy="1159510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dirty="0"/>
              <a:t>云端协同与合作学习</a:t>
            </a:r>
            <a:endParaRPr lang="zh-CN" altLang="en-US" sz="4000" dirty="0"/>
          </a:p>
        </p:txBody>
      </p:sp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03231" y="2901733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503230" y="4061464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/>
        </p:nvSpPr>
        <p:spPr>
          <a:xfrm>
            <a:off x="6801485" y="3896360"/>
            <a:ext cx="4785360" cy="10204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>
                <a:sym typeface="+mn-ea"/>
              </a:rPr>
              <a:t>云端协同与科技支撑</a:t>
            </a:r>
            <a:endParaRPr lang="zh-CN" altLang="en-US" sz="4000" dirty="0"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知识探究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33475" y="2090592"/>
            <a:ext cx="9626599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主要内容：</a:t>
            </a:r>
            <a:endParaRPr lang="zh-CN" altLang="zh-CN" sz="280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①什么是云端协同？——概念</a:t>
            </a:r>
            <a:endParaRPr lang="zh-CN" altLang="zh-CN" sz="280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②云端协同背后的技术原理是什么？——原理</a:t>
            </a:r>
            <a:endParaRPr lang="zh-CN" altLang="zh-CN" sz="280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③如何使用云端协同开展合作学习？——应用</a:t>
            </a:r>
            <a:endParaRPr lang="zh-CN" altLang="zh-CN" sz="280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知识梳理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501650" y="1090295"/>
            <a:ext cx="10982325" cy="4523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605" indent="-14605" algn="l">
              <a:lnSpc>
                <a:spcPct val="150000"/>
              </a:lnSpc>
            </a:pPr>
            <a:r>
              <a:rPr sz="2400" dirty="0">
                <a:effectLst/>
                <a:cs typeface="仿宋" panose="02010609060101010101" pitchFamily="49" charset="-122"/>
              </a:rPr>
              <a:t>①云端协同又称为</a:t>
            </a:r>
            <a:r>
              <a:rPr sz="24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effectLst/>
                <a:cs typeface="仿宋" panose="02010609060101010101" pitchFamily="49" charset="-122"/>
              </a:rPr>
              <a:t>               </a:t>
            </a:r>
            <a:r>
              <a:rPr sz="2400" dirty="0">
                <a:effectLst/>
                <a:cs typeface="仿宋" panose="02010609060101010101" pitchFamily="49" charset="-122"/>
              </a:rPr>
              <a:t>，是指通过互联网的</a:t>
            </a:r>
            <a:r>
              <a:rPr sz="24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effectLst/>
                <a:cs typeface="仿宋" panose="02010609060101010101" pitchFamily="49" charset="-122"/>
              </a:rPr>
              <a:t>                </a:t>
            </a:r>
            <a:r>
              <a:rPr sz="2400" dirty="0">
                <a:effectLst/>
                <a:cs typeface="仿宋" panose="02010609060101010101" pitchFamily="49" charset="-122"/>
              </a:rPr>
              <a:t>，把不同</a:t>
            </a:r>
            <a:r>
              <a:rPr sz="24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effectLst/>
                <a:cs typeface="仿宋" panose="02010609060101010101" pitchFamily="49" charset="-122"/>
              </a:rPr>
              <a:t>           </a:t>
            </a:r>
            <a:r>
              <a:rPr sz="2400" dirty="0">
                <a:solidFill>
                  <a:schemeClr val="bg1"/>
                </a:solidFill>
                <a:effectLst/>
                <a:cs typeface="仿宋" panose="02010609060101010101" pitchFamily="49" charset="-122"/>
              </a:rPr>
              <a:t>上</a:t>
            </a:r>
            <a:r>
              <a:rPr lang="zh-CN" sz="2400" dirty="0">
                <a:solidFill>
                  <a:schemeClr val="tx1"/>
                </a:solidFill>
                <a:effectLst/>
                <a:cs typeface="仿宋" panose="02010609060101010101" pitchFamily="49" charset="-122"/>
              </a:rPr>
              <a:t>上</a:t>
            </a:r>
            <a:r>
              <a:rPr sz="2400" dirty="0">
                <a:effectLst/>
                <a:cs typeface="仿宋" panose="02010609060101010101" pitchFamily="49" charset="-122"/>
              </a:rPr>
              <a:t>的个体连接起来，共同完成任务或交流信息。</a:t>
            </a:r>
            <a:endParaRPr sz="2400" dirty="0">
              <a:effectLst/>
              <a:cs typeface="仿宋" panose="02010609060101010101" pitchFamily="49" charset="-122"/>
            </a:endParaRPr>
          </a:p>
          <a:p>
            <a:pPr marL="14605" indent="-14605" algn="l">
              <a:lnSpc>
                <a:spcPct val="150000"/>
              </a:lnSpc>
            </a:pPr>
            <a:r>
              <a:rPr sz="2400" dirty="0">
                <a:effectLst/>
                <a:cs typeface="仿宋" panose="02010609060101010101" pitchFamily="49" charset="-122"/>
              </a:rPr>
              <a:t>②云端协同的主要优势有：</a:t>
            </a:r>
            <a:r>
              <a:rPr sz="24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effectLst/>
                <a:cs typeface="仿宋" panose="02010609060101010101" pitchFamily="49" charset="-122"/>
              </a:rPr>
              <a:t>                      </a:t>
            </a:r>
            <a:r>
              <a:rPr sz="2400" dirty="0">
                <a:effectLst/>
                <a:cs typeface="仿宋" panose="02010609060101010101" pitchFamily="49" charset="-122"/>
              </a:rPr>
              <a:t>、</a:t>
            </a:r>
            <a:r>
              <a:rPr sz="2400" dirty="0" err="1">
                <a:effectLst/>
                <a:cs typeface="仿宋" panose="02010609060101010101" pitchFamily="49" charset="-122"/>
              </a:rPr>
              <a:t>较低的学习成本</a:t>
            </a:r>
            <a:r>
              <a:rPr sz="2400" dirty="0">
                <a:effectLst/>
                <a:cs typeface="仿宋" panose="02010609060101010101" pitchFamily="49" charset="-122"/>
              </a:rPr>
              <a:t>、</a:t>
            </a:r>
            <a:r>
              <a:rPr lang="en-US" sz="2400" dirty="0">
                <a:effectLst/>
                <a:cs typeface="仿宋" panose="02010609060101010101" pitchFamily="49" charset="-122"/>
              </a:rPr>
              <a:t>________________</a:t>
            </a:r>
            <a:r>
              <a:rPr sz="2400" dirty="0">
                <a:effectLst/>
                <a:cs typeface="仿宋" panose="02010609060101010101" pitchFamily="49" charset="-122"/>
              </a:rPr>
              <a:t>、</a:t>
            </a:r>
            <a:r>
              <a:rPr lang="en-US" sz="2400" dirty="0"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effectLst/>
                <a:cs typeface="仿宋" panose="02010609060101010101" pitchFamily="49" charset="-122"/>
              </a:rPr>
              <a:t>                              </a:t>
            </a:r>
            <a:r>
              <a:rPr sz="2400" dirty="0">
                <a:effectLst/>
                <a:cs typeface="仿宋" panose="02010609060101010101" pitchFamily="49" charset="-122"/>
              </a:rPr>
              <a:t>。</a:t>
            </a:r>
            <a:endParaRPr sz="2400" dirty="0">
              <a:effectLst/>
              <a:cs typeface="仿宋" panose="02010609060101010101" pitchFamily="49" charset="-122"/>
            </a:endParaRPr>
          </a:p>
          <a:p>
            <a:pPr marL="14605" indent="-14605" algn="l">
              <a:lnSpc>
                <a:spcPct val="150000"/>
              </a:lnSpc>
            </a:pPr>
            <a:r>
              <a:rPr sz="2400" dirty="0">
                <a:effectLst/>
                <a:cs typeface="仿宋" panose="02010609060101010101" pitchFamily="49" charset="-122"/>
              </a:rPr>
              <a:t>③云端协同需要借助</a:t>
            </a:r>
            <a:r>
              <a:rPr sz="24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effectLst/>
                <a:cs typeface="仿宋" panose="02010609060101010101" pitchFamily="49" charset="-122"/>
              </a:rPr>
              <a:t>          </a:t>
            </a:r>
            <a:r>
              <a:rPr sz="2400" dirty="0">
                <a:effectLst/>
                <a:cs typeface="仿宋" panose="02010609060101010101" pitchFamily="49" charset="-122"/>
              </a:rPr>
              <a:t>实现，由云计算所衍生出来的服务就是云计算服务，常见的云服务包括</a:t>
            </a:r>
            <a:r>
              <a:rPr sz="24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effectLst/>
                <a:cs typeface="仿宋" panose="02010609060101010101" pitchFamily="49" charset="-122"/>
              </a:rPr>
              <a:t>              </a:t>
            </a:r>
            <a:r>
              <a:rPr sz="2400" dirty="0">
                <a:effectLst/>
                <a:cs typeface="仿宋" panose="02010609060101010101" pitchFamily="49" charset="-122"/>
              </a:rPr>
              <a:t>、</a:t>
            </a:r>
            <a:r>
              <a:rPr lang="en-US" sz="2400" u="sng" dirty="0">
                <a:effectLst/>
                <a:cs typeface="仿宋" panose="02010609060101010101" pitchFamily="49" charset="-122"/>
              </a:rPr>
              <a:t>            </a:t>
            </a:r>
            <a:r>
              <a:rPr sz="2400" dirty="0">
                <a:effectLst/>
                <a:cs typeface="仿宋" panose="02010609060101010101" pitchFamily="49" charset="-122"/>
              </a:rPr>
              <a:t>、</a:t>
            </a:r>
            <a:r>
              <a:rPr lang="en-US" sz="2400" dirty="0"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effectLst/>
                <a:cs typeface="仿宋" panose="02010609060101010101" pitchFamily="49" charset="-122"/>
              </a:rPr>
              <a:t>               </a:t>
            </a:r>
            <a:r>
              <a:rPr sz="2400" dirty="0">
                <a:effectLst/>
                <a:cs typeface="仿宋" panose="02010609060101010101" pitchFamily="49" charset="-122"/>
              </a:rPr>
              <a:t>、</a:t>
            </a:r>
            <a:r>
              <a:rPr lang="en-US" sz="2400" dirty="0"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effectLst/>
                <a:cs typeface="仿宋" panose="02010609060101010101" pitchFamily="49" charset="-122"/>
              </a:rPr>
              <a:t>               </a:t>
            </a:r>
            <a:r>
              <a:rPr lang="zh-CN" sz="2400" dirty="0">
                <a:effectLst/>
                <a:cs typeface="仿宋" panose="02010609060101010101" pitchFamily="49" charset="-122"/>
              </a:rPr>
              <a:t>等</a:t>
            </a:r>
            <a:r>
              <a:rPr sz="2400" dirty="0">
                <a:effectLst/>
                <a:cs typeface="仿宋" panose="02010609060101010101" pitchFamily="49" charset="-122"/>
              </a:rPr>
              <a:t>。提供云服务的应用软件就是云应用软件，简称云应用。云应用分为</a:t>
            </a:r>
            <a:r>
              <a:rPr sz="24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effectLst/>
                <a:cs typeface="仿宋" panose="02010609060101010101" pitchFamily="49" charset="-122"/>
              </a:rPr>
              <a:t>                    </a:t>
            </a:r>
            <a:r>
              <a:rPr sz="2400" dirty="0">
                <a:effectLst/>
                <a:cs typeface="仿宋" panose="02010609060101010101" pitchFamily="49" charset="-122"/>
              </a:rPr>
              <a:t>与</a:t>
            </a:r>
            <a:endParaRPr sz="2400" dirty="0">
              <a:effectLst/>
              <a:cs typeface="仿宋" panose="02010609060101010101" pitchFamily="49" charset="-122"/>
            </a:endParaRPr>
          </a:p>
          <a:p>
            <a:pPr marL="14605" indent="-14605" algn="l">
              <a:lnSpc>
                <a:spcPct val="150000"/>
              </a:lnSpc>
            </a:pPr>
            <a:r>
              <a:rPr sz="2400" u="sng" dirty="0"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effectLst/>
                <a:cs typeface="仿宋" panose="02010609060101010101" pitchFamily="49" charset="-122"/>
              </a:rPr>
              <a:t>                           </a:t>
            </a:r>
            <a:r>
              <a:rPr sz="2400" dirty="0">
                <a:effectLst/>
                <a:cs typeface="仿宋" panose="02010609060101010101" pitchFamily="49" charset="-122"/>
              </a:rPr>
              <a:t>两类。</a:t>
            </a:r>
            <a:endParaRPr sz="2400" dirty="0">
              <a:effectLst/>
              <a:cs typeface="仿宋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64154" y="414139"/>
            <a:ext cx="8330566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dirty="0">
                <a:solidFill>
                  <a:srgbClr val="000000"/>
                </a:solidFill>
                <a:effectLst/>
                <a:ea typeface="+mn-lt"/>
                <a:cs typeface="+mn-lt"/>
              </a:rPr>
              <a:t>自主阅读：以书本</a:t>
            </a:r>
            <a:r>
              <a:rPr lang="en-US" altLang="zh-CN" sz="2800" dirty="0">
                <a:solidFill>
                  <a:srgbClr val="000000"/>
                </a:solidFill>
                <a:effectLst/>
                <a:ea typeface="+mn-lt"/>
                <a:cs typeface="+mn-lt"/>
              </a:rPr>
              <a:t>P43-48</a:t>
            </a:r>
            <a:r>
              <a:rPr lang="zh-CN" altLang="zh-CN" sz="2800" dirty="0">
                <a:solidFill>
                  <a:srgbClr val="000000"/>
                </a:solidFill>
                <a:effectLst/>
                <a:ea typeface="+mn-lt"/>
                <a:cs typeface="+mn-lt"/>
              </a:rPr>
              <a:t>为主，网络知识作补充</a:t>
            </a:r>
            <a:endParaRPr lang="zh-CN" altLang="en-US" sz="2800" dirty="0">
              <a:ea typeface="+mn-lt"/>
              <a:cs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74531" y="1166108"/>
            <a:ext cx="142367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协同应用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116551" y="1162933"/>
            <a:ext cx="156400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在线协同</a:t>
            </a:r>
            <a:endParaRPr 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27078" y="2280919"/>
            <a:ext cx="25107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自由的时空环境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093931" y="1196588"/>
            <a:ext cx="21418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地理位置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994885" y="2280919"/>
            <a:ext cx="238823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实时的互动交流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33954" y="2795905"/>
            <a:ext cx="24866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多人的协同编辑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987675" y="3902075"/>
            <a:ext cx="161861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在线杀毒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46625" y="3902075"/>
            <a:ext cx="117348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云相册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289396" y="3371533"/>
            <a:ext cx="14071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云计算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287770" y="3902075"/>
            <a:ext cx="116141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云阅读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866033" y="3902075"/>
            <a:ext cx="1664335" cy="6064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在线表单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41665" y="4316730"/>
            <a:ext cx="1918970" cy="5156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14605" indent="-14605" algn="l">
              <a:lnSpc>
                <a:spcPct val="150000"/>
              </a:lnSpc>
            </a:pPr>
            <a:r>
              <a:rPr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浏览器访问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2076" y="5010382"/>
            <a:ext cx="2687320" cy="4178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 C/S 架构客户端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8" grpId="0"/>
      <p:bldP spid="19" grpId="0"/>
      <p:bldP spid="21" grpId="0"/>
      <p:bldP spid="23" grpId="0"/>
      <p:bldP spid="24" grpId="0"/>
      <p:bldP spid="25" grpId="0"/>
      <p:bldP spid="26" grpId="0"/>
      <p:bldP spid="27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学会分享</a:t>
            </a:r>
            <a:endParaRPr lang="zh-CN" altLang="en-US" sz="2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083310" y="1440987"/>
            <a:ext cx="9626599" cy="737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你还用过哪些其他的协同应用？请推荐给其他同学。</a:t>
            </a:r>
            <a:endParaRPr lang="zh-CN" altLang="zh-CN" sz="280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学会分析</a:t>
            </a:r>
            <a:endParaRPr lang="zh-CN" altLang="en-US" sz="2400" b="1" dirty="0"/>
          </a:p>
        </p:txBody>
      </p:sp>
      <p:sp>
        <p:nvSpPr>
          <p:cNvPr id="100" name="文本框 99"/>
          <p:cNvSpPr txBox="1"/>
          <p:nvPr/>
        </p:nvSpPr>
        <p:spPr>
          <a:xfrm>
            <a:off x="1295400" y="1637665"/>
            <a:ext cx="10034905" cy="873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b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任何事物都具有两面性，云计算在为我们带来超强计算服务的同时，也会存在一些隐患。请收集关于云数据存储安全方面的信息，并和同学进行分享与讨论。</a:t>
            </a:r>
            <a:endParaRPr lang="zh-CN" altLang="zh-CN" sz="2800" b="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b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辅助分析支架：云数据存储带来的便利有</a:t>
            </a:r>
            <a:r>
              <a:rPr lang="zh-CN" altLang="zh-CN" sz="2800" b="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数据备份、                          </a:t>
            </a:r>
            <a:r>
              <a:rPr lang="zh-CN" altLang="zh-CN" sz="2800" b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，可能存在的安全隐患有</a:t>
            </a:r>
            <a:r>
              <a:rPr lang="zh-CN" altLang="zh-CN" sz="2800" b="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数据泄露、</a:t>
            </a:r>
            <a:r>
              <a:rPr lang="en-US" altLang="zh-CN" sz="2800" b="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zh-CN" sz="2800" b="0" u="sng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</a:t>
            </a:r>
            <a:r>
              <a:rPr lang="zh-CN" altLang="zh-CN" sz="2800" b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zh-CN" sz="2800" b="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习题测试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17600" y="1408253"/>
            <a:ext cx="10249172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1.以下</a:t>
            </a:r>
            <a:r>
              <a:rPr sz="2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没有</a:t>
            </a: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通过云计算实现的服务是：（</a:t>
            </a:r>
            <a:r>
              <a:rPr 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     </a:t>
            </a: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</a:t>
            </a:r>
            <a:endParaRPr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A. 使用智能手机上的在线杀毒软件</a:t>
            </a:r>
            <a:endParaRPr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B. 在电脑上使用excel处理数据</a:t>
            </a:r>
            <a:endParaRPr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C. 使用手机中的微信读书阅读小说</a:t>
            </a:r>
            <a:endParaRPr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D. 通过电脑浏览器访问云相册</a:t>
            </a:r>
            <a:endParaRPr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35750" y="1572784"/>
            <a:ext cx="3765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B</a:t>
            </a:r>
            <a:endParaRPr lang="zh-CN" altLang="en-US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习题测试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17600" y="1408253"/>
            <a:ext cx="10249172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2.以下使用</a:t>
            </a:r>
            <a:r>
              <a:rPr sz="2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没有</a:t>
            </a: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涉及到协同应用的是:（</a:t>
            </a:r>
            <a:r>
              <a:rPr 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    </a:t>
            </a: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</a:t>
            </a:r>
            <a:endParaRPr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A. 使用在线文档平台进行团队协作编辑文档</a:t>
            </a:r>
            <a:endParaRPr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B. 在线视频会议软件进行远程团队讨论</a:t>
            </a:r>
            <a:endParaRPr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C. 使用个人笔记应用记录个人想法</a:t>
            </a:r>
            <a:endParaRPr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D. 通过项目管理软件分配团队任务</a:t>
            </a:r>
            <a:endParaRPr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179515" y="1572784"/>
            <a:ext cx="37274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C</a:t>
            </a:r>
            <a:endParaRPr lang="en-US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小结回顾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2127073"/>
            <a:ext cx="10249172" cy="260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请同学按照下列提示进行总结回顾：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学到了哪些知识与技能？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提升了哪些方面的能力？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3.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生成了怎样的观点？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ISLIDE.THEME" val="https://www.islide.cc;"/>
</p:tagLst>
</file>

<file path=ppt/tags/tag16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ISLIDE.THEME" val="https://www.islide.cc;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1223</Words>
  <Application>WPS 演示</Application>
  <PresentationFormat>宽屏</PresentationFormat>
  <Paragraphs>129</Paragraphs>
  <Slides>11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Impact</vt:lpstr>
      <vt:lpstr>仿宋</vt:lpstr>
      <vt:lpstr>Calibri</vt:lpstr>
      <vt:lpstr>Arial Unicode MS</vt:lpstr>
      <vt:lpstr>等线</vt:lpstr>
      <vt:lpstr>Office 主题​​1</vt:lpstr>
      <vt:lpstr>TCLayout.ActiveDocument.1</vt:lpstr>
      <vt:lpstr>TCLayout.ActiveDocument.1</vt:lpstr>
      <vt:lpstr>PowerPoint 演示文稿</vt:lpstr>
      <vt:lpstr>云端协同与合作学习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Anna瑶</cp:lastModifiedBy>
  <cp:revision>204</cp:revision>
  <cp:lastPrinted>2022-10-05T09:28:00Z</cp:lastPrinted>
  <dcterms:created xsi:type="dcterms:W3CDTF">2022-05-01T11:16:00Z</dcterms:created>
  <dcterms:modified xsi:type="dcterms:W3CDTF">2025-01-09T01:41:54Z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B37D96C5E2324F1C8804725E40E4D6EC</vt:lpwstr>
  </property>
  <property fmtid="{D5CDD505-2E9C-101B-9397-08002B2CF9AE}" pid="3" name="KSOProductBuildVer">
    <vt:lpwstr>2052-11.8.2.12118</vt:lpwstr>
  </property>
</Properties>
</file>