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4072" r:id="rId5"/>
    <p:sldId id="4074" r:id="rId6"/>
    <p:sldId id="4075" r:id="rId7"/>
    <p:sldId id="4081" r:id="rId8"/>
    <p:sldId id="4080" r:id="rId9"/>
    <p:sldId id="4082" r:id="rId10"/>
    <p:sldId id="4076" r:id="rId11"/>
    <p:sldId id="4077" r:id="rId12"/>
    <p:sldId id="4073" r:id="rId13"/>
    <p:sldId id="305" r:id="rId14"/>
  </p:sldIdLst>
  <p:sldSz cx="12192000" cy="6858000"/>
  <p:notesSz cx="6798945" cy="9929495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543A"/>
    <a:srgbClr val="64A7CE"/>
    <a:srgbClr val="475C9D"/>
    <a:srgbClr val="6A0AAB"/>
    <a:srgbClr val="BC2F36"/>
    <a:srgbClr val="6A559D"/>
    <a:srgbClr val="FFFFFF"/>
    <a:srgbClr val="E0A73E"/>
    <a:srgbClr val="8999CA"/>
    <a:srgbClr val="A967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60" autoAdjust="0"/>
    <p:restoredTop sz="86531" autoAdjust="0"/>
  </p:normalViewPr>
  <p:slideViewPr>
    <p:cSldViewPr snapToGrid="0">
      <p:cViewPr varScale="1">
        <p:scale>
          <a:sx n="55" d="100"/>
          <a:sy n="55" d="100"/>
        </p:scale>
        <p:origin x="108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581" y="3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5.xml"/><Relationship Id="rId18" Type="http://schemas.openxmlformats.org/officeDocument/2006/relationships/commentAuthors" Target="commentAuthors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8C601-4179-4DF0-9BD2-9FBE63BCF8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6642" y="556591"/>
            <a:ext cx="6343905" cy="35698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226642" y="4184773"/>
            <a:ext cx="6345978" cy="52468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2.xm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openxmlformats.org/officeDocument/2006/relationships/image" Target="../media/image2.emf"/><Relationship Id="rId1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tags" Target="../tags/tag14.xml"/><Relationship Id="rId7" Type="http://schemas.openxmlformats.org/officeDocument/2006/relationships/image" Target="../media/image4.png"/><Relationship Id="rId6" Type="http://schemas.openxmlformats.org/officeDocument/2006/relationships/tags" Target="../tags/tag13.xml"/><Relationship Id="rId5" Type="http://schemas.openxmlformats.org/officeDocument/2006/relationships/image" Target="../media/image3.png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image" Target="../media/image2.emf"/><Relationship Id="rId11" Type="http://schemas.openxmlformats.org/officeDocument/2006/relationships/notesSlide" Target="../notesSlides/notesSlide11.xml"/><Relationship Id="rId10" Type="http://schemas.openxmlformats.org/officeDocument/2006/relationships/vmlDrawing" Target="../drawings/vmlDrawing2.vml"/><Relationship Id="rId1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4.xml"/><Relationship Id="rId2" Type="http://schemas.openxmlformats.org/officeDocument/2006/relationships/image" Target="../media/image3.png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7.xml"/><Relationship Id="rId2" Type="http://schemas.openxmlformats.org/officeDocument/2006/relationships/image" Target="../media/image3.png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9.xml"/><Relationship Id="rId2" Type="http://schemas.openxmlformats.org/officeDocument/2006/relationships/image" Target="../media/image3.png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73099" y="3470951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编写组</a:t>
            </a:r>
            <a:endParaRPr lang="zh-CN" altLang="en-US" sz="2400" b="0" dirty="0"/>
          </a:p>
        </p:txBody>
      </p:sp>
      <p:sp>
        <p:nvSpPr>
          <p:cNvPr id="8" name="标题 1"/>
          <p:cNvSpPr txBox="1"/>
          <p:nvPr/>
        </p:nvSpPr>
        <p:spPr>
          <a:xfrm>
            <a:off x="621583" y="661852"/>
            <a:ext cx="6616343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</a:t>
            </a:r>
            <a:r>
              <a:rPr lang="zh-CN" altLang="en-US" sz="5400" dirty="0"/>
              <a:t>技术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下</a:t>
            </a:r>
            <a:r>
              <a:rPr lang="zh-CN" altLang="en-US" sz="3900" dirty="0"/>
              <a:t>册</a:t>
            </a:r>
            <a:endParaRPr lang="zh-CN" altLang="en-US" sz="3900" dirty="0"/>
          </a:p>
        </p:txBody>
      </p:sp>
      <p:pic>
        <p:nvPicPr>
          <p:cNvPr id="4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37615" y="1423670"/>
            <a:ext cx="989139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学到了哪些知识与技能？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提升了哪些方面的能力？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生成了怎样的观点？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五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小结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回顾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标题 1"/>
          <p:cNvSpPr txBox="1"/>
          <p:nvPr>
            <p:custDataLst>
              <p:tags r:id="rId3"/>
            </p:custDataLst>
          </p:nvPr>
        </p:nvSpPr>
        <p:spPr>
          <a:xfrm>
            <a:off x="2673903" y="1305107"/>
            <a:ext cx="6616343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</a:t>
            </a:r>
            <a:r>
              <a:rPr lang="zh-CN" altLang="en-US" sz="5400" dirty="0"/>
              <a:t>技术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下</a:t>
            </a:r>
            <a:r>
              <a:rPr lang="zh-CN" altLang="en-US" sz="3900" dirty="0"/>
              <a:t>册</a:t>
            </a:r>
            <a:endParaRPr lang="zh-CN" altLang="en-US" sz="3900" dirty="0"/>
          </a:p>
        </p:txBody>
      </p:sp>
      <p:pic>
        <p:nvPicPr>
          <p:cNvPr id="10" name="Picture 33" descr="C:\Documents and Settings\EJPeng\桌面\社标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678670" y="5665788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1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/>
          <a:srcRect l="28646" t="13852" r="40625" b="7814"/>
          <a:stretch>
            <a:fillRect/>
          </a:stretch>
        </p:blipFill>
        <p:spPr bwMode="auto">
          <a:xfrm>
            <a:off x="621665" y="851535"/>
            <a:ext cx="143700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8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一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知识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探究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矩形: 剪去单角 19"/>
          <p:cNvSpPr/>
          <p:nvPr/>
        </p:nvSpPr>
        <p:spPr>
          <a:xfrm>
            <a:off x="671830" y="1597025"/>
            <a:ext cx="180784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 dirty="0"/>
              <a:t>项目子任务</a:t>
            </a:r>
            <a:endParaRPr lang="zh-CN" altLang="en-US" sz="2400" b="1" dirty="0"/>
          </a:p>
        </p:txBody>
      </p:sp>
      <p:sp>
        <p:nvSpPr>
          <p:cNvPr id="10" name="文本框 9"/>
          <p:cNvSpPr txBox="1"/>
          <p:nvPr/>
        </p:nvSpPr>
        <p:spPr>
          <a:xfrm>
            <a:off x="2769235" y="1597025"/>
            <a:ext cx="829818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认识网络时代的新挑战，特别是个人隐私和信息安全问题，认识合理使用互联网工具保护知识产权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2381250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知识习得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379855"/>
            <a:ext cx="10628630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）自主阅读：以书本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P80-88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为主，网络知识作补充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）分析解释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①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数字足迹是指</a:t>
            </a:r>
            <a:r>
              <a:rPr lang="en-US" altLang="zh-CN" sz="2800" b="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                                        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②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个人信息分为一般信息与敏感信息，敏感信息如</a:t>
            </a:r>
            <a:r>
              <a:rPr lang="en-US" altLang="zh-CN" sz="2800" b="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800" b="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800" b="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800" b="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等，一旦泄露可能危害人身和财产安全。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③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为了保护个人隐私，常用的方法包括</a:t>
            </a:r>
            <a:r>
              <a:rPr lang="en-US" altLang="zh-CN" sz="2800" b="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800" b="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800" b="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等。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2381250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知识习得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501140"/>
            <a:ext cx="1076261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动手求证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：数字足迹追踪实验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学生小组合作，检查自己常用的两个网络服务（例如邮件客户端、社交平台）中可能存在的数字足迹，记录下来并与全班分享。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2381250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知识习得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501140"/>
            <a:ext cx="1076261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动手求证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：隐形观众的影响分析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选择两个流行的社交媒体平台，分析隐形观众可能通过评论、点赞等方式影响他人对自己认知的方式，填写表格进行总结。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2183765" y="3793490"/>
          <a:ext cx="875411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7055"/>
                <a:gridCol w="4377055"/>
              </a:tblGrid>
              <a:tr h="73152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我选择的社交媒体平台</a:t>
                      </a:r>
                      <a:endParaRPr lang="zh-CN" altLang="en-US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影响他人对自己认知的方式</a:t>
                      </a:r>
                      <a:endParaRPr lang="zh-CN" altLang="en-US"/>
                    </a:p>
                  </a:txBody>
                  <a:tcPr anchor="ctr" anchorCtr="0"/>
                </a:tc>
              </a:tr>
              <a:tr h="73152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73152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2381250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知识习得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501140"/>
            <a:ext cx="1076261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动手求证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：制定个人信息保护指南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分组讨论并共同编写一份简明易懂的《个人信息保护指南》，涵盖密码设置、隐私设置调整、防范网络诈骗等方面的小贴士。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2381250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知识习得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501140"/>
            <a:ext cx="1076261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动手求证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：创新工作坊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讨论在搜集和分析诗词文本时如何避免侵犯个人隐私。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213485" y="2536190"/>
            <a:ext cx="94964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algn="ctr">
              <a:buFont typeface="Wingdings" panose="05000000000000000000" charset="0"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分组讨论并展示如何在项目中实施隐私保护措施。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三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展示交流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213485" y="2536190"/>
            <a:ext cx="94964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algn="ctr">
              <a:buFont typeface="Wingdings" panose="05000000000000000000" charset="0"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互评隐私保护措施的合理性和有效性。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四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评价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ISLIDE.THEME" val="https://www.islide.cc;"/>
</p:tagLst>
</file>

<file path=ppt/tags/tag15.xml><?xml version="1.0" encoding="utf-8"?>
<p:tagLst xmlns:p="http://schemas.openxmlformats.org/presentationml/2006/main">
  <p:tag name="COMMONDATA" val="eyJoZGlkIjoiNGYyYjFlYWE3ZjBkNzljODQzYjcxNjc3Yzg0NmMwM2QifQ=="/>
  <p:tag name="KSO_WPP_MARK_KEY" val="10117a34-a2c0-442a-8703-6554ad47faba"/>
</p:tagLst>
</file>

<file path=ppt/tags/tag2.xml><?xml version="1.0" encoding="utf-8"?>
<p:tagLst xmlns:p="http://schemas.openxmlformats.org/presentationml/2006/main">
  <p:tag name="ISLIDE.THEME" val="https://www.islide.cc;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ISLIDE.VECTOR" val="#259238;"/>
</p:tagLst>
</file>

<file path=ppt/tags/tag5.xml><?xml version="1.0" encoding="utf-8"?>
<p:tagLst xmlns:p="http://schemas.openxmlformats.org/presentationml/2006/main">
  <p:tag name="TABLE_ENDDRAG_ORIGIN_RECT" val="689*172"/>
  <p:tag name="TABLE_ENDDRAG_RECT" val="171*311*689*172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ISLIDE.VECTOR" val="#259238;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ISLIDE.VECTOR" val="#259238;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974</Words>
  <Application>WPS 演示</Application>
  <PresentationFormat>宽屏</PresentationFormat>
  <Paragraphs>84</Paragraphs>
  <Slides>11</Slides>
  <Notes>26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Wingdings</vt:lpstr>
      <vt:lpstr>Arial Unicode MS</vt:lpstr>
      <vt:lpstr>等线</vt:lpstr>
      <vt:lpstr>Office 主题​​1</vt:lpstr>
      <vt:lpstr>TCLayout.ActiveDocument.1</vt:lpstr>
      <vt:lpstr>TCLayout.ActiveDocument.1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LING Yun</dc:creator>
  <cp:lastModifiedBy>披着虎皮的猫</cp:lastModifiedBy>
  <cp:revision>202</cp:revision>
  <cp:lastPrinted>2022-10-05T09:28:00Z</cp:lastPrinted>
  <dcterms:created xsi:type="dcterms:W3CDTF">2022-05-01T11:16:00Z</dcterms:created>
  <dcterms:modified xsi:type="dcterms:W3CDTF">2024-12-25T12:22:18Z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FCD8AB5AA1A14C7F9A9EB7B78130331C_13</vt:lpwstr>
  </property>
  <property fmtid="{D5CDD505-2E9C-101B-9397-08002B2CF9AE}" pid="3" name="KSOProductBuildVer">
    <vt:lpwstr>2052-12.1.0.19302</vt:lpwstr>
  </property>
</Properties>
</file>