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ppt/tags/tag8.xml" ContentType="application/vnd.openxmlformats-officedocument.presentationml.tags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notesSlides/notesSlide6.xml" ContentType="application/vnd.openxmlformats-officedocument.presentationml.notesSlide+xml"/>
  <Override PartName="/ppt/tags/tag10.xml" ContentType="application/vnd.openxmlformats-officedocument.presentationml.tags+xml"/>
  <Override PartName="/ppt/notesSlides/notesSlide7.xml" ContentType="application/vnd.openxmlformats-officedocument.presentationml.notesSlide+xml"/>
  <Override PartName="/ppt/tags/tag11.xml" ContentType="application/vnd.openxmlformats-officedocument.presentationml.tags+xml"/>
  <Override PartName="/ppt/notesSlides/notesSlide8.xml" ContentType="application/vnd.openxmlformats-officedocument.presentationml.notesSlide+xml"/>
  <Override PartName="/ppt/tags/tag12.xml" ContentType="application/vnd.openxmlformats-officedocument.presentationml.tags+xml"/>
  <Override PartName="/ppt/notesSlides/notesSlide9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10.xml" ContentType="application/vnd.openxmlformats-officedocument.presentationml.notesSlide+xml"/>
  <Override PartName="/ppt/tags/tag15.xml" ContentType="application/vnd.openxmlformats-officedocument.presentationml.tags+xml"/>
  <Override PartName="/ppt/notesSlides/notesSlide11.xml" ContentType="application/vnd.openxmlformats-officedocument.presentationml.notesSlide+xml"/>
  <Override PartName="/ppt/tags/tag16.xml" ContentType="application/vnd.openxmlformats-officedocument.presentationml.tags+xml"/>
  <Override PartName="/ppt/notesSlides/notesSlide12.xml" ContentType="application/vnd.openxmlformats-officedocument.presentationml.notesSlide+xml"/>
  <Override PartName="/ppt/tags/tag17.xml" ContentType="application/vnd.openxmlformats-officedocument.presentationml.tags+xml"/>
  <Override PartName="/ppt/notesSlides/notesSlide13.xml" ContentType="application/vnd.openxmlformats-officedocument.presentationml.notesSlide+xml"/>
  <Override PartName="/ppt/tags/tag18.xml" ContentType="application/vnd.openxmlformats-officedocument.presentationml.tags+xml"/>
  <Override PartName="/ppt/notesSlides/notesSlide14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4091" r:id="rId2"/>
    <p:sldId id="4092" r:id="rId3"/>
    <p:sldId id="4093" r:id="rId4"/>
    <p:sldId id="4058" r:id="rId5"/>
    <p:sldId id="4070" r:id="rId6"/>
    <p:sldId id="4071" r:id="rId7"/>
    <p:sldId id="4072" r:id="rId8"/>
    <p:sldId id="4073" r:id="rId9"/>
    <p:sldId id="4094" r:id="rId10"/>
    <p:sldId id="4074" r:id="rId11"/>
    <p:sldId id="4078" r:id="rId12"/>
    <p:sldId id="4087" r:id="rId13"/>
    <p:sldId id="4088" r:id="rId14"/>
    <p:sldId id="4089" r:id="rId15"/>
    <p:sldId id="4069" r:id="rId16"/>
  </p:sldIdLst>
  <p:sldSz cx="12192000" cy="6858000"/>
  <p:notesSz cx="6799263" cy="9929813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G Yun" initials="L. Yun" lastIdx="8" clrIdx="0"/>
  <p:cmAuthor id="2" name="欣榕 邹" initials="欣邹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A6A6A6"/>
    <a:srgbClr val="858585"/>
    <a:srgbClr val="751F73"/>
    <a:srgbClr val="D6543A"/>
    <a:srgbClr val="64A7CE"/>
    <a:srgbClr val="475C9D"/>
    <a:srgbClr val="6A0AAB"/>
    <a:srgbClr val="BC2F36"/>
    <a:srgbClr val="6A55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60" autoAdjust="0"/>
    <p:restoredTop sz="86531" autoAdjust="0"/>
  </p:normalViewPr>
  <p:slideViewPr>
    <p:cSldViewPr snapToGrid="0">
      <p:cViewPr varScale="1">
        <p:scale>
          <a:sx n="78" d="100"/>
          <a:sy n="78" d="100"/>
        </p:scale>
        <p:origin x="330" y="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4" d="100"/>
          <a:sy n="64" d="100"/>
        </p:scale>
        <p:origin x="2581" y="3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欣榕 邹" userId="2df213970d05c585" providerId="LiveId" clId="{0DB4815E-430E-4234-8008-D01366607DB8}"/>
    <pc:docChg chg="modSld">
      <pc:chgData name="欣榕 邹" userId="2df213970d05c585" providerId="LiveId" clId="{0DB4815E-430E-4234-8008-D01366607DB8}" dt="2025-01-07T06:38:53.609" v="4" actId="1076"/>
      <pc:docMkLst>
        <pc:docMk/>
      </pc:docMkLst>
      <pc:sldChg chg="modSp mod">
        <pc:chgData name="欣榕 邹" userId="2df213970d05c585" providerId="LiveId" clId="{0DB4815E-430E-4234-8008-D01366607DB8}" dt="2025-01-07T06:38:53.609" v="4" actId="1076"/>
        <pc:sldMkLst>
          <pc:docMk/>
          <pc:sldMk cId="0" sldId="4073"/>
        </pc:sldMkLst>
        <pc:spChg chg="mod">
          <ac:chgData name="欣榕 邹" userId="2df213970d05c585" providerId="LiveId" clId="{0DB4815E-430E-4234-8008-D01366607DB8}" dt="2025-01-07T06:38:45.624" v="3" actId="1076"/>
          <ac:spMkLst>
            <pc:docMk/>
            <pc:sldMk cId="0" sldId="4073"/>
            <ac:spMk id="4" creationId="{00000000-0000-0000-0000-000000000000}"/>
          </ac:spMkLst>
        </pc:spChg>
        <pc:spChg chg="mod">
          <ac:chgData name="欣榕 邹" userId="2df213970d05c585" providerId="LiveId" clId="{0DB4815E-430E-4234-8008-D01366607DB8}" dt="2025-01-07T06:38:45.624" v="3" actId="1076"/>
          <ac:spMkLst>
            <pc:docMk/>
            <pc:sldMk cId="0" sldId="4073"/>
            <ac:spMk id="8" creationId="{00000000-0000-0000-0000-000000000000}"/>
          </ac:spMkLst>
        </pc:spChg>
        <pc:spChg chg="mod">
          <ac:chgData name="欣榕 邹" userId="2df213970d05c585" providerId="LiveId" clId="{0DB4815E-430E-4234-8008-D01366607DB8}" dt="2025-01-07T06:38:41.154" v="2" actId="1076"/>
          <ac:spMkLst>
            <pc:docMk/>
            <pc:sldMk cId="0" sldId="4073"/>
            <ac:spMk id="18" creationId="{00000000-0000-0000-0000-000000000000}"/>
          </ac:spMkLst>
        </pc:spChg>
        <pc:spChg chg="mod">
          <ac:chgData name="欣榕 邹" userId="2df213970d05c585" providerId="LiveId" clId="{0DB4815E-430E-4234-8008-D01366607DB8}" dt="2025-01-07T06:38:41.154" v="2" actId="1076"/>
          <ac:spMkLst>
            <pc:docMk/>
            <pc:sldMk cId="0" sldId="4073"/>
            <ac:spMk id="19" creationId="{00000000-0000-0000-0000-000000000000}"/>
          </ac:spMkLst>
        </pc:spChg>
        <pc:spChg chg="mod">
          <ac:chgData name="欣榕 邹" userId="2df213970d05c585" providerId="LiveId" clId="{0DB4815E-430E-4234-8008-D01366607DB8}" dt="2025-01-07T06:38:41.154" v="2" actId="1076"/>
          <ac:spMkLst>
            <pc:docMk/>
            <pc:sldMk cId="0" sldId="4073"/>
            <ac:spMk id="21" creationId="{00000000-0000-0000-0000-000000000000}"/>
          </ac:spMkLst>
        </pc:spChg>
        <pc:spChg chg="mod">
          <ac:chgData name="欣榕 邹" userId="2df213970d05c585" providerId="LiveId" clId="{0DB4815E-430E-4234-8008-D01366607DB8}" dt="2025-01-07T06:38:41.154" v="2" actId="1076"/>
          <ac:spMkLst>
            <pc:docMk/>
            <pc:sldMk cId="0" sldId="4073"/>
            <ac:spMk id="23" creationId="{00000000-0000-0000-0000-000000000000}"/>
          </ac:spMkLst>
        </pc:spChg>
        <pc:spChg chg="mod">
          <ac:chgData name="欣榕 邹" userId="2df213970d05c585" providerId="LiveId" clId="{0DB4815E-430E-4234-8008-D01366607DB8}" dt="2025-01-07T06:38:53.609" v="4" actId="1076"/>
          <ac:spMkLst>
            <pc:docMk/>
            <pc:sldMk cId="0" sldId="4073"/>
            <ac:spMk id="25" creationId="{00000000-0000-0000-0000-000000000000}"/>
          </ac:spMkLst>
        </pc:spChg>
        <pc:spChg chg="mod">
          <ac:chgData name="欣榕 邹" userId="2df213970d05c585" providerId="LiveId" clId="{0DB4815E-430E-4234-8008-D01366607DB8}" dt="2025-01-07T06:38:53.609" v="4" actId="1076"/>
          <ac:spMkLst>
            <pc:docMk/>
            <pc:sldMk cId="0" sldId="4073"/>
            <ac:spMk id="26" creationId="{00000000-0000-0000-0000-000000000000}"/>
          </ac:spMkLst>
        </pc:spChg>
        <pc:spChg chg="mod">
          <ac:chgData name="欣榕 邹" userId="2df213970d05c585" providerId="LiveId" clId="{0DB4815E-430E-4234-8008-D01366607DB8}" dt="2025-01-07T06:38:53.609" v="4" actId="1076"/>
          <ac:spMkLst>
            <pc:docMk/>
            <pc:sldMk cId="0" sldId="4073"/>
            <ac:spMk id="27" creationId="{00000000-0000-0000-0000-000000000000}"/>
          </ac:spMkLst>
        </pc:spChg>
        <pc:spChg chg="mod">
          <ac:chgData name="欣榕 邹" userId="2df213970d05c585" providerId="LiveId" clId="{0DB4815E-430E-4234-8008-D01366607DB8}" dt="2025-01-07T06:38:53.609" v="4" actId="1076"/>
          <ac:spMkLst>
            <pc:docMk/>
            <pc:sldMk cId="0" sldId="4073"/>
            <ac:spMk id="29" creationId="{00000000-0000-0000-0000-000000000000}"/>
          </ac:spMkLst>
        </pc:spChg>
        <pc:spChg chg="mod">
          <ac:chgData name="欣榕 邹" userId="2df213970d05c585" providerId="LiveId" clId="{0DB4815E-430E-4234-8008-D01366607DB8}" dt="2025-01-07T06:38:53.609" v="4" actId="1076"/>
          <ac:spMkLst>
            <pc:docMk/>
            <pc:sldMk cId="0" sldId="4073"/>
            <ac:spMk id="30" creationId="{00000000-0000-0000-0000-000000000000}"/>
          </ac:spMkLst>
        </pc:spChg>
        <pc:spChg chg="mod">
          <ac:chgData name="欣榕 邹" userId="2df213970d05c585" providerId="LiveId" clId="{0DB4815E-430E-4234-8008-D01366607DB8}" dt="2025-01-07T06:38:53.609" v="4" actId="1076"/>
          <ac:spMkLst>
            <pc:docMk/>
            <pc:sldMk cId="0" sldId="4073"/>
            <ac:spMk id="31" creationId="{00000000-0000-0000-0000-000000000000}"/>
          </ac:spMkLst>
        </pc:spChg>
        <pc:spChg chg="mod">
          <ac:chgData name="欣榕 邹" userId="2df213970d05c585" providerId="LiveId" clId="{0DB4815E-430E-4234-8008-D01366607DB8}" dt="2025-01-07T06:38:53.609" v="4" actId="1076"/>
          <ac:spMkLst>
            <pc:docMk/>
            <pc:sldMk cId="0" sldId="4073"/>
            <ac:spMk id="32" creationId="{00000000-0000-0000-0000-000000000000}"/>
          </ac:spMkLst>
        </pc:spChg>
        <pc:spChg chg="mod">
          <ac:chgData name="欣榕 邹" userId="2df213970d05c585" providerId="LiveId" clId="{0DB4815E-430E-4234-8008-D01366607DB8}" dt="2025-01-07T06:38:53.609" v="4" actId="1076"/>
          <ac:spMkLst>
            <pc:docMk/>
            <pc:sldMk cId="0" sldId="4073"/>
            <ac:spMk id="33" creationId="{00000000-0000-0000-0000-000000000000}"/>
          </ac:spMkLst>
        </pc:spChg>
      </pc:sldChg>
      <pc:sldChg chg="modSp mod">
        <pc:chgData name="欣榕 邹" userId="2df213970d05c585" providerId="LiveId" clId="{0DB4815E-430E-4234-8008-D01366607DB8}" dt="2025-01-07T06:38:30.644" v="1" actId="113"/>
        <pc:sldMkLst>
          <pc:docMk/>
          <pc:sldMk cId="0" sldId="4074"/>
        </pc:sldMkLst>
        <pc:graphicFrameChg chg="modGraphic">
          <ac:chgData name="欣榕 邹" userId="2df213970d05c585" providerId="LiveId" clId="{0DB4815E-430E-4234-8008-D01366607DB8}" dt="2025-01-07T06:38:30.644" v="1" actId="113"/>
          <ac:graphicFrameMkLst>
            <pc:docMk/>
            <pc:sldMk cId="0" sldId="4074"/>
            <ac:graphicFrameMk id="12" creationId="{00000000-0000-0000-0000-000000000000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8C601-4179-4DF0-9BD2-9FBE63BCF89A}" type="datetimeFigureOut">
              <a:rPr lang="zh-CN" altLang="en-US" smtClean="0"/>
              <a:t>2025/1/7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6642" y="556591"/>
            <a:ext cx="6343905" cy="356980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226642" y="4184773"/>
            <a:ext cx="6345978" cy="524682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F25857-32F1-465E-8A3D-993BA041AD3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正文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6492875"/>
            <a:ext cx="12192000" cy="365125"/>
          </a:xfrm>
          <a:prstGeom prst="rect">
            <a:avLst/>
          </a:prstGeom>
          <a:gradFill flip="none" rotWithShape="1">
            <a:gsLst>
              <a:gs pos="82000">
                <a:srgbClr val="AB032B"/>
              </a:gs>
              <a:gs pos="63000">
                <a:srgbClr val="950556"/>
              </a:gs>
              <a:gs pos="0">
                <a:srgbClr val="6A0AAB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5450" y="190500"/>
            <a:ext cx="9309100" cy="7987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7030A0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5450" y="1238250"/>
            <a:ext cx="11372850" cy="5010149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589456" y="6492875"/>
            <a:ext cx="539044" cy="352953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9" name="清华校徽校标矢量图.ai-3 [转换].png"/>
          <p:cNvPicPr/>
          <p:nvPr userDrawn="1"/>
        </p:nvPicPr>
        <p:blipFill rotWithShape="1">
          <a:blip r:embed="rId2" cstate="print">
            <a:alphaModFix amt="67408"/>
            <a:duotone>
              <a:prstClr val="black"/>
              <a:srgbClr val="6A0AAB">
                <a:tint val="45000"/>
                <a:satMod val="400000"/>
              </a:srgbClr>
            </a:duotone>
          </a:blip>
          <a:srcRect l="19950" t="62600" r="26455" b="20888"/>
          <a:stretch>
            <a:fillRect/>
          </a:stretch>
        </p:blipFill>
        <p:spPr>
          <a:xfrm>
            <a:off x="9981896" y="190500"/>
            <a:ext cx="1962454" cy="798788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4C9D3-C384-4E7D-BD0D-43030464E9B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/>
        </p:nvGrpSpPr>
        <p:grpSpPr>
          <a:xfrm>
            <a:off x="0" y="319314"/>
            <a:ext cx="12206514" cy="6553200"/>
            <a:chOff x="-100178" y="243584"/>
            <a:chExt cx="12349278" cy="6614417"/>
          </a:xfrm>
        </p:grpSpPr>
        <p:sp>
          <p:nvSpPr>
            <p:cNvPr id="16" name="任意多边形: 形状 15"/>
            <p:cNvSpPr/>
            <p:nvPr/>
          </p:nvSpPr>
          <p:spPr>
            <a:xfrm>
              <a:off x="1290792" y="243584"/>
              <a:ext cx="10948991" cy="6614416"/>
            </a:xfrm>
            <a:custGeom>
              <a:avLst/>
              <a:gdLst>
                <a:gd name="connsiteX0" fmla="*/ 10927348 w 10948991"/>
                <a:gd name="connsiteY0" fmla="*/ 0 h 6614416"/>
                <a:gd name="connsiteX1" fmla="*/ 10948991 w 10948991"/>
                <a:gd name="connsiteY1" fmla="*/ 216423 h 6614416"/>
                <a:gd name="connsiteX2" fmla="*/ 6412213 w 10948991"/>
                <a:gd name="connsiteY2" fmla="*/ 2518628 h 6614416"/>
                <a:gd name="connsiteX3" fmla="*/ 1062811 w 10948991"/>
                <a:gd name="connsiteY3" fmla="*/ 6601329 h 6614416"/>
                <a:gd name="connsiteX4" fmla="*/ 1048102 w 10948991"/>
                <a:gd name="connsiteY4" fmla="*/ 6614416 h 6614416"/>
                <a:gd name="connsiteX5" fmla="*/ 0 w 10948991"/>
                <a:gd name="connsiteY5" fmla="*/ 6614416 h 6614416"/>
                <a:gd name="connsiteX6" fmla="*/ 96161 w 10948991"/>
                <a:gd name="connsiteY6" fmla="*/ 6527148 h 6614416"/>
                <a:gd name="connsiteX7" fmla="*/ 549839 w 10948991"/>
                <a:gd name="connsiteY7" fmla="*/ 6122080 h 6614416"/>
                <a:gd name="connsiteX8" fmla="*/ 10927348 w 10948991"/>
                <a:gd name="connsiteY8" fmla="*/ 0 h 6614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48991" h="6614416">
                  <a:moveTo>
                    <a:pt x="10927348" y="0"/>
                  </a:moveTo>
                  <a:lnTo>
                    <a:pt x="10948991" y="216423"/>
                  </a:lnTo>
                  <a:cubicBezTo>
                    <a:pt x="10948991" y="216423"/>
                    <a:pt x="9450258" y="825114"/>
                    <a:pt x="6412213" y="2518628"/>
                  </a:cubicBezTo>
                  <a:cubicBezTo>
                    <a:pt x="4798251" y="3418308"/>
                    <a:pt x="2687247" y="5163188"/>
                    <a:pt x="1062811" y="6601329"/>
                  </a:cubicBezTo>
                  <a:lnTo>
                    <a:pt x="1048102" y="6614416"/>
                  </a:lnTo>
                  <a:lnTo>
                    <a:pt x="0" y="6614416"/>
                  </a:lnTo>
                  <a:lnTo>
                    <a:pt x="96161" y="6527148"/>
                  </a:lnTo>
                  <a:cubicBezTo>
                    <a:pt x="359095" y="6289576"/>
                    <a:pt x="549839" y="6122080"/>
                    <a:pt x="549839" y="6122080"/>
                  </a:cubicBezTo>
                  <a:cubicBezTo>
                    <a:pt x="4480633" y="1953222"/>
                    <a:pt x="10927348" y="0"/>
                    <a:pt x="10927348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" name="任意多边形: 形状 14"/>
            <p:cNvSpPr/>
            <p:nvPr/>
          </p:nvSpPr>
          <p:spPr>
            <a:xfrm>
              <a:off x="-100178" y="3454768"/>
              <a:ext cx="5590253" cy="3403233"/>
            </a:xfrm>
            <a:custGeom>
              <a:avLst/>
              <a:gdLst>
                <a:gd name="connsiteX0" fmla="*/ 5590253 w 5590253"/>
                <a:gd name="connsiteY0" fmla="*/ 0 h 3403233"/>
                <a:gd name="connsiteX1" fmla="*/ 1672181 w 5590253"/>
                <a:gd name="connsiteY1" fmla="*/ 3403233 h 3403233"/>
                <a:gd name="connsiteX2" fmla="*/ 0 w 5590253"/>
                <a:gd name="connsiteY2" fmla="*/ 3403233 h 3403233"/>
                <a:gd name="connsiteX3" fmla="*/ 11935 w 5590253"/>
                <a:gd name="connsiteY3" fmla="*/ 1606946 h 3403233"/>
                <a:gd name="connsiteX4" fmla="*/ 5590253 w 5590253"/>
                <a:gd name="connsiteY4" fmla="*/ 0 h 3403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90253" h="3403233">
                  <a:moveTo>
                    <a:pt x="5590253" y="0"/>
                  </a:moveTo>
                  <a:lnTo>
                    <a:pt x="1672181" y="3403233"/>
                  </a:lnTo>
                  <a:lnTo>
                    <a:pt x="0" y="3403233"/>
                  </a:lnTo>
                  <a:lnTo>
                    <a:pt x="11935" y="1606946"/>
                  </a:lnTo>
                  <a:cubicBezTo>
                    <a:pt x="11935" y="1606946"/>
                    <a:pt x="1226612" y="2908192"/>
                    <a:pt x="5590253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" name="任意多边形: 形状 13"/>
            <p:cNvSpPr/>
            <p:nvPr/>
          </p:nvSpPr>
          <p:spPr>
            <a:xfrm>
              <a:off x="2255450" y="268342"/>
              <a:ext cx="9993650" cy="6589658"/>
            </a:xfrm>
            <a:custGeom>
              <a:avLst/>
              <a:gdLst>
                <a:gd name="connsiteX0" fmla="*/ 9993650 w 9993650"/>
                <a:gd name="connsiteY0" fmla="*/ 0 h 6589658"/>
                <a:gd name="connsiteX1" fmla="*/ 9993650 w 9993650"/>
                <a:gd name="connsiteY1" fmla="*/ 6589658 h 6589658"/>
                <a:gd name="connsiteX2" fmla="*/ 9481282 w 9993650"/>
                <a:gd name="connsiteY2" fmla="*/ 6589658 h 6589658"/>
                <a:gd name="connsiteX3" fmla="*/ 9442156 w 9993650"/>
                <a:gd name="connsiteY3" fmla="*/ 6576126 h 6589658"/>
                <a:gd name="connsiteX4" fmla="*/ 1536593 w 9993650"/>
                <a:gd name="connsiteY4" fmla="*/ 6502535 h 6589658"/>
                <a:gd name="connsiteX5" fmla="*/ 1251116 w 9993650"/>
                <a:gd name="connsiteY5" fmla="*/ 6589658 h 6589658"/>
                <a:gd name="connsiteX6" fmla="*/ 0 w 9993650"/>
                <a:gd name="connsiteY6" fmla="*/ 6589658 h 6589658"/>
                <a:gd name="connsiteX7" fmla="*/ 195378 w 9993650"/>
                <a:gd name="connsiteY7" fmla="*/ 6414513 h 6589658"/>
                <a:gd name="connsiteX8" fmla="*/ 3300752 w 9993650"/>
                <a:gd name="connsiteY8" fmla="*/ 3857750 h 6589658"/>
                <a:gd name="connsiteX9" fmla="*/ 9993650 w 9993650"/>
                <a:gd name="connsiteY9" fmla="*/ 0 h 6589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993650" h="6589658">
                  <a:moveTo>
                    <a:pt x="9993650" y="0"/>
                  </a:moveTo>
                  <a:lnTo>
                    <a:pt x="9993650" y="6589658"/>
                  </a:lnTo>
                  <a:lnTo>
                    <a:pt x="9481282" y="6589658"/>
                  </a:lnTo>
                  <a:lnTo>
                    <a:pt x="9442156" y="6576126"/>
                  </a:lnTo>
                  <a:cubicBezTo>
                    <a:pt x="6331463" y="5540142"/>
                    <a:pt x="3479003" y="5935015"/>
                    <a:pt x="1536593" y="6502535"/>
                  </a:cubicBezTo>
                  <a:lnTo>
                    <a:pt x="1251116" y="6589658"/>
                  </a:lnTo>
                  <a:lnTo>
                    <a:pt x="0" y="6589658"/>
                  </a:lnTo>
                  <a:lnTo>
                    <a:pt x="195378" y="6414513"/>
                  </a:lnTo>
                  <a:cubicBezTo>
                    <a:pt x="1925596" y="4879294"/>
                    <a:pt x="3300752" y="3857750"/>
                    <a:pt x="3300752" y="3857750"/>
                  </a:cubicBezTo>
                  <a:cubicBezTo>
                    <a:pt x="5889719" y="1547428"/>
                    <a:pt x="9993650" y="0"/>
                    <a:pt x="9993650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/>
            </a:p>
          </p:txBody>
        </p:sp>
      </p:grpSp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673099" y="2356861"/>
            <a:ext cx="5669644" cy="558799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673099" y="1079864"/>
            <a:ext cx="5669644" cy="1262862"/>
          </a:xfrm>
        </p:spPr>
        <p:txBody>
          <a:bodyPr anchor="ctr">
            <a:no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73099" y="3591058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73099" y="3887329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5432635" y="2406872"/>
            <a:ext cx="5419185" cy="895350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5433751" y="3302222"/>
            <a:ext cx="5419185" cy="101562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任意多边形: 形状 6"/>
          <p:cNvSpPr/>
          <p:nvPr/>
        </p:nvSpPr>
        <p:spPr>
          <a:xfrm rot="5400000">
            <a:off x="-1200865" y="1974334"/>
            <a:ext cx="6088358" cy="3686628"/>
          </a:xfrm>
          <a:custGeom>
            <a:avLst/>
            <a:gdLst>
              <a:gd name="connsiteX0" fmla="*/ 10927348 w 10948991"/>
              <a:gd name="connsiteY0" fmla="*/ 0 h 6614416"/>
              <a:gd name="connsiteX1" fmla="*/ 10948991 w 10948991"/>
              <a:gd name="connsiteY1" fmla="*/ 216423 h 6614416"/>
              <a:gd name="connsiteX2" fmla="*/ 6412213 w 10948991"/>
              <a:gd name="connsiteY2" fmla="*/ 2518628 h 6614416"/>
              <a:gd name="connsiteX3" fmla="*/ 1062811 w 10948991"/>
              <a:gd name="connsiteY3" fmla="*/ 6601329 h 6614416"/>
              <a:gd name="connsiteX4" fmla="*/ 1048102 w 10948991"/>
              <a:gd name="connsiteY4" fmla="*/ 6614416 h 6614416"/>
              <a:gd name="connsiteX5" fmla="*/ 0 w 10948991"/>
              <a:gd name="connsiteY5" fmla="*/ 6614416 h 6614416"/>
              <a:gd name="connsiteX6" fmla="*/ 96161 w 10948991"/>
              <a:gd name="connsiteY6" fmla="*/ 6527148 h 6614416"/>
              <a:gd name="connsiteX7" fmla="*/ 549839 w 10948991"/>
              <a:gd name="connsiteY7" fmla="*/ 6122080 h 6614416"/>
              <a:gd name="connsiteX8" fmla="*/ 10927348 w 10948991"/>
              <a:gd name="connsiteY8" fmla="*/ 0 h 6614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48991" h="6614416">
                <a:moveTo>
                  <a:pt x="10927348" y="0"/>
                </a:moveTo>
                <a:lnTo>
                  <a:pt x="10948991" y="216423"/>
                </a:lnTo>
                <a:cubicBezTo>
                  <a:pt x="10948991" y="216423"/>
                  <a:pt x="9450258" y="825114"/>
                  <a:pt x="6412213" y="2518628"/>
                </a:cubicBezTo>
                <a:cubicBezTo>
                  <a:pt x="4798251" y="3418308"/>
                  <a:pt x="2687247" y="5163188"/>
                  <a:pt x="1062811" y="6601329"/>
                </a:cubicBezTo>
                <a:lnTo>
                  <a:pt x="1048102" y="6614416"/>
                </a:lnTo>
                <a:lnTo>
                  <a:pt x="0" y="6614416"/>
                </a:lnTo>
                <a:lnTo>
                  <a:pt x="96161" y="6527148"/>
                </a:lnTo>
                <a:cubicBezTo>
                  <a:pt x="359095" y="6289576"/>
                  <a:pt x="549839" y="6122080"/>
                  <a:pt x="549839" y="6122080"/>
                </a:cubicBezTo>
                <a:cubicBezTo>
                  <a:pt x="4480633" y="1953222"/>
                  <a:pt x="10927348" y="0"/>
                  <a:pt x="10927348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" name="任意多边形: 形状 7"/>
          <p:cNvSpPr/>
          <p:nvPr/>
        </p:nvSpPr>
        <p:spPr>
          <a:xfrm rot="5400000">
            <a:off x="-605857" y="605855"/>
            <a:ext cx="3108548" cy="1896835"/>
          </a:xfrm>
          <a:custGeom>
            <a:avLst/>
            <a:gdLst>
              <a:gd name="connsiteX0" fmla="*/ 5590253 w 5590253"/>
              <a:gd name="connsiteY0" fmla="*/ 0 h 3403233"/>
              <a:gd name="connsiteX1" fmla="*/ 1672181 w 5590253"/>
              <a:gd name="connsiteY1" fmla="*/ 3403233 h 3403233"/>
              <a:gd name="connsiteX2" fmla="*/ 0 w 5590253"/>
              <a:gd name="connsiteY2" fmla="*/ 3403233 h 3403233"/>
              <a:gd name="connsiteX3" fmla="*/ 11935 w 5590253"/>
              <a:gd name="connsiteY3" fmla="*/ 1606946 h 3403233"/>
              <a:gd name="connsiteX4" fmla="*/ 5590253 w 5590253"/>
              <a:gd name="connsiteY4" fmla="*/ 0 h 3403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0253" h="3403233">
                <a:moveTo>
                  <a:pt x="5590253" y="0"/>
                </a:moveTo>
                <a:lnTo>
                  <a:pt x="1672181" y="3403233"/>
                </a:lnTo>
                <a:lnTo>
                  <a:pt x="0" y="3403233"/>
                </a:lnTo>
                <a:lnTo>
                  <a:pt x="11935" y="1606946"/>
                </a:lnTo>
                <a:cubicBezTo>
                  <a:pt x="11935" y="1606946"/>
                  <a:pt x="1226612" y="2908192"/>
                  <a:pt x="5590253" y="0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" name="任意多边形: 形状 8"/>
          <p:cNvSpPr/>
          <p:nvPr/>
        </p:nvSpPr>
        <p:spPr>
          <a:xfrm rot="5400000">
            <a:off x="-942148" y="2252031"/>
            <a:ext cx="5557125" cy="3672829"/>
          </a:xfrm>
          <a:custGeom>
            <a:avLst/>
            <a:gdLst>
              <a:gd name="connsiteX0" fmla="*/ 9993650 w 9993650"/>
              <a:gd name="connsiteY0" fmla="*/ 0 h 6589658"/>
              <a:gd name="connsiteX1" fmla="*/ 9993650 w 9993650"/>
              <a:gd name="connsiteY1" fmla="*/ 6589658 h 6589658"/>
              <a:gd name="connsiteX2" fmla="*/ 9481282 w 9993650"/>
              <a:gd name="connsiteY2" fmla="*/ 6589658 h 6589658"/>
              <a:gd name="connsiteX3" fmla="*/ 9442156 w 9993650"/>
              <a:gd name="connsiteY3" fmla="*/ 6576126 h 6589658"/>
              <a:gd name="connsiteX4" fmla="*/ 1536593 w 9993650"/>
              <a:gd name="connsiteY4" fmla="*/ 6502535 h 6589658"/>
              <a:gd name="connsiteX5" fmla="*/ 1251116 w 9993650"/>
              <a:gd name="connsiteY5" fmla="*/ 6589658 h 6589658"/>
              <a:gd name="connsiteX6" fmla="*/ 0 w 9993650"/>
              <a:gd name="connsiteY6" fmla="*/ 6589658 h 6589658"/>
              <a:gd name="connsiteX7" fmla="*/ 195378 w 9993650"/>
              <a:gd name="connsiteY7" fmla="*/ 6414513 h 6589658"/>
              <a:gd name="connsiteX8" fmla="*/ 3300752 w 9993650"/>
              <a:gd name="connsiteY8" fmla="*/ 3857750 h 6589658"/>
              <a:gd name="connsiteX9" fmla="*/ 9993650 w 9993650"/>
              <a:gd name="connsiteY9" fmla="*/ 0 h 6589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93650" h="6589658">
                <a:moveTo>
                  <a:pt x="9993650" y="0"/>
                </a:moveTo>
                <a:lnTo>
                  <a:pt x="9993650" y="6589658"/>
                </a:lnTo>
                <a:lnTo>
                  <a:pt x="9481282" y="6589658"/>
                </a:lnTo>
                <a:lnTo>
                  <a:pt x="9442156" y="6576126"/>
                </a:lnTo>
                <a:cubicBezTo>
                  <a:pt x="6331463" y="5540142"/>
                  <a:pt x="3479003" y="5935015"/>
                  <a:pt x="1536593" y="6502535"/>
                </a:cubicBezTo>
                <a:lnTo>
                  <a:pt x="1251116" y="6589658"/>
                </a:lnTo>
                <a:lnTo>
                  <a:pt x="0" y="6589658"/>
                </a:lnTo>
                <a:lnTo>
                  <a:pt x="195378" y="6414513"/>
                </a:lnTo>
                <a:cubicBezTo>
                  <a:pt x="1925596" y="4879294"/>
                  <a:pt x="3300752" y="3857750"/>
                  <a:pt x="3300752" y="3857750"/>
                </a:cubicBezTo>
                <a:cubicBezTo>
                  <a:pt x="5889719" y="1547428"/>
                  <a:pt x="9993650" y="0"/>
                  <a:pt x="9993650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1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525956" y="6390216"/>
            <a:ext cx="5390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323850" algn="l" defTabSz="914400" rtl="0" eaLnBrk="1" latinLnBrk="0" hangingPunct="1">
        <a:lnSpc>
          <a:spcPct val="120000"/>
        </a:lnSpc>
        <a:spcBef>
          <a:spcPts val="1000"/>
        </a:spcBef>
        <a:buFont typeface="Wingdings" panose="05000000000000000000" pitchFamily="2" charset="2"/>
        <a:buChar char="n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1.bin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tags" Target="../tags/tag21.xml"/><Relationship Id="rId7" Type="http://schemas.openxmlformats.org/officeDocument/2006/relationships/oleObject" Target="../embeddings/oleObject2.bin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3.xml"/><Relationship Id="rId10" Type="http://schemas.openxmlformats.org/officeDocument/2006/relationships/image" Target="../media/image9.png"/><Relationship Id="rId4" Type="http://schemas.openxmlformats.org/officeDocument/2006/relationships/tags" Target="../tags/tag22.xml"/><Relationship Id="rId9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/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9525" imgH="9525" progId="TCLayout.ActiveDocument.1">
                  <p:embed/>
                </p:oleObj>
              </mc:Choice>
              <mc:Fallback>
                <p:oleObj name="think-cell Slide" r:id="rId5" imgW="9525" imgH="9525" progId="TCLayout.ActiveDocument.1">
                  <p:embed/>
                  <p:pic>
                    <p:nvPicPr>
                      <p:cNvPr id="3" name="对象 2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/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673099" y="3470951"/>
            <a:ext cx="4539562" cy="558799"/>
          </a:xfrm>
        </p:spPr>
        <p:txBody>
          <a:bodyPr>
            <a:normAutofit/>
          </a:bodyPr>
          <a:lstStyle/>
          <a:p>
            <a:r>
              <a:rPr lang="zh-CN" altLang="en-US" sz="2400" b="0" dirty="0"/>
              <a:t>编写组</a:t>
            </a:r>
          </a:p>
        </p:txBody>
      </p:sp>
      <p:pic>
        <p:nvPicPr>
          <p:cNvPr id="4" name="Picture 33" descr="C:\Documents and Settings\EJPeng\桌面\社标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142240" y="573119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标题 1"/>
          <p:cNvSpPr txBox="1"/>
          <p:nvPr/>
        </p:nvSpPr>
        <p:spPr>
          <a:xfrm>
            <a:off x="621665" y="661670"/>
            <a:ext cx="11570970" cy="18167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5400" dirty="0"/>
              <a:t>信息技术</a:t>
            </a:r>
          </a:p>
          <a:p>
            <a:pPr>
              <a:lnSpc>
                <a:spcPct val="120000"/>
              </a:lnSpc>
            </a:pPr>
            <a:r>
              <a:rPr lang="zh-CN" altLang="en-US" sz="3900" dirty="0"/>
              <a:t>七年级</a:t>
            </a:r>
            <a:r>
              <a:rPr lang="en-US" altLang="zh-CN" sz="3900" dirty="0"/>
              <a:t>  </a:t>
            </a:r>
            <a:r>
              <a:rPr lang="zh-CN" altLang="en-US" sz="3900" dirty="0"/>
              <a:t>下册</a:t>
            </a:r>
            <a:endParaRPr lang="en-US" altLang="zh-CN" sz="3900" dirty="0"/>
          </a:p>
          <a:p>
            <a:pPr>
              <a:lnSpc>
                <a:spcPct val="120000"/>
              </a:lnSpc>
            </a:pPr>
            <a:r>
              <a:rPr lang="zh-CN" altLang="en-US" sz="3900" dirty="0"/>
              <a:t>第</a:t>
            </a:r>
            <a:r>
              <a:rPr lang="en-US" altLang="zh-CN" sz="3900" dirty="0"/>
              <a:t>1</a:t>
            </a:r>
            <a:r>
              <a:rPr lang="zh-CN" altLang="en-US" sz="3900" dirty="0"/>
              <a:t>课</a:t>
            </a:r>
            <a:r>
              <a:rPr lang="en-US" altLang="zh-CN" sz="3900" dirty="0"/>
              <a:t> </a:t>
            </a:r>
            <a:r>
              <a:rPr lang="zh-CN" altLang="en-US" sz="3900" dirty="0"/>
              <a:t>我的学习我做主</a:t>
            </a:r>
            <a:r>
              <a:rPr lang="en-US" altLang="zh-CN" sz="3900" dirty="0"/>
              <a:t>——</a:t>
            </a:r>
            <a:r>
              <a:rPr lang="zh-CN" altLang="en-US" sz="3900" dirty="0"/>
              <a:t>个性化学习</a:t>
            </a: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663"/>
            <a:ext cx="2078636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学会分析</a:t>
            </a:r>
          </a:p>
        </p:txBody>
      </p:sp>
      <p:graphicFrame>
        <p:nvGraphicFramePr>
          <p:cNvPr id="12" name="表格 11"/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136108849"/>
              </p:ext>
            </p:extLst>
          </p:nvPr>
        </p:nvGraphicFramePr>
        <p:xfrm>
          <a:off x="1322070" y="3204845"/>
          <a:ext cx="9113520" cy="273704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365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372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397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75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ClrTx/>
                        <a:buSzTx/>
                        <a:buFontTx/>
                        <a:buNone/>
                      </a:pPr>
                      <a:r>
                        <a:rPr lang="zh-CN" altLang="zh-CN" sz="2800" b="1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数字化学习平台</a:t>
                      </a: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ClrTx/>
                        <a:buSzTx/>
                        <a:buFontTx/>
                        <a:buNone/>
                      </a:pPr>
                      <a:r>
                        <a:rPr lang="zh-CN" altLang="zh-CN" sz="2800" b="1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功能</a:t>
                      </a: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ClrTx/>
                        <a:buSzTx/>
                        <a:buFontTx/>
                        <a:buNone/>
                      </a:pPr>
                      <a:r>
                        <a:rPr lang="zh-CN" altLang="zh-CN" sz="2800" b="1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特点</a:t>
                      </a: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1889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ClrTx/>
                        <a:buSzTx/>
                        <a:buFontTx/>
                        <a:buNone/>
                      </a:pPr>
                      <a:r>
                        <a:rPr lang="zh-CN" altLang="zh-CN" sz="2800" b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国家中小学智慧教育平台</a:t>
                      </a: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ClrTx/>
                        <a:buSzTx/>
                        <a:buFontTx/>
                        <a:buNone/>
                      </a:pPr>
                      <a:r>
                        <a:rPr lang="zh-CN" altLang="zh-CN" sz="2800" b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课程学习、观看活动直播</a:t>
                      </a: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buClrTx/>
                        <a:buSzTx/>
                        <a:buFontTx/>
                        <a:buNone/>
                      </a:pPr>
                      <a:r>
                        <a:rPr lang="zh-CN" altLang="zh-CN" sz="2800" b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内容专业可靠、官方平台、资源丰富</a:t>
                      </a: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672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800" b="0">
                          <a:solidFill>
                            <a:srgbClr val="000000"/>
                          </a:solidFill>
                          <a:latin typeface="仿宋" panose="02010609060101010101" pitchFamily="49" charset="-122"/>
                          <a:ea typeface="仿宋" panose="02010609060101010101" pitchFamily="49" charset="-122"/>
                          <a:cs typeface="仿宋" panose="02010609060101010101" pitchFamily="49" charset="-122"/>
                        </a:rPr>
                        <a:t> </a:t>
                      </a:r>
                      <a:endParaRPr lang="en-US" altLang="en-US" sz="2800" b="0">
                        <a:solidFill>
                          <a:srgbClr val="000000"/>
                        </a:solidFill>
                        <a:latin typeface="仿宋" panose="02010609060101010101" pitchFamily="49" charset="-122"/>
                        <a:ea typeface="仿宋" panose="02010609060101010101" pitchFamily="49" charset="-122"/>
                        <a:cs typeface="仿宋" panose="02010609060101010101" pitchFamily="49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800" b="0">
                          <a:solidFill>
                            <a:srgbClr val="000000"/>
                          </a:solidFill>
                          <a:latin typeface="仿宋" panose="02010609060101010101" pitchFamily="49" charset="-122"/>
                          <a:ea typeface="仿宋" panose="02010609060101010101" pitchFamily="49" charset="-122"/>
                          <a:cs typeface="仿宋" panose="02010609060101010101" pitchFamily="49" charset="-122"/>
                        </a:rPr>
                        <a:t> </a:t>
                      </a:r>
                      <a:endParaRPr lang="en-US" altLang="en-US" sz="2800" b="0">
                        <a:solidFill>
                          <a:srgbClr val="000000"/>
                        </a:solidFill>
                        <a:latin typeface="仿宋" panose="02010609060101010101" pitchFamily="49" charset="-122"/>
                        <a:ea typeface="仿宋" panose="02010609060101010101" pitchFamily="49" charset="-122"/>
                        <a:cs typeface="仿宋" panose="02010609060101010101" pitchFamily="49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800" b="0">
                          <a:solidFill>
                            <a:srgbClr val="000000"/>
                          </a:solidFill>
                          <a:latin typeface="仿宋" panose="02010609060101010101" pitchFamily="49" charset="-122"/>
                          <a:ea typeface="仿宋" panose="02010609060101010101" pitchFamily="49" charset="-122"/>
                          <a:cs typeface="仿宋" panose="02010609060101010101" pitchFamily="49" charset="-122"/>
                        </a:rPr>
                        <a:t> </a:t>
                      </a:r>
                      <a:endParaRPr lang="en-US" altLang="en-US" sz="2800" b="0">
                        <a:solidFill>
                          <a:srgbClr val="000000"/>
                        </a:solidFill>
                        <a:latin typeface="仿宋" panose="02010609060101010101" pitchFamily="49" charset="-122"/>
                        <a:ea typeface="仿宋" panose="02010609060101010101" pitchFamily="49" charset="-122"/>
                        <a:cs typeface="仿宋" panose="02010609060101010101" pitchFamily="49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672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800" b="0">
                          <a:solidFill>
                            <a:srgbClr val="000000"/>
                          </a:solidFill>
                          <a:latin typeface="仿宋" panose="02010609060101010101" pitchFamily="49" charset="-122"/>
                          <a:ea typeface="仿宋" panose="02010609060101010101" pitchFamily="49" charset="-122"/>
                          <a:cs typeface="仿宋" panose="02010609060101010101" pitchFamily="49" charset="-122"/>
                        </a:rPr>
                        <a:t>...</a:t>
                      </a:r>
                      <a:endParaRPr lang="en-US" altLang="en-US" sz="2800" b="0">
                        <a:solidFill>
                          <a:srgbClr val="000000"/>
                        </a:solidFill>
                        <a:latin typeface="仿宋" panose="02010609060101010101" pitchFamily="49" charset="-122"/>
                        <a:ea typeface="仿宋" panose="02010609060101010101" pitchFamily="49" charset="-122"/>
                        <a:cs typeface="仿宋" panose="02010609060101010101" pitchFamily="49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800" b="0">
                          <a:solidFill>
                            <a:srgbClr val="000000"/>
                          </a:solidFill>
                          <a:latin typeface="仿宋" panose="02010609060101010101" pitchFamily="49" charset="-122"/>
                          <a:ea typeface="仿宋" panose="02010609060101010101" pitchFamily="49" charset="-122"/>
                          <a:cs typeface="仿宋" panose="02010609060101010101" pitchFamily="49" charset="-122"/>
                        </a:rPr>
                        <a:t>...</a:t>
                      </a:r>
                      <a:endParaRPr lang="en-US" altLang="en-US" sz="2800" b="0">
                        <a:solidFill>
                          <a:srgbClr val="000000"/>
                        </a:solidFill>
                        <a:latin typeface="仿宋" panose="02010609060101010101" pitchFamily="49" charset="-122"/>
                        <a:ea typeface="仿宋" panose="02010609060101010101" pitchFamily="49" charset="-122"/>
                        <a:cs typeface="仿宋" panose="02010609060101010101" pitchFamily="49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800" b="0" dirty="0">
                          <a:solidFill>
                            <a:srgbClr val="000000"/>
                          </a:solidFill>
                          <a:latin typeface="仿宋" panose="02010609060101010101" pitchFamily="49" charset="-122"/>
                          <a:ea typeface="仿宋" panose="02010609060101010101" pitchFamily="49" charset="-122"/>
                          <a:cs typeface="仿宋" panose="02010609060101010101" pitchFamily="49" charset="-122"/>
                        </a:rPr>
                        <a:t>...</a:t>
                      </a:r>
                      <a:endParaRPr lang="en-US" altLang="en-US" sz="2800" b="0" dirty="0">
                        <a:solidFill>
                          <a:srgbClr val="000000"/>
                        </a:solidFill>
                        <a:latin typeface="仿宋" panose="02010609060101010101" pitchFamily="49" charset="-122"/>
                        <a:ea typeface="仿宋" panose="02010609060101010101" pitchFamily="49" charset="-122"/>
                        <a:cs typeface="仿宋" panose="02010609060101010101" pitchFamily="49" charset="-122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00" name="文本框 99"/>
          <p:cNvSpPr txBox="1"/>
          <p:nvPr/>
        </p:nvSpPr>
        <p:spPr>
          <a:xfrm>
            <a:off x="1482725" y="1529715"/>
            <a:ext cx="8952865" cy="9385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Autofit/>
          </a:bodyPr>
          <a:lstStyle/>
          <a:p>
            <a:pPr algn="just">
              <a:lnSpc>
                <a:spcPct val="150000"/>
              </a:lnSpc>
              <a:buClrTx/>
              <a:buSzTx/>
              <a:buFontTx/>
            </a:pPr>
            <a:r>
              <a:rPr lang="zh-CN" altLang="zh-CN" sz="2800" b="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数字化学习平台有哪些？请向同学推荐并介绍其功能与特点，填入下表，可参考范例。</a:t>
            </a:r>
          </a:p>
        </p:txBody>
      </p:sp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663"/>
            <a:ext cx="2078636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学会解释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482090" y="1494155"/>
            <a:ext cx="8442325" cy="189611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buClrTx/>
              <a:buSzTx/>
              <a:buFontTx/>
            </a:pPr>
            <a:r>
              <a:rPr lang="zh-CN" altLang="zh-CN" sz="2800" b="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请对比分析线上学习与传统学习各自的优缺点，谈谈你对线上学习的观点与态度，并将相关内容填入表 2.1.1 中。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8792" y="3467736"/>
            <a:ext cx="7924104" cy="2551443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4979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</a:rPr>
                <a:t>习题测试</a:t>
              </a: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117600" y="1408253"/>
            <a:ext cx="10249172" cy="33229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1.以下</a:t>
            </a:r>
            <a:r>
              <a:rPr sz="2800" u="sng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不属于</a:t>
            </a:r>
            <a:r>
              <a:rPr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数字化学习的是：（</a:t>
            </a:r>
            <a:r>
              <a:rPr 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   </a:t>
            </a:r>
            <a:r>
              <a:rPr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）</a:t>
            </a:r>
          </a:p>
          <a:p>
            <a:pPr algn="just">
              <a:lnSpc>
                <a:spcPct val="150000"/>
              </a:lnSpc>
            </a:pPr>
            <a:r>
              <a:rPr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A. 在线观看教学视频</a:t>
            </a:r>
          </a:p>
          <a:p>
            <a:pPr algn="just">
              <a:lnSpc>
                <a:spcPct val="150000"/>
              </a:lnSpc>
            </a:pPr>
            <a:r>
              <a:rPr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B. 通过电子书阅读器阅读电子书</a:t>
            </a:r>
          </a:p>
          <a:p>
            <a:pPr algn="just">
              <a:lnSpc>
                <a:spcPct val="150000"/>
              </a:lnSpc>
            </a:pPr>
            <a:r>
              <a:rPr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C. 在图书馆阅读纸质书籍</a:t>
            </a:r>
          </a:p>
          <a:p>
            <a:pPr algn="just">
              <a:lnSpc>
                <a:spcPct val="150000"/>
              </a:lnSpc>
            </a:pPr>
            <a:r>
              <a:rPr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D. 参与在线讨论论坛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438470" y="1571514"/>
            <a:ext cx="37274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sz="2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  <a:sym typeface="+mn-ea"/>
              </a:rPr>
              <a:t>C</a:t>
            </a:r>
            <a:endParaRPr lang="zh-CN" altLang="en-US" sz="2800" dirty="0">
              <a:solidFill>
                <a:srgbClr val="FF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17600" y="4674235"/>
            <a:ext cx="9143365" cy="737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  <a:sym typeface="+mn-ea"/>
              </a:rPr>
              <a:t>2.请说说你使用学习平台开展学科学习的流程步骤。</a:t>
            </a:r>
            <a:endParaRPr lang="zh-CN" altLang="en-US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5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4979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</a:rPr>
                <a:t>小结回顾</a:t>
              </a: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086485" y="2127073"/>
            <a:ext cx="10249172" cy="26038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请同学按照下列提示进行总结回顾：</a:t>
            </a:r>
          </a:p>
          <a:p>
            <a:pPr algn="just">
              <a:lnSpc>
                <a:spcPct val="150000"/>
              </a:lnSpc>
            </a:pP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1.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学到了哪些知识与技能？</a:t>
            </a:r>
          </a:p>
          <a:p>
            <a:pPr algn="just">
              <a:lnSpc>
                <a:spcPct val="150000"/>
              </a:lnSpc>
            </a:pP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2.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提升了哪些方面的能力？</a:t>
            </a:r>
          </a:p>
          <a:p>
            <a:pPr algn="just">
              <a:lnSpc>
                <a:spcPct val="150000"/>
              </a:lnSpc>
            </a:pP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3.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生成了怎样的观点？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4979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</a:rPr>
                <a:t>布置作业</a:t>
              </a: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086485" y="1815016"/>
            <a:ext cx="10249172" cy="39693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1.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项目实施作业</a:t>
            </a: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请各小组对项目探究的阶段成果进行整理并提交，整理内容：</a:t>
            </a:r>
          </a:p>
          <a:p>
            <a:pPr algn="just">
              <a:lnSpc>
                <a:spcPct val="150000"/>
              </a:lnSpc>
            </a:pPr>
            <a:r>
              <a:rPr 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（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1</a:t>
            </a:r>
            <a:r>
              <a:rPr 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）</a:t>
            </a:r>
            <a:r>
              <a:rPr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小组讨论并完成项目实施规划表</a:t>
            </a:r>
          </a:p>
          <a:p>
            <a:pPr algn="just">
              <a:lnSpc>
                <a:spcPct val="150000"/>
              </a:lnSpc>
            </a:pPr>
            <a:r>
              <a:rPr 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（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2</a:t>
            </a:r>
            <a:r>
              <a:rPr 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）</a:t>
            </a:r>
            <a:r>
              <a:rPr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小组分工表</a:t>
            </a:r>
          </a:p>
          <a:p>
            <a:pPr algn="just">
              <a:lnSpc>
                <a:spcPct val="150000"/>
              </a:lnSpc>
            </a:pP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2.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课后挑战作业（对应教材中的“挑战”部分）</a:t>
            </a: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略，书本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P42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/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7" imgW="9525" imgH="9525" progId="TCLayout.ActiveDocument.1">
                  <p:embed/>
                </p:oleObj>
              </mc:Choice>
              <mc:Fallback>
                <p:oleObj name="think-cell Slide" r:id="rId7" imgW="9525" imgH="9525" progId="TCLayout.ActiveDocument.1">
                  <p:embed/>
                  <p:pic>
                    <p:nvPicPr>
                      <p:cNvPr id="3" name="对象 2" hidden="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 hidden="1"/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标题 1"/>
          <p:cNvSpPr txBox="1"/>
          <p:nvPr>
            <p:custDataLst>
              <p:tags r:id="rId2"/>
            </p:custDataLst>
          </p:nvPr>
        </p:nvSpPr>
        <p:spPr>
          <a:xfrm>
            <a:off x="2673903" y="1305107"/>
            <a:ext cx="6616343" cy="18165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5400" dirty="0"/>
              <a:t>信息技术</a:t>
            </a:r>
          </a:p>
          <a:p>
            <a:pPr>
              <a:lnSpc>
                <a:spcPct val="120000"/>
              </a:lnSpc>
            </a:pPr>
            <a:r>
              <a:rPr lang="zh-CN" altLang="en-US" sz="3900" dirty="0"/>
              <a:t>七年级</a:t>
            </a:r>
            <a:r>
              <a:rPr lang="en-US" altLang="zh-CN" sz="3900" dirty="0"/>
              <a:t>  </a:t>
            </a:r>
            <a:r>
              <a:rPr lang="zh-CN" altLang="en-US" sz="3900" dirty="0"/>
              <a:t>下册</a:t>
            </a:r>
          </a:p>
        </p:txBody>
      </p:sp>
      <p:pic>
        <p:nvPicPr>
          <p:cNvPr id="10" name="Picture 33" descr="C:\Documents and Settings\EJPeng\桌面\社标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9678670" y="5665788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Picture 1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0"/>
          <a:srcRect l="28646" t="13852" r="40625" b="7814"/>
          <a:stretch>
            <a:fillRect/>
          </a:stretch>
        </p:blipFill>
        <p:spPr bwMode="auto">
          <a:xfrm>
            <a:off x="621665" y="851535"/>
            <a:ext cx="1437005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6786339" y="1939695"/>
            <a:ext cx="3497895" cy="887151"/>
          </a:xfrm>
        </p:spPr>
        <p:txBody>
          <a:bodyPr anchor="t">
            <a:norm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dirty="0">
                <a:sym typeface="+mn-ea"/>
              </a:rPr>
              <a:t>项目筹备</a:t>
            </a:r>
            <a:endParaRPr lang="en-US" altLang="zh-CN" sz="4000" dirty="0"/>
          </a:p>
        </p:txBody>
      </p:sp>
      <p:sp>
        <p:nvSpPr>
          <p:cNvPr id="7" name="标题 1"/>
          <p:cNvSpPr txBox="1"/>
          <p:nvPr/>
        </p:nvSpPr>
        <p:spPr>
          <a:xfrm>
            <a:off x="3907424" y="376865"/>
            <a:ext cx="3139246" cy="14055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5400" dirty="0">
                <a:solidFill>
                  <a:schemeClr val="accent4"/>
                </a:solidFill>
              </a:rPr>
              <a:t>主要内容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487991" y="2104808"/>
            <a:ext cx="933365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/01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487990" y="3264539"/>
            <a:ext cx="933365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/02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487989" y="4424270"/>
            <a:ext cx="933365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/03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标题 4"/>
          <p:cNvSpPr txBox="1"/>
          <p:nvPr/>
        </p:nvSpPr>
        <p:spPr>
          <a:xfrm>
            <a:off x="6786245" y="3099435"/>
            <a:ext cx="4785360" cy="10204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4000" dirty="0"/>
              <a:t>数字化学习的兴起</a:t>
            </a:r>
          </a:p>
        </p:txBody>
      </p:sp>
      <p:sp>
        <p:nvSpPr>
          <p:cNvPr id="13" name="标题 4"/>
          <p:cNvSpPr txBox="1"/>
          <p:nvPr/>
        </p:nvSpPr>
        <p:spPr>
          <a:xfrm>
            <a:off x="6786245" y="4258945"/>
            <a:ext cx="4958080" cy="115506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4000" dirty="0"/>
              <a:t>个性化学习的开展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487989" y="5506945"/>
            <a:ext cx="933365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/04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3" name="标题 4"/>
          <p:cNvSpPr txBox="1"/>
          <p:nvPr/>
        </p:nvSpPr>
        <p:spPr>
          <a:xfrm>
            <a:off x="6786245" y="5341620"/>
            <a:ext cx="4958080" cy="115506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4000" dirty="0"/>
              <a:t>喜忧参半的评价</a:t>
            </a: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             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项目筹备</a:t>
              </a: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4175" y="1729740"/>
            <a:ext cx="2718435" cy="4470400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3298190" y="2101850"/>
            <a:ext cx="8415020" cy="34150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buClrTx/>
              <a:buSzTx/>
              <a:buFontTx/>
            </a:pPr>
            <a:r>
              <a:rPr lang="zh-CN" altLang="zh-CN" sz="2400" b="0" dirty="0">
                <a:effectLst/>
                <a:latin typeface="+mj-lt"/>
                <a:ea typeface="+mj-lt"/>
                <a:cs typeface="+mj-lt"/>
              </a:rPr>
              <a:t>在当前的信息社会中，中学生作为数字时代的原住民，需要具备将数字化工具和资源应用于学习和创新的能力。因此，学校举办中学生数字化学习与创新大赛，参赛项目及其说明如教材P55图2.4.1所示。请你组建一支参赛团队，自行选择其中一个参赛项目，共同构思作品主题与创意，通过在线方式习得相关知识，协同开发作品并提交相关材料。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663"/>
            <a:ext cx="2078636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项目筹备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266425" y="650628"/>
            <a:ext cx="610870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仿宋" panose="02010609060101010101" pitchFamily="49" charset="-122"/>
              </a:rPr>
              <a:t>你会如何规划项目方案？</a:t>
            </a: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908050" y="1241425"/>
          <a:ext cx="10140950" cy="4518152"/>
        </p:xfrm>
        <a:graphic>
          <a:graphicData uri="http://schemas.openxmlformats.org/drawingml/2006/table">
            <a:tbl>
              <a:tblPr firstRow="1">
                <a:tableStyleId>{00A15C55-8517-42AA-B614-E9B94910E393}</a:tableStyleId>
              </a:tblPr>
              <a:tblGrid>
                <a:gridCol w="27616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031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761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sz="2000" dirty="0">
                          <a:effectLst/>
                        </a:rPr>
                        <a:t>学习知识</a:t>
                      </a:r>
                      <a:endParaRPr lang="zh-CN" sz="20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sz="2000" dirty="0">
                          <a:effectLst/>
                        </a:rPr>
                        <a:t>实施步骤</a:t>
                      </a:r>
                      <a:endParaRPr lang="zh-CN" sz="20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sz="2000" dirty="0">
                          <a:effectLst/>
                        </a:rPr>
                        <a:t>预期成果</a:t>
                      </a:r>
                      <a:endParaRPr lang="zh-CN" sz="20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0484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sz="2000" dirty="0">
                          <a:effectLst/>
                        </a:rPr>
                        <a:t>（1）学习教材中的相关知识</a:t>
                      </a:r>
                    </a:p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sz="2000" dirty="0">
                          <a:effectLst/>
                        </a:rPr>
                        <a:t>（2）学习云端协同软件等开展线上学习的工具。</a:t>
                      </a:r>
                    </a:p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sz="2000" dirty="0">
                          <a:effectLst/>
                        </a:rPr>
                        <a:t>（3）学习作品开发方案的撰写。</a:t>
                      </a:r>
                    </a:p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sz="2000" dirty="0">
                          <a:effectLst/>
                        </a:rPr>
                        <a:t>（4）学习创新作品的开发技术。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sz="2000" dirty="0">
                          <a:effectLst/>
                        </a:rPr>
                        <a:t>（1）创新作品需求分析：确认作品的主题、创意与其他材料等。</a:t>
                      </a:r>
                    </a:p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sz="2000" dirty="0">
                          <a:effectLst/>
                        </a:rPr>
                        <a:t>（2）数字化学习需求分析：根据所选主题，确定自主学习的内容。</a:t>
                      </a:r>
                    </a:p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sz="2000" dirty="0">
                          <a:effectLst/>
                        </a:rPr>
                        <a:t>（3）数字化学习：学习相关知识。</a:t>
                      </a:r>
                    </a:p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sz="2000" dirty="0">
                          <a:effectLst/>
                        </a:rPr>
                        <a:t>（4）设计简易方案：设计作品开发方案</a:t>
                      </a:r>
                    </a:p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sz="2000" dirty="0">
                          <a:effectLst/>
                        </a:rPr>
                        <a:t>（5）开发创新作品：分工合作开发创新作品。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sz="2000" dirty="0">
                          <a:effectLst/>
                        </a:rPr>
                        <a:t>（1）创新作品需求分析表</a:t>
                      </a:r>
                    </a:p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sz="2000" dirty="0">
                          <a:effectLst/>
                        </a:rPr>
                        <a:t>（2）数字化学习需求分析表</a:t>
                      </a:r>
                    </a:p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sz="2000" dirty="0">
                          <a:effectLst/>
                        </a:rPr>
                        <a:t>（3）知识习得</a:t>
                      </a:r>
                    </a:p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sz="2000" dirty="0">
                          <a:effectLst/>
                        </a:rPr>
                        <a:t>（4）创意作品开发方案</a:t>
                      </a:r>
                    </a:p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sz="2000" dirty="0">
                          <a:effectLst/>
                        </a:rPr>
                        <a:t>（5）创意作品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663"/>
            <a:ext cx="2078636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项目筹备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266425" y="650628"/>
            <a:ext cx="610870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仿宋" panose="02010609060101010101" pitchFamily="49" charset="-122"/>
              </a:rPr>
              <a:t>你会如何分配小组任务？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1400" y="1845944"/>
            <a:ext cx="9569200" cy="392620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663"/>
            <a:ext cx="2078636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项目筹备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266424" y="650628"/>
            <a:ext cx="9455676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zh-CN" sz="2400" dirty="0">
                <a:effectLst/>
                <a:ea typeface="+mn-lt"/>
                <a:cs typeface="+mn-lt"/>
              </a:rPr>
              <a:t>以小组为单位，基于自身情况进行规划，并将结果填入下表</a:t>
            </a:r>
            <a:r>
              <a:rPr lang="en-US" altLang="zh-CN" sz="2400" dirty="0">
                <a:effectLst/>
                <a:ea typeface="+mn-lt"/>
                <a:cs typeface="+mn-lt"/>
              </a:rPr>
              <a:t>1</a:t>
            </a:r>
            <a:r>
              <a:rPr lang="zh-CN" altLang="zh-CN" sz="2400" dirty="0">
                <a:effectLst/>
                <a:ea typeface="+mn-lt"/>
                <a:cs typeface="+mn-lt"/>
              </a:rPr>
              <a:t>、表</a:t>
            </a:r>
            <a:r>
              <a:rPr lang="en-US" altLang="zh-CN" sz="2400" dirty="0">
                <a:effectLst/>
                <a:ea typeface="+mn-lt"/>
                <a:cs typeface="+mn-lt"/>
              </a:rPr>
              <a:t>2</a:t>
            </a:r>
            <a:r>
              <a:rPr lang="zh-CN" altLang="zh-CN" sz="2400" dirty="0">
                <a:effectLst/>
                <a:ea typeface="+mn-lt"/>
                <a:cs typeface="+mn-lt"/>
              </a:rPr>
              <a:t>。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8616" y="1327150"/>
            <a:ext cx="9221609" cy="5301909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4979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</a:rPr>
                <a:t>知识探究</a:t>
              </a: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133475" y="2090592"/>
            <a:ext cx="9626599" cy="26765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ClrTx/>
              <a:buSzTx/>
              <a:buFontTx/>
            </a:pPr>
            <a:r>
              <a:rPr lang="zh-CN" altLang="zh-CN" sz="28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主要内容：</a:t>
            </a:r>
          </a:p>
          <a:p>
            <a:pPr algn="just">
              <a:lnSpc>
                <a:spcPct val="150000"/>
              </a:lnSpc>
              <a:buClrTx/>
              <a:buSzTx/>
              <a:buFontTx/>
            </a:pPr>
            <a:r>
              <a:rPr lang="zh-CN" altLang="zh-CN" sz="28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①什么是数字化学习？——概念</a:t>
            </a:r>
          </a:p>
          <a:p>
            <a:pPr algn="just">
              <a:lnSpc>
                <a:spcPct val="150000"/>
              </a:lnSpc>
              <a:buClrTx/>
              <a:buSzTx/>
              <a:buFontTx/>
            </a:pPr>
            <a:r>
              <a:rPr lang="zh-CN" altLang="zh-CN" sz="28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②数字化学习的特点是什么？——特点</a:t>
            </a:r>
          </a:p>
          <a:p>
            <a:pPr algn="just">
              <a:lnSpc>
                <a:spcPct val="150000"/>
              </a:lnSpc>
              <a:buClrTx/>
              <a:buSzTx/>
              <a:buFontTx/>
            </a:pPr>
            <a:r>
              <a:rPr lang="zh-CN" altLang="zh-CN" sz="28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③如何开展个性化学习及其评价？——应用</a:t>
            </a:r>
            <a:endParaRPr altLang="zh-CN" sz="2800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663"/>
            <a:ext cx="2078636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知识梳理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17525" y="1090295"/>
            <a:ext cx="10982325" cy="50774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4605" indent="-14605" algn="l">
              <a:lnSpc>
                <a:spcPct val="150000"/>
              </a:lnSpc>
            </a:pPr>
            <a:r>
              <a:rPr altLang="zh-CN" sz="2400" dirty="0">
                <a:solidFill>
                  <a:srgbClr val="000000"/>
                </a:solidFill>
                <a:effectLst/>
                <a:cs typeface="仿宋" panose="02010609060101010101" pitchFamily="49" charset="-122"/>
              </a:rPr>
              <a:t>①数字化学习是指学习者在</a:t>
            </a:r>
            <a:r>
              <a:rPr altLang="zh-CN" sz="2400" u="sng" dirty="0">
                <a:solidFill>
                  <a:srgbClr val="000000"/>
                </a:solidFill>
                <a:effectLst/>
                <a:cs typeface="仿宋" panose="02010609060101010101" pitchFamily="49" charset="-122"/>
              </a:rPr>
              <a:t> </a:t>
            </a:r>
            <a:r>
              <a:rPr lang="en-US" sz="2400" u="sng" dirty="0">
                <a:solidFill>
                  <a:srgbClr val="000000"/>
                </a:solidFill>
                <a:effectLst/>
                <a:cs typeface="仿宋" panose="02010609060101010101" pitchFamily="49" charset="-122"/>
              </a:rPr>
              <a:t>                         </a:t>
            </a:r>
            <a:r>
              <a:rPr altLang="zh-CN" sz="2400" dirty="0">
                <a:solidFill>
                  <a:srgbClr val="000000"/>
                </a:solidFill>
                <a:effectLst/>
                <a:cs typeface="仿宋" panose="02010609060101010101" pitchFamily="49" charset="-122"/>
              </a:rPr>
              <a:t>中，利用</a:t>
            </a:r>
            <a:r>
              <a:rPr altLang="zh-CN" sz="2400" u="sng" dirty="0">
                <a:solidFill>
                  <a:srgbClr val="000000"/>
                </a:solidFill>
                <a:effectLst/>
                <a:cs typeface="仿宋" panose="02010609060101010101" pitchFamily="49" charset="-122"/>
              </a:rPr>
              <a:t> </a:t>
            </a:r>
            <a:r>
              <a:rPr lang="en-US" sz="2400" u="sng" dirty="0">
                <a:solidFill>
                  <a:srgbClr val="000000"/>
                </a:solidFill>
                <a:effectLst/>
                <a:cs typeface="仿宋" panose="02010609060101010101" pitchFamily="49" charset="-122"/>
              </a:rPr>
              <a:t>                          </a:t>
            </a:r>
            <a:r>
              <a:rPr altLang="zh-CN" sz="2400" dirty="0">
                <a:solidFill>
                  <a:srgbClr val="000000"/>
                </a:solidFill>
                <a:effectLst/>
                <a:cs typeface="仿宋" panose="02010609060101010101" pitchFamily="49" charset="-122"/>
              </a:rPr>
              <a:t>，以</a:t>
            </a:r>
            <a:r>
              <a:rPr lang="zh-CN" altLang="en-US" sz="2400" u="sng" dirty="0">
                <a:solidFill>
                  <a:schemeClr val="bg1"/>
                </a:solidFill>
                <a:effectLst/>
                <a:cs typeface="仿宋" panose="02010609060101010101" pitchFamily="49" charset="-122"/>
              </a:rPr>
              <a:t>白色</a:t>
            </a:r>
            <a:r>
              <a:rPr lang="en-US" altLang="zh-CN" sz="2400" u="sng" dirty="0">
                <a:solidFill>
                  <a:schemeClr val="tx1"/>
                </a:solidFill>
                <a:effectLst/>
                <a:cs typeface="仿宋" panose="02010609060101010101" pitchFamily="49" charset="-122"/>
              </a:rPr>
              <a:t>                 </a:t>
            </a:r>
            <a:r>
              <a:rPr altLang="zh-CN" sz="2400" dirty="0">
                <a:solidFill>
                  <a:srgbClr val="000000"/>
                </a:solidFill>
                <a:effectLst/>
                <a:cs typeface="仿宋" panose="02010609060101010101" pitchFamily="49" charset="-122"/>
              </a:rPr>
              <a:t>进行学习的过程。数字化学习的活动形式主要包括</a:t>
            </a:r>
            <a:r>
              <a:rPr lang="en-US" sz="2400" dirty="0">
                <a:solidFill>
                  <a:srgbClr val="000000"/>
                </a:solidFill>
                <a:effectLst/>
                <a:cs typeface="仿宋" panose="02010609060101010101" pitchFamily="49" charset="-122"/>
              </a:rPr>
              <a:t> </a:t>
            </a:r>
            <a:r>
              <a:rPr altLang="zh-CN" sz="2400" u="sng" dirty="0">
                <a:solidFill>
                  <a:srgbClr val="000000"/>
                </a:solidFill>
                <a:effectLst/>
                <a:cs typeface="仿宋" panose="02010609060101010101" pitchFamily="49" charset="-122"/>
              </a:rPr>
              <a:t> </a:t>
            </a:r>
            <a:r>
              <a:rPr lang="en-US" sz="2400" u="sng" dirty="0">
                <a:solidFill>
                  <a:srgbClr val="000000"/>
                </a:solidFill>
                <a:effectLst/>
                <a:cs typeface="仿宋" panose="02010609060101010101" pitchFamily="49" charset="-122"/>
              </a:rPr>
              <a:t>                      </a:t>
            </a:r>
            <a:r>
              <a:rPr altLang="zh-CN" sz="2400" dirty="0">
                <a:solidFill>
                  <a:srgbClr val="000000"/>
                </a:solidFill>
                <a:effectLst/>
                <a:cs typeface="仿宋" panose="02010609060101010101" pitchFamily="49" charset="-122"/>
              </a:rPr>
              <a:t>、</a:t>
            </a:r>
            <a:r>
              <a:rPr altLang="zh-CN" sz="2400" dirty="0">
                <a:solidFill>
                  <a:schemeClr val="bg1"/>
                </a:solidFill>
                <a:effectLst/>
                <a:cs typeface="仿宋" panose="02010609060101010101" pitchFamily="49" charset="-122"/>
              </a:rPr>
              <a:t>数</a:t>
            </a:r>
            <a:r>
              <a:rPr lang="en-US" sz="2400" u="sng" dirty="0">
                <a:solidFill>
                  <a:srgbClr val="000000"/>
                </a:solidFill>
                <a:effectLst/>
                <a:cs typeface="仿宋" panose="02010609060101010101" pitchFamily="49" charset="-122"/>
              </a:rPr>
              <a:t>                    </a:t>
            </a:r>
            <a:r>
              <a:rPr altLang="zh-CN" sz="2400" dirty="0">
                <a:solidFill>
                  <a:srgbClr val="000000"/>
                </a:solidFill>
                <a:effectLst/>
                <a:cs typeface="仿宋" panose="02010609060101010101" pitchFamily="49" charset="-122"/>
              </a:rPr>
              <a:t>、</a:t>
            </a:r>
            <a:r>
              <a:rPr lang="en-US" sz="2400" u="sng" dirty="0">
                <a:solidFill>
                  <a:srgbClr val="000000"/>
                </a:solidFill>
                <a:effectLst/>
                <a:cs typeface="仿宋" panose="02010609060101010101" pitchFamily="49" charset="-122"/>
              </a:rPr>
              <a:t>                      </a:t>
            </a:r>
            <a:r>
              <a:rPr altLang="zh-CN" sz="2400" dirty="0">
                <a:solidFill>
                  <a:srgbClr val="000000"/>
                </a:solidFill>
                <a:effectLst/>
                <a:cs typeface="仿宋" panose="02010609060101010101" pitchFamily="49" charset="-122"/>
              </a:rPr>
              <a:t>、</a:t>
            </a:r>
            <a:r>
              <a:rPr altLang="zh-CN" sz="2400" u="sng" dirty="0">
                <a:solidFill>
                  <a:srgbClr val="000000"/>
                </a:solidFill>
                <a:effectLst/>
                <a:cs typeface="仿宋" panose="02010609060101010101" pitchFamily="49" charset="-122"/>
              </a:rPr>
              <a:t> </a:t>
            </a:r>
            <a:r>
              <a:rPr lang="en-US" sz="2400" u="sng" dirty="0">
                <a:solidFill>
                  <a:srgbClr val="000000"/>
                </a:solidFill>
                <a:effectLst/>
                <a:cs typeface="仿宋" panose="02010609060101010101" pitchFamily="49" charset="-122"/>
              </a:rPr>
              <a:t>                       </a:t>
            </a:r>
            <a:r>
              <a:rPr altLang="zh-CN" sz="2400" dirty="0">
                <a:solidFill>
                  <a:srgbClr val="000000"/>
                </a:solidFill>
                <a:effectLst/>
                <a:cs typeface="仿宋" panose="02010609060101010101" pitchFamily="49" charset="-122"/>
              </a:rPr>
              <a:t>与</a:t>
            </a:r>
            <a:r>
              <a:rPr altLang="zh-CN" sz="2400" u="sng" dirty="0">
                <a:solidFill>
                  <a:srgbClr val="000000"/>
                </a:solidFill>
                <a:effectLst/>
                <a:cs typeface="仿宋" panose="02010609060101010101" pitchFamily="49" charset="-122"/>
              </a:rPr>
              <a:t> </a:t>
            </a:r>
            <a:r>
              <a:rPr lang="en-US" sz="2400" u="sng" dirty="0">
                <a:solidFill>
                  <a:srgbClr val="000000"/>
                </a:solidFill>
                <a:effectLst/>
                <a:cs typeface="仿宋" panose="02010609060101010101" pitchFamily="49" charset="-122"/>
              </a:rPr>
              <a:t>                     </a:t>
            </a:r>
            <a:r>
              <a:rPr altLang="zh-CN" sz="2400" dirty="0">
                <a:solidFill>
                  <a:srgbClr val="000000"/>
                </a:solidFill>
                <a:effectLst/>
                <a:cs typeface="仿宋" panose="02010609060101010101" pitchFamily="49" charset="-122"/>
              </a:rPr>
              <a:t>。</a:t>
            </a:r>
          </a:p>
          <a:p>
            <a:pPr marL="132715" indent="-132715" algn="l">
              <a:lnSpc>
                <a:spcPct val="150000"/>
              </a:lnSpc>
            </a:pPr>
            <a:r>
              <a:rPr altLang="zh-CN" sz="2400" dirty="0">
                <a:solidFill>
                  <a:srgbClr val="000000"/>
                </a:solidFill>
                <a:effectLst/>
                <a:cs typeface="仿宋" panose="02010609060101010101" pitchFamily="49" charset="-122"/>
              </a:rPr>
              <a:t>②数字化学习的特点：以</a:t>
            </a:r>
            <a:r>
              <a:rPr lang="en-US" sz="2400" dirty="0">
                <a:solidFill>
                  <a:srgbClr val="000000"/>
                </a:solidFill>
                <a:effectLst/>
                <a:cs typeface="仿宋" panose="02010609060101010101" pitchFamily="49" charset="-122"/>
              </a:rPr>
              <a:t>  </a:t>
            </a:r>
            <a:r>
              <a:rPr lang="en-US" sz="2400" u="sng" dirty="0">
                <a:solidFill>
                  <a:srgbClr val="000000"/>
                </a:solidFill>
                <a:effectLst/>
                <a:cs typeface="仿宋" panose="02010609060101010101" pitchFamily="49" charset="-122"/>
              </a:rPr>
              <a:t>           </a:t>
            </a:r>
            <a:r>
              <a:rPr altLang="zh-CN" sz="2400" dirty="0">
                <a:solidFill>
                  <a:srgbClr val="000000"/>
                </a:solidFill>
                <a:effectLst/>
                <a:cs typeface="仿宋" panose="02010609060101010101" pitchFamily="49" charset="-122"/>
              </a:rPr>
              <a:t>为中心，能够满足一定程度的个性化学习需求;以</a:t>
            </a:r>
            <a:r>
              <a:rPr lang="en-US" sz="2400" dirty="0">
                <a:solidFill>
                  <a:srgbClr val="000000"/>
                </a:solidFill>
                <a:effectLst/>
                <a:cs typeface="仿宋" panose="02010609060101010101" pitchFamily="49" charset="-122"/>
              </a:rPr>
              <a:t> </a:t>
            </a:r>
            <a:r>
              <a:rPr lang="en-US" sz="2400" u="sng" dirty="0">
                <a:solidFill>
                  <a:srgbClr val="000000"/>
                </a:solidFill>
                <a:effectLst/>
                <a:cs typeface="仿宋" panose="02010609060101010101" pitchFamily="49" charset="-122"/>
              </a:rPr>
              <a:t>                    </a:t>
            </a:r>
            <a:r>
              <a:rPr altLang="zh-CN" sz="2400" dirty="0">
                <a:solidFill>
                  <a:srgbClr val="000000"/>
                </a:solidFill>
                <a:effectLst/>
                <a:cs typeface="仿宋" panose="02010609060101010101" pitchFamily="49" charset="-122"/>
              </a:rPr>
              <a:t>为中心，并通过网络检索方式获得学习资源;支持学习者开展</a:t>
            </a:r>
          </a:p>
          <a:p>
            <a:pPr marL="132715" indent="-132715" algn="l">
              <a:lnSpc>
                <a:spcPct val="150000"/>
              </a:lnSpc>
            </a:pPr>
            <a:r>
              <a:rPr lang="en-US" sz="2400" dirty="0">
                <a:solidFill>
                  <a:schemeClr val="bg1"/>
                </a:solidFill>
                <a:effectLst/>
                <a:cs typeface="仿宋" panose="02010609060101010101" pitchFamily="49" charset="-122"/>
              </a:rPr>
              <a:t>A</a:t>
            </a:r>
            <a:r>
              <a:rPr lang="en-US" sz="2400" u="sng" dirty="0">
                <a:solidFill>
                  <a:schemeClr val="tx1"/>
                </a:solidFill>
                <a:effectLst/>
                <a:cs typeface="仿宋" panose="02010609060101010101" pitchFamily="49" charset="-122"/>
              </a:rPr>
              <a:t>             </a:t>
            </a:r>
            <a:r>
              <a:rPr altLang="zh-CN" sz="2400" dirty="0">
                <a:solidFill>
                  <a:srgbClr val="000000"/>
                </a:solidFill>
                <a:effectLst/>
                <a:cs typeface="仿宋" panose="02010609060101010101" pitchFamily="49" charset="-122"/>
              </a:rPr>
              <a:t>与</a:t>
            </a:r>
            <a:r>
              <a:rPr lang="en-US" sz="2400" dirty="0">
                <a:solidFill>
                  <a:srgbClr val="000000"/>
                </a:solidFill>
                <a:effectLst/>
                <a:cs typeface="仿宋" panose="02010609060101010101" pitchFamily="49" charset="-122"/>
              </a:rPr>
              <a:t> </a:t>
            </a:r>
            <a:r>
              <a:rPr lang="en-US" sz="2400" u="sng" dirty="0">
                <a:solidFill>
                  <a:srgbClr val="000000"/>
                </a:solidFill>
                <a:effectLst/>
                <a:cs typeface="仿宋" panose="02010609060101010101" pitchFamily="49" charset="-122"/>
              </a:rPr>
              <a:t>                 </a:t>
            </a:r>
            <a:r>
              <a:rPr altLang="zh-CN" sz="2400" dirty="0">
                <a:solidFill>
                  <a:srgbClr val="000000"/>
                </a:solidFill>
                <a:effectLst/>
                <a:cs typeface="仿宋" panose="02010609060101010101" pitchFamily="49" charset="-122"/>
              </a:rPr>
              <a:t>;不受</a:t>
            </a:r>
            <a:r>
              <a:rPr altLang="zh-CN" sz="2400" u="sng" dirty="0">
                <a:solidFill>
                  <a:srgbClr val="000000"/>
                </a:solidFill>
                <a:effectLst/>
                <a:cs typeface="仿宋" panose="02010609060101010101" pitchFamily="49" charset="-122"/>
              </a:rPr>
              <a:t> </a:t>
            </a:r>
            <a:r>
              <a:rPr lang="en-US" sz="2400" u="sng" dirty="0">
                <a:solidFill>
                  <a:srgbClr val="000000"/>
                </a:solidFill>
                <a:effectLst/>
                <a:cs typeface="仿宋" panose="02010609060101010101" pitchFamily="49" charset="-122"/>
              </a:rPr>
              <a:t>        </a:t>
            </a:r>
            <a:r>
              <a:rPr altLang="zh-CN" sz="2400" dirty="0">
                <a:solidFill>
                  <a:srgbClr val="000000"/>
                </a:solidFill>
                <a:effectLst/>
                <a:cs typeface="仿宋" panose="02010609060101010101" pitchFamily="49" charset="-122"/>
              </a:rPr>
              <a:t>限制，有网络的地方都可以开展;支持学习者进行</a:t>
            </a:r>
            <a:r>
              <a:rPr altLang="zh-CN" sz="2400" u="sng" dirty="0">
                <a:solidFill>
                  <a:srgbClr val="000000"/>
                </a:solidFill>
                <a:effectLst/>
                <a:cs typeface="仿宋" panose="02010609060101010101" pitchFamily="49" charset="-122"/>
              </a:rPr>
              <a:t> </a:t>
            </a:r>
            <a:r>
              <a:rPr lang="en-US" sz="2400" u="sng" dirty="0">
                <a:solidFill>
                  <a:srgbClr val="000000"/>
                </a:solidFill>
                <a:effectLst/>
                <a:cs typeface="仿宋" panose="02010609060101010101" pitchFamily="49" charset="-122"/>
              </a:rPr>
              <a:t>                </a:t>
            </a:r>
            <a:r>
              <a:rPr altLang="zh-CN" sz="2400" dirty="0">
                <a:solidFill>
                  <a:srgbClr val="000000"/>
                </a:solidFill>
                <a:effectLst/>
                <a:cs typeface="仿宋" panose="02010609060101010101" pitchFamily="49" charset="-122"/>
              </a:rPr>
              <a:t>。</a:t>
            </a:r>
          </a:p>
          <a:p>
            <a:pPr marL="46355" indent="-46355" algn="l">
              <a:lnSpc>
                <a:spcPct val="150000"/>
              </a:lnSpc>
            </a:pPr>
            <a:r>
              <a:rPr altLang="zh-CN" sz="2400" dirty="0">
                <a:solidFill>
                  <a:srgbClr val="000000"/>
                </a:solidFill>
                <a:effectLst/>
                <a:cs typeface="仿宋" panose="02010609060101010101" pitchFamily="49" charset="-122"/>
              </a:rPr>
              <a:t>③ 数字化学习环境由</a:t>
            </a:r>
            <a:r>
              <a:rPr altLang="zh-CN" sz="2400" u="sng" dirty="0">
                <a:solidFill>
                  <a:srgbClr val="000000"/>
                </a:solidFill>
                <a:effectLst/>
                <a:cs typeface="仿宋" panose="02010609060101010101" pitchFamily="49" charset="-122"/>
              </a:rPr>
              <a:t> </a:t>
            </a:r>
            <a:r>
              <a:rPr lang="en-US" sz="2400" u="sng" dirty="0">
                <a:solidFill>
                  <a:srgbClr val="000000"/>
                </a:solidFill>
                <a:effectLst/>
                <a:cs typeface="仿宋" panose="02010609060101010101" pitchFamily="49" charset="-122"/>
              </a:rPr>
              <a:t>          </a:t>
            </a:r>
            <a:r>
              <a:rPr altLang="zh-CN" sz="2400" dirty="0">
                <a:solidFill>
                  <a:srgbClr val="000000"/>
                </a:solidFill>
                <a:effectLst/>
                <a:cs typeface="仿宋" panose="02010609060101010101" pitchFamily="49" charset="-122"/>
              </a:rPr>
              <a:t>、</a:t>
            </a:r>
            <a:r>
              <a:rPr lang="en-US" sz="2400" dirty="0">
                <a:solidFill>
                  <a:srgbClr val="000000"/>
                </a:solidFill>
                <a:effectLst/>
                <a:cs typeface="仿宋" panose="02010609060101010101" pitchFamily="49" charset="-122"/>
              </a:rPr>
              <a:t> </a:t>
            </a:r>
            <a:r>
              <a:rPr lang="en-US" sz="2400" u="sng" dirty="0">
                <a:solidFill>
                  <a:srgbClr val="000000"/>
                </a:solidFill>
                <a:effectLst/>
                <a:cs typeface="仿宋" panose="02010609060101010101" pitchFamily="49" charset="-122"/>
              </a:rPr>
              <a:t>                        </a:t>
            </a:r>
            <a:r>
              <a:rPr altLang="zh-CN" sz="2400" dirty="0">
                <a:solidFill>
                  <a:srgbClr val="000000"/>
                </a:solidFill>
                <a:effectLst/>
                <a:cs typeface="仿宋" panose="02010609060101010101" pitchFamily="49" charset="-122"/>
              </a:rPr>
              <a:t>、</a:t>
            </a:r>
            <a:r>
              <a:rPr lang="en-US" sz="2400" dirty="0">
                <a:solidFill>
                  <a:srgbClr val="000000"/>
                </a:solidFill>
                <a:effectLst/>
                <a:cs typeface="仿宋" panose="02010609060101010101" pitchFamily="49" charset="-122"/>
              </a:rPr>
              <a:t> </a:t>
            </a:r>
            <a:r>
              <a:rPr lang="en-US" sz="2400" u="sng" dirty="0">
                <a:solidFill>
                  <a:srgbClr val="000000"/>
                </a:solidFill>
                <a:effectLst/>
                <a:cs typeface="仿宋" panose="02010609060101010101" pitchFamily="49" charset="-122"/>
              </a:rPr>
              <a:t>                            </a:t>
            </a:r>
            <a:r>
              <a:rPr altLang="zh-CN" sz="2400" dirty="0">
                <a:solidFill>
                  <a:srgbClr val="000000"/>
                </a:solidFill>
                <a:effectLst/>
                <a:cs typeface="仿宋" panose="02010609060101010101" pitchFamily="49" charset="-122"/>
              </a:rPr>
              <a:t>和学习平台等要素组成。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764154" y="414139"/>
            <a:ext cx="8330566" cy="5219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2800" dirty="0">
                <a:solidFill>
                  <a:srgbClr val="000000"/>
                </a:solidFill>
                <a:effectLst/>
                <a:ea typeface="+mn-lt"/>
                <a:cs typeface="+mn-lt"/>
              </a:rPr>
              <a:t>自主阅读：以书本</a:t>
            </a:r>
            <a:r>
              <a:rPr lang="en-US" altLang="zh-CN" sz="2800" dirty="0">
                <a:solidFill>
                  <a:srgbClr val="000000"/>
                </a:solidFill>
                <a:effectLst/>
                <a:ea typeface="+mn-lt"/>
                <a:cs typeface="+mn-lt"/>
              </a:rPr>
              <a:t>P37-38</a:t>
            </a:r>
            <a:r>
              <a:rPr lang="zh-CN" altLang="zh-CN" sz="2800" dirty="0">
                <a:solidFill>
                  <a:srgbClr val="000000"/>
                </a:solidFill>
                <a:effectLst/>
                <a:ea typeface="+mn-lt"/>
                <a:cs typeface="+mn-lt"/>
              </a:rPr>
              <a:t>为主，网络知识作补充</a:t>
            </a:r>
            <a:endParaRPr lang="zh-CN" altLang="en-US" sz="2800" dirty="0">
              <a:ea typeface="+mn-lt"/>
              <a:cs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893050" y="1184200"/>
            <a:ext cx="248602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altLang="zh-CN" sz="2400" dirty="0">
                <a:solidFill>
                  <a:srgbClr val="FF0000"/>
                </a:solidFill>
                <a:effectLst/>
                <a:cs typeface="仿宋" panose="02010609060101010101" pitchFamily="49" charset="-122"/>
                <a:sym typeface="+mn-ea"/>
              </a:rPr>
              <a:t>数字化学习资源</a:t>
            </a:r>
            <a:endParaRPr lang="zh-CN" altLang="zh-CN" sz="2400" dirty="0">
              <a:solidFill>
                <a:srgbClr val="FF0000"/>
              </a:solidFill>
              <a:effectLst/>
              <a:cs typeface="仿宋" panose="02010609060101010101" pitchFamily="49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251325" y="1184200"/>
            <a:ext cx="248602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altLang="zh-CN" sz="2400" dirty="0">
                <a:solidFill>
                  <a:srgbClr val="FF0000"/>
                </a:solidFill>
                <a:effectLst/>
                <a:cs typeface="仿宋" panose="02010609060101010101" pitchFamily="49" charset="-122"/>
                <a:sym typeface="+mn-ea"/>
              </a:rPr>
              <a:t>数字化学习</a:t>
            </a:r>
            <a:r>
              <a:rPr lang="zh-CN" sz="2400" dirty="0">
                <a:solidFill>
                  <a:srgbClr val="FF0000"/>
                </a:solidFill>
                <a:effectLst/>
                <a:cs typeface="仿宋" panose="02010609060101010101" pitchFamily="49" charset="-122"/>
                <a:sym typeface="+mn-ea"/>
              </a:rPr>
              <a:t>环境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779145" y="1713230"/>
            <a:ext cx="186118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altLang="zh-CN" sz="2400" dirty="0">
                <a:solidFill>
                  <a:srgbClr val="FF0000"/>
                </a:solidFill>
                <a:effectLst/>
                <a:cs typeface="仿宋" panose="02010609060101010101" pitchFamily="49" charset="-122"/>
                <a:sym typeface="+mn-ea"/>
              </a:rPr>
              <a:t>数字化方式</a:t>
            </a:r>
            <a:endParaRPr lang="zh-CN" altLang="zh-CN" sz="2400" dirty="0">
              <a:solidFill>
                <a:srgbClr val="FF0000"/>
              </a:solidFill>
              <a:effectLst/>
              <a:cs typeface="仿宋" panose="02010609060101010101" pitchFamily="49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357995" y="1713230"/>
            <a:ext cx="214185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altLang="zh-CN" sz="2400" dirty="0">
                <a:solidFill>
                  <a:srgbClr val="FF0000"/>
                </a:solidFill>
                <a:effectLst/>
                <a:cs typeface="仿宋" panose="02010609060101010101" pitchFamily="49" charset="-122"/>
                <a:sym typeface="+mn-ea"/>
              </a:rPr>
              <a:t>观看教学视频</a:t>
            </a:r>
            <a:endParaRPr lang="zh-CN" altLang="zh-CN" sz="2400" dirty="0">
              <a:solidFill>
                <a:srgbClr val="FF0000"/>
              </a:solidFill>
              <a:effectLst/>
              <a:cs typeface="仿宋" panose="02010609060101010101" pitchFamily="49" charset="-122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22020" y="2279650"/>
            <a:ext cx="184213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altLang="zh-CN" sz="2400" dirty="0">
                <a:solidFill>
                  <a:srgbClr val="FF0000"/>
                </a:solidFill>
                <a:effectLst/>
                <a:cs typeface="仿宋" panose="02010609060101010101" pitchFamily="49" charset="-122"/>
                <a:sym typeface="+mn-ea"/>
              </a:rPr>
              <a:t>数字化阅读</a:t>
            </a:r>
            <a:endParaRPr lang="zh-CN" altLang="zh-CN" sz="2400" dirty="0">
              <a:solidFill>
                <a:srgbClr val="FF0000"/>
              </a:solidFill>
              <a:effectLst/>
              <a:cs typeface="仿宋" panose="02010609060101010101" pitchFamily="49" charset="-122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985770" y="2279650"/>
            <a:ext cx="214185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altLang="zh-CN" sz="2400" dirty="0">
                <a:solidFill>
                  <a:srgbClr val="FF0000"/>
                </a:solidFill>
                <a:effectLst/>
                <a:cs typeface="仿宋" panose="02010609060101010101" pitchFamily="49" charset="-122"/>
                <a:sym typeface="+mn-ea"/>
              </a:rPr>
              <a:t>线上交流讨论</a:t>
            </a:r>
            <a:endParaRPr lang="zh-CN" altLang="zh-CN" sz="2400" dirty="0">
              <a:solidFill>
                <a:srgbClr val="FF0000"/>
              </a:solidFill>
              <a:effectLst/>
              <a:cs typeface="仿宋" panose="02010609060101010101" pitchFamily="49" charset="-122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349240" y="2279650"/>
            <a:ext cx="214185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altLang="zh-CN" sz="2400" dirty="0">
                <a:solidFill>
                  <a:srgbClr val="FF0000"/>
                </a:solidFill>
                <a:effectLst/>
                <a:cs typeface="仿宋" panose="02010609060101010101" pitchFamily="49" charset="-122"/>
                <a:sym typeface="+mn-ea"/>
              </a:rPr>
              <a:t>线上协同创作</a:t>
            </a:r>
            <a:endParaRPr lang="zh-CN" altLang="zh-CN" sz="2400" dirty="0">
              <a:solidFill>
                <a:srgbClr val="FF0000"/>
              </a:solidFill>
              <a:effectLst/>
              <a:cs typeface="仿宋" panose="02010609060101010101" pitchFamily="49" charset="-122"/>
              <a:sym typeface="+mn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893050" y="2279650"/>
            <a:ext cx="214185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altLang="zh-CN" sz="2400" dirty="0">
                <a:solidFill>
                  <a:srgbClr val="FF0000"/>
                </a:solidFill>
                <a:effectLst/>
                <a:cs typeface="仿宋" panose="02010609060101010101" pitchFamily="49" charset="-122"/>
                <a:sym typeface="+mn-ea"/>
              </a:rPr>
              <a:t>数字化探究</a:t>
            </a:r>
            <a:endParaRPr lang="zh-CN" altLang="zh-CN" sz="2400" dirty="0">
              <a:solidFill>
                <a:srgbClr val="FF0000"/>
              </a:solidFill>
              <a:effectLst/>
              <a:cs typeface="仿宋" panose="02010609060101010101" pitchFamily="49" charset="-122"/>
              <a:sym typeface="+mn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992880" y="2799715"/>
            <a:ext cx="140716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altLang="zh-CN" sz="2400" dirty="0">
                <a:solidFill>
                  <a:srgbClr val="FF0000"/>
                </a:solidFill>
                <a:effectLst/>
                <a:cs typeface="仿宋" panose="02010609060101010101" pitchFamily="49" charset="-122"/>
                <a:sym typeface="+mn-ea"/>
              </a:rPr>
              <a:t>学习者</a:t>
            </a:r>
            <a:endParaRPr lang="zh-CN" altLang="zh-CN" sz="2400" dirty="0">
              <a:solidFill>
                <a:srgbClr val="FF0000"/>
              </a:solidFill>
              <a:effectLst/>
              <a:cs typeface="仿宋" panose="02010609060101010101" pitchFamily="49" charset="-122"/>
              <a:sym typeface="+mn-ea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143000" y="3362960"/>
            <a:ext cx="214122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altLang="zh-CN" sz="2400" dirty="0">
                <a:solidFill>
                  <a:srgbClr val="FF0000"/>
                </a:solidFill>
                <a:effectLst/>
                <a:cs typeface="仿宋" panose="02010609060101010101" pitchFamily="49" charset="-122"/>
                <a:sym typeface="+mn-ea"/>
              </a:rPr>
              <a:t>问题或主题</a:t>
            </a:r>
            <a:endParaRPr lang="zh-CN" altLang="zh-CN" sz="2400" dirty="0">
              <a:solidFill>
                <a:srgbClr val="FF0000"/>
              </a:solidFill>
              <a:effectLst/>
              <a:cs typeface="仿宋" panose="02010609060101010101" pitchFamily="49" charset="-122"/>
              <a:sym typeface="+mn-ea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39445" y="3883025"/>
            <a:ext cx="1664335" cy="60642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altLang="zh-CN" sz="2400" dirty="0">
                <a:solidFill>
                  <a:srgbClr val="FF0000"/>
                </a:solidFill>
                <a:effectLst/>
                <a:cs typeface="仿宋" panose="02010609060101010101" pitchFamily="49" charset="-122"/>
                <a:sym typeface="+mn-ea"/>
              </a:rPr>
              <a:t>线上交流</a:t>
            </a:r>
            <a:endParaRPr lang="zh-CN" altLang="zh-CN" sz="2400" dirty="0">
              <a:solidFill>
                <a:srgbClr val="FF0000"/>
              </a:solidFill>
              <a:effectLst/>
              <a:cs typeface="仿宋" panose="02010609060101010101" pitchFamily="49" charset="-122"/>
              <a:sym typeface="+mn-ea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451100" y="3903345"/>
            <a:ext cx="1606550" cy="51562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altLang="zh-CN" sz="2400" dirty="0">
                <a:solidFill>
                  <a:srgbClr val="FF0000"/>
                </a:solidFill>
                <a:effectLst/>
                <a:cs typeface="仿宋" panose="02010609060101010101" pitchFamily="49" charset="-122"/>
                <a:sym typeface="+mn-ea"/>
              </a:rPr>
              <a:t>协同创新</a:t>
            </a:r>
            <a:endParaRPr lang="zh-CN" altLang="zh-CN" sz="2400" dirty="0">
              <a:solidFill>
                <a:srgbClr val="FF0000"/>
              </a:solidFill>
              <a:effectLst/>
              <a:cs typeface="仿宋" panose="02010609060101010101" pitchFamily="49" charset="-122"/>
              <a:sym typeface="+mn-ea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621530" y="3903345"/>
            <a:ext cx="929640" cy="41783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altLang="zh-CN" sz="2400" dirty="0">
                <a:solidFill>
                  <a:srgbClr val="FF0000"/>
                </a:solidFill>
                <a:effectLst/>
                <a:cs typeface="仿宋" panose="02010609060101010101" pitchFamily="49" charset="-122"/>
                <a:sym typeface="+mn-ea"/>
              </a:rPr>
              <a:t>时空</a:t>
            </a:r>
            <a:endParaRPr lang="zh-CN" altLang="zh-CN" sz="2400" dirty="0">
              <a:solidFill>
                <a:srgbClr val="FF0000"/>
              </a:solidFill>
              <a:effectLst/>
              <a:cs typeface="仿宋" panose="02010609060101010101" pitchFamily="49" charset="-122"/>
              <a:sym typeface="+mn-ea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536065" y="4449445"/>
            <a:ext cx="144970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altLang="zh-CN" sz="2400" dirty="0">
                <a:solidFill>
                  <a:srgbClr val="FF0000"/>
                </a:solidFill>
                <a:effectLst/>
                <a:cs typeface="仿宋" panose="02010609060101010101" pitchFamily="49" charset="-122"/>
                <a:sym typeface="+mn-ea"/>
              </a:rPr>
              <a:t>终身学习</a:t>
            </a:r>
            <a:endParaRPr lang="zh-CN" altLang="zh-CN" sz="2400" dirty="0">
              <a:solidFill>
                <a:srgbClr val="FF0000"/>
              </a:solidFill>
              <a:effectLst/>
              <a:cs typeface="仿宋" panose="02010609060101010101" pitchFamily="49" charset="-122"/>
              <a:sym typeface="+mn-ea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481070" y="5027295"/>
            <a:ext cx="90868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altLang="zh-CN" sz="2400" dirty="0">
                <a:solidFill>
                  <a:srgbClr val="FF0000"/>
                </a:solidFill>
                <a:effectLst/>
                <a:cs typeface="仿宋" panose="02010609060101010101" pitchFamily="49" charset="-122"/>
                <a:sym typeface="+mn-ea"/>
              </a:rPr>
              <a:t>网络</a:t>
            </a:r>
            <a:endParaRPr lang="zh-CN" altLang="zh-CN" sz="2400" dirty="0">
              <a:solidFill>
                <a:srgbClr val="FF0000"/>
              </a:solidFill>
              <a:effectLst/>
              <a:cs typeface="仿宋" panose="02010609060101010101" pitchFamily="49" charset="-122"/>
              <a:sym typeface="+mn-ea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4716145" y="5027295"/>
            <a:ext cx="249936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effectLst/>
                <a:cs typeface="仿宋" panose="02010609060101010101" pitchFamily="49" charset="-122"/>
                <a:sym typeface="+mn-ea"/>
              </a:rPr>
              <a:t>数字化学习资源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7388860" y="5027295"/>
            <a:ext cx="284162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sz="2400" dirty="0">
                <a:solidFill>
                  <a:srgbClr val="FF0000"/>
                </a:solidFill>
                <a:effectLst/>
                <a:cs typeface="仿宋" panose="02010609060101010101" pitchFamily="49" charset="-122"/>
                <a:sym typeface="+mn-ea"/>
              </a:rPr>
              <a:t>数字化学习工具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/>
      <p:bldP spid="18" grpId="0"/>
      <p:bldP spid="19" grpId="0"/>
      <p:bldP spid="21" grpId="0"/>
      <p:bldP spid="23" grpId="0"/>
      <p:bldP spid="24" grpId="0"/>
      <p:bldP spid="25" grpId="0"/>
      <p:bldP spid="26" grpId="0"/>
      <p:bldP spid="27" grpId="0"/>
      <p:bldP spid="29" grpId="0"/>
      <p:bldP spid="30" grpId="0"/>
      <p:bldP spid="31" grpId="0"/>
      <p:bldP spid="32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663"/>
            <a:ext cx="2078636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学会实践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083310" y="1440987"/>
            <a:ext cx="9626599" cy="1383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ClrTx/>
              <a:buSzTx/>
              <a:buFontTx/>
            </a:pPr>
            <a:r>
              <a:rPr lang="zh-CN" altLang="zh-CN" sz="280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请根据自己的兴趣，在“全国中小学实验在线平台”上学习学科实验。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9450" y="2824480"/>
            <a:ext cx="5022850" cy="351409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NGYyYjFlYWE3ZjBkNzljODQzYjcxNjc3Yzg0NmMwM2QifQ=="/>
  <p:tag name="KSO_WPP_MARK_KEY" val="10117a34-a2c0-442a-8703-6554ad47faba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259238;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259238;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259238;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BLE_ENDDRAG_ORIGIN_RECT" val="717*227"/>
  <p:tag name="TABLE_ENDDRAG_RECT" val="104*257*717*22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259238;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" val="https://www.islide.cc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" val="https://www.islide.cc;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" val="https://www.islide.cc;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259238;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BLE_ENDDRAG_ORIGIN_RECT" val="798*275"/>
  <p:tag name="TABLE_ENDDRAG_RECT" val="71*97*798*27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259238;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259238;"/>
</p:tagLst>
</file>

<file path=ppt/theme/theme1.xml><?xml version="1.0" encoding="utf-8"?>
<a:theme xmlns:a="http://schemas.openxmlformats.org/drawingml/2006/main" name="Office 主题​​1">
  <a:themeElements>
    <a:clrScheme name="紫罗兰色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全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705</Words>
  <Application>Microsoft Office PowerPoint</Application>
  <PresentationFormat>宽屏</PresentationFormat>
  <Paragraphs>149</Paragraphs>
  <Slides>15</Slides>
  <Notes>15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4" baseType="lpstr">
      <vt:lpstr>等线</vt:lpstr>
      <vt:lpstr>仿宋</vt:lpstr>
      <vt:lpstr>微软雅黑</vt:lpstr>
      <vt:lpstr>Arial</vt:lpstr>
      <vt:lpstr>Calibri</vt:lpstr>
      <vt:lpstr>Impact</vt:lpstr>
      <vt:lpstr>Wingdings</vt:lpstr>
      <vt:lpstr>Office 主题​​1</vt:lpstr>
      <vt:lpstr>think-cell Slide</vt:lpstr>
      <vt:lpstr>PowerPoint 演示文稿</vt:lpstr>
      <vt:lpstr>项目筹备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LING Yun</dc:creator>
  <cp:lastModifiedBy>欣榕 邹</cp:lastModifiedBy>
  <cp:revision>201</cp:revision>
  <cp:lastPrinted>2022-10-05T09:28:00Z</cp:lastPrinted>
  <dcterms:created xsi:type="dcterms:W3CDTF">2022-05-01T11:16:00Z</dcterms:created>
  <dcterms:modified xsi:type="dcterms:W3CDTF">2025-01-07T06:46:19Z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4D83DED640A8410997D4670CEFAE28B2</vt:lpwstr>
  </property>
  <property fmtid="{D5CDD505-2E9C-101B-9397-08002B2CF9AE}" pid="3" name="KSOProductBuildVer">
    <vt:lpwstr>2052-11.8.2.12118</vt:lpwstr>
  </property>
</Properties>
</file>