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06" r:id="rId5"/>
    <p:sldId id="4069" r:id="rId6"/>
    <p:sldId id="4058" r:id="rId7"/>
    <p:sldId id="4066" r:id="rId8"/>
    <p:sldId id="4074" r:id="rId9"/>
    <p:sldId id="284" r:id="rId10"/>
    <p:sldId id="4071" r:id="rId11"/>
    <p:sldId id="4072" r:id="rId12"/>
    <p:sldId id="4073" r:id="rId13"/>
    <p:sldId id="4064" r:id="rId14"/>
    <p:sldId id="4070" r:id="rId15"/>
    <p:sldId id="4075" r:id="rId16"/>
    <p:sldId id="4093" r:id="rId17"/>
    <p:sldId id="4076" r:id="rId18"/>
    <p:sldId id="4096" r:id="rId19"/>
    <p:sldId id="4097" r:id="rId20"/>
    <p:sldId id="4095" r:id="rId21"/>
    <p:sldId id="4077" r:id="rId22"/>
    <p:sldId id="4088" r:id="rId23"/>
    <p:sldId id="4078" r:id="rId24"/>
    <p:sldId id="4079" r:id="rId25"/>
    <p:sldId id="4080" r:id="rId26"/>
    <p:sldId id="305" r:id="rId27"/>
  </p:sldIdLst>
  <p:sldSz cx="12192000" cy="6858000"/>
  <p:notesSz cx="6798945" cy="9929495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6543A"/>
    <a:srgbClr val="64A7CE"/>
    <a:srgbClr val="475C9D"/>
    <a:srgbClr val="6A0AAB"/>
    <a:srgbClr val="BC2F36"/>
    <a:srgbClr val="6A559D"/>
    <a:srgbClr val="E0A73E"/>
    <a:srgbClr val="8999CA"/>
    <a:srgbClr val="A967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D6410FB-9BAC-471E-A49C-5B0066FB438C}" styleName="表样式 1 25">
    <a:wholeTbl>
      <a:tcTxStyle>
        <a:fontRef idx="none">
          <a:srgbClr val="000000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chemeClr val="accent1">
              <a:lumMod val="10000"/>
              <a:lumOff val="90000"/>
            </a:schemeClr>
          </a:solidFill>
        </a:fill>
      </a:tcStyle>
    </a:band2H>
    <a:band1V>
      <a:tcTxStyle/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chemeClr val="accent1">
              <a:lumMod val="10000"/>
              <a:lumOff val="90000"/>
            </a:schemeClr>
          </a:solidFill>
        </a:fill>
      </a:tcStyle>
    </a:band1V>
    <a:band2V>
      <a:tcTxStyle/>
      <a:tcStyle>
        <a:tcBdr>
          <a:lef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left>
          <a:righ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</a:tcStyle>
    </a:band2V>
    <a:la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rgbClr val="FFFFFF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86531" autoAdjust="0"/>
  </p:normalViewPr>
  <p:slideViewPr>
    <p:cSldViewPr snapToGrid="0">
      <p:cViewPr varScale="1">
        <p:scale>
          <a:sx n="55" d="100"/>
          <a:sy n="55" d="100"/>
        </p:scale>
        <p:origin x="10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31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95960" y="6356350"/>
            <a:ext cx="2743200" cy="365125"/>
          </a:xfrm>
        </p:spPr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6.xml"/><Relationship Id="rId4" Type="http://schemas.openxmlformats.org/officeDocument/2006/relationships/image" Target="../media/image3.png"/><Relationship Id="rId3" Type="http://schemas.openxmlformats.org/officeDocument/2006/relationships/tags" Target="../tags/tag5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hyperlink" Target="https://www.w3school.com.cn/tiy/t.asp?f=eg_html_intro" TargetMode="External"/><Relationship Id="rId2" Type="http://schemas.openxmlformats.org/officeDocument/2006/relationships/image" Target="../media/image6.emf"/><Relationship Id="rId1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24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25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26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30.xml"/><Relationship Id="rId7" Type="http://schemas.openxmlformats.org/officeDocument/2006/relationships/image" Target="../media/image7.png"/><Relationship Id="rId6" Type="http://schemas.openxmlformats.org/officeDocument/2006/relationships/tags" Target="../tags/tag29.xml"/><Relationship Id="rId5" Type="http://schemas.openxmlformats.org/officeDocument/2006/relationships/image" Target="../media/image3.png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image" Target="../media/image2.emf"/><Relationship Id="rId11" Type="http://schemas.openxmlformats.org/officeDocument/2006/relationships/notesSlide" Target="../notesSlides/notesSlide22.xml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3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21.xml"/><Relationship Id="rId2" Type="http://schemas.openxmlformats.org/officeDocument/2006/relationships/image" Target="../media/image3.png"/><Relationship Id="rId1" Type="http://schemas.openxmlformats.org/officeDocument/2006/relationships/tags" Target="../tags/tag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15949" y="399927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373933" y="148772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485775" y="2112645"/>
            <a:ext cx="570166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第一单元</a:t>
            </a:r>
            <a:endParaRPr lang="zh-CN" altLang="en-US" sz="3200"/>
          </a:p>
          <a:p>
            <a:r>
              <a:rPr lang="zh-CN" altLang="en-US" sz="3200"/>
              <a:t>第1课 精彩尽在网页中-从制作到渲染</a:t>
            </a:r>
            <a:endParaRPr lang="zh-CN" altLang="en-US" sz="3200"/>
          </a:p>
        </p:txBody>
      </p:sp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66255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/>
              <a:t>探究</a:t>
            </a:r>
            <a:r>
              <a:rPr lang="zh-CN" altLang="en-US" sz="2800" b="1" dirty="0"/>
              <a:t>内容</a:t>
            </a:r>
            <a:endParaRPr lang="zh-CN" altLang="en-US" sz="2800" b="1" dirty="0"/>
          </a:p>
        </p:txBody>
      </p:sp>
      <p:sp>
        <p:nvSpPr>
          <p:cNvPr id="2" name="文本框 1"/>
          <p:cNvSpPr txBox="1"/>
          <p:nvPr/>
        </p:nvSpPr>
        <p:spPr bwMode="auto">
          <a:xfrm>
            <a:off x="826770" y="1735455"/>
            <a:ext cx="11130711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514350" indent="-514350">
              <a:lnSpc>
                <a:spcPct val="150000"/>
              </a:lnSpc>
              <a:buFont typeface="Wingdings" panose="05000000000000000000"/>
              <a:buChar char="p"/>
              <a:defRPr/>
            </a:pPr>
            <a:r>
              <a:rPr sz="2800" dirty="0">
                <a:solidFill>
                  <a:schemeClr val="tx1"/>
                </a:solidFill>
              </a:rPr>
              <a:t>遵循“概念→实现→应用”的认知规律。</a:t>
            </a:r>
            <a:endParaRPr sz="2800" dirty="0">
              <a:solidFill>
                <a:schemeClr val="tx1"/>
              </a:solidFill>
            </a:endParaRPr>
          </a:p>
          <a:p>
            <a:pPr indent="0">
              <a:lnSpc>
                <a:spcPct val="150000"/>
              </a:lnSpc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1.</a:t>
            </a:r>
            <a:r>
              <a:rPr sz="2800" dirty="0">
                <a:solidFill>
                  <a:schemeClr val="tx1"/>
                </a:solidFill>
              </a:rPr>
              <a:t>网站和网页之间的关系是什么？——变革基础（概念）习得</a:t>
            </a:r>
            <a:endParaRPr sz="2800" dirty="0">
              <a:solidFill>
                <a:schemeClr val="tx1"/>
              </a:solidFill>
            </a:endParaRPr>
          </a:p>
          <a:p>
            <a:pPr indent="0">
              <a:lnSpc>
                <a:spcPct val="150000"/>
              </a:lnSpc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2.</a:t>
            </a:r>
            <a:r>
              <a:rPr sz="2800" dirty="0">
                <a:solidFill>
                  <a:schemeClr val="tx1"/>
                </a:solidFill>
              </a:rPr>
              <a:t>浏览器是如何渲染网页的？——关键技术（实现）运用</a:t>
            </a:r>
            <a:endParaRPr sz="2800" dirty="0">
              <a:solidFill>
                <a:schemeClr val="tx1"/>
              </a:solidFill>
            </a:endParaRPr>
          </a:p>
          <a:p>
            <a:pPr indent="0">
              <a:lnSpc>
                <a:spcPct val="150000"/>
              </a:lnSpc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3.</a:t>
            </a:r>
            <a:r>
              <a:rPr sz="2800" dirty="0">
                <a:solidFill>
                  <a:schemeClr val="tx1"/>
                </a:solidFill>
              </a:rPr>
              <a:t>在网上搜索适合的网页制作工具制作网页？——重要工具（应用）探究</a:t>
            </a:r>
            <a:endParaRPr sz="2800" dirty="0">
              <a:solidFill>
                <a:schemeClr val="tx1"/>
              </a:solidFill>
            </a:endParaRPr>
          </a:p>
          <a:p>
            <a:pPr indent="0">
              <a:lnSpc>
                <a:spcPct val="150000"/>
              </a:lnSpc>
              <a:buNone/>
              <a:defRPr/>
            </a:pPr>
            <a:r>
              <a:rPr lang="zh-CN" altLang="en-US" sz="2800" dirty="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……</a:t>
            </a:r>
            <a:endParaRPr lang="zh-CN" altLang="en-US" sz="2800" dirty="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  <a:cs typeface="黑体" panose="0201060003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238125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知识习得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85190" y="1304925"/>
            <a:ext cx="10819130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3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3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3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）自主阅读：以书本</a:t>
            </a:r>
            <a:r>
              <a:rPr lang="en-US" altLang="zh-CN" sz="23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P3-9</a:t>
            </a:r>
            <a:r>
              <a:rPr lang="zh-CN" altLang="en-US" sz="23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为主，网络知识作补充。</a:t>
            </a:r>
            <a:endParaRPr lang="zh-CN" altLang="en-US" sz="23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3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3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3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）知识梳理：</a:t>
            </a:r>
            <a:endParaRPr lang="zh-CN" altLang="en-US" sz="23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3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①网站与网页之间是</a:t>
            </a:r>
            <a:r>
              <a:rPr lang="en-US" altLang="zh-CN" sz="23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en-US" altLang="zh-CN" sz="23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和 </a:t>
            </a:r>
            <a:r>
              <a:rPr lang="en-US" altLang="zh-CN" sz="23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</a:t>
            </a:r>
            <a:r>
              <a:rPr lang="en-US" altLang="zh-CN" sz="23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的关系。</a:t>
            </a:r>
            <a:endParaRPr lang="en-US" altLang="zh-CN" sz="23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3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②网站是</a:t>
            </a:r>
            <a:r>
              <a:rPr lang="en-US" altLang="zh-CN" sz="23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</a:t>
            </a:r>
            <a:r>
              <a:rPr lang="zh-CN" altLang="en-US" sz="23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上用来存放</a:t>
            </a:r>
            <a:r>
              <a:rPr lang="en-US" altLang="zh-CN" sz="23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</a:t>
            </a:r>
            <a:r>
              <a:rPr lang="zh-CN" altLang="en-US" sz="23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，它是所有相关网页的</a:t>
            </a:r>
            <a:r>
              <a:rPr lang="en-US" altLang="zh-CN" sz="23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</a:t>
            </a:r>
            <a:r>
              <a:rPr lang="zh-CN" altLang="en-US" sz="23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，而</a:t>
            </a:r>
            <a:r>
              <a:rPr lang="en-US" altLang="zh-CN" sz="23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</a:t>
            </a:r>
            <a:r>
              <a:rPr lang="en-US" altLang="zh-CN" sz="23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23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则是网站中的文档元素。</a:t>
            </a:r>
            <a:endParaRPr lang="zh-CN" altLang="en-US" sz="23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3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③</a:t>
            </a:r>
            <a:r>
              <a:rPr lang="en-US" altLang="zh-CN" sz="23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</a:t>
            </a:r>
            <a:r>
              <a:rPr lang="zh-CN" altLang="en-US" sz="23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是用于标识网站的名称，</a:t>
            </a:r>
            <a:r>
              <a:rPr lang="en-US" altLang="zh-CN" sz="23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</a:t>
            </a:r>
            <a:r>
              <a:rPr lang="zh-CN" altLang="en-US" sz="23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是指输入网站地址后，默认被打开的第一张网页。</a:t>
            </a:r>
            <a:endParaRPr lang="zh-CN" altLang="en-US" sz="23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3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④在网站中，</a:t>
            </a:r>
            <a:r>
              <a:rPr lang="en-US" altLang="zh-CN" sz="23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</a:t>
            </a:r>
            <a:r>
              <a:rPr lang="zh-CN" altLang="en-US" sz="23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是用来导航与链接其他内页，而</a:t>
            </a:r>
            <a:r>
              <a:rPr lang="en-US" altLang="zh-CN" sz="23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</a:t>
            </a:r>
            <a:r>
              <a:rPr lang="zh-CN" altLang="en-US" sz="23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就是网站内部的其他页面。</a:t>
            </a:r>
            <a:endParaRPr lang="zh-CN" altLang="en-US" sz="23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6990" y="1440815"/>
            <a:ext cx="10414000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学会分析：使用浏览器访问两个你喜欢的网站，并通过单击超链接切换不同的网页，在这个过程中，浏览的网页内有哪些基本元素，基本的结构是什么，是通过什么实现的？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buFont typeface="Wingdings" panose="05000000000000000000" charset="0"/>
              <a:buChar char="p"/>
            </a:pPr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342900" indent="-342900">
              <a:buFont typeface="Wingdings" panose="05000000000000000000" charset="0"/>
              <a:buChar char="p"/>
            </a:pPr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412875" y="3893820"/>
            <a:ext cx="10265410" cy="1770380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50000"/>
              </a:lnSpc>
            </a:pP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用户通过</a:t>
            </a: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_________</a:t>
            </a: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来架设网页的结构，通过</a:t>
            </a: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_________</a:t>
            </a:r>
            <a:r>
              <a:rPr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控制网页的样式，通过_________来为网页添加交互功能和动态效果。</a:t>
            </a:r>
            <a:endParaRPr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885190" y="3526155"/>
            <a:ext cx="10748645" cy="2154555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9848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1730" y="1711325"/>
            <a:ext cx="1027176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学会解释：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编写生成的网页可直接在客户端的任意软件上显示出来，这种说法对吗？请说明理由。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无论是采用哪种制作工具，编写生成的网页都是一种包含HTML标签、CSS样式与JavaScript的纯文本文件。而它真实的视觉效果与功能，则必须经过_________，才能正常显示出来。</a:t>
            </a:r>
            <a:endParaRPr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885190" y="3526155"/>
            <a:ext cx="10748645" cy="2154555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9848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1730" y="1711325"/>
            <a:ext cx="10271760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学会解释：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使用浏览器打开网页，尝试将 UTF-8 字符编码更改为 GBK 或者其他编码，网页中的文字发生了变化，为什么？</a:t>
            </a: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UTF-8 是互联网中使用最广泛的_________，能够满足不同语言字符的_________，因此在文字解析时不容易出现“乱码”现象。</a:t>
            </a:r>
            <a:endParaRPr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1730" y="1459865"/>
            <a:ext cx="1050099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学会求证：W3C 标准的网页就是一段由 HTML 标签组成的描述性文本文档，其各所有代码的功能都是用来创建网页的结构的。你同意这个观点吗？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buFont typeface="Wingdings" panose="05000000000000000000" charset="0"/>
              <a:buNone/>
            </a:pP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079500" y="2968625"/>
            <a:ext cx="10494645" cy="3721100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方法：请自行了解并选择一款人工智能大语言模型工具，来帮你生成一张用 HTML 语言编写的简单网页，并要求对每一行代码进行注释。然后阅读并理解这些 HTML 代码的意思，再将它们完整地复制到记事本中，并命名为web.html文件，最后用浏览器打开并观察该网页的页面效果，看看它是否与你的理解保持一致。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微信截图_2025010521545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67690"/>
            <a:ext cx="12192000" cy="572262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微信截图_2025010522014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24180"/>
            <a:ext cx="12192000" cy="60090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480" y="3328670"/>
            <a:ext cx="5272405" cy="2000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676400" y="0"/>
            <a:ext cx="7894955" cy="337185"/>
          </a:xfrm>
          <a:prstGeom prst="rect">
            <a:avLst/>
          </a:prstGeom>
        </p:spPr>
        <p:txBody>
          <a:bodyPr wrap="square">
            <a:spAutoFit/>
          </a:bodyPr>
          <a:p>
            <a:pPr defTabSz="266700"/>
            <a:r>
              <a:rPr lang="en-US" sz="1600" u="none">
                <a:solidFill>
                  <a:sysClr val="windowText" lastClr="000000"/>
                </a:solidFill>
                <a:latin typeface="宋体" panose="02010600030101010101" pitchFamily="2" charset="-122"/>
                <a:hlinkClick r:id="rId3"/>
              </a:rPr>
              <a:t>https://www.w3school.com.cn/tiy/t.asp?f=eg_html_intro</a:t>
            </a:r>
            <a:r>
              <a:rPr lang="zh-CN" sz="1600">
                <a:ea typeface="宋体" panose="02010600030101010101" pitchFamily="2" charset="-122"/>
              </a:rPr>
              <a:t>）</a:t>
            </a:r>
            <a:endParaRPr lang="zh-CN" altLang="en-US" sz="160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1730" y="1459865"/>
            <a:ext cx="1050099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学会求证：W3C 标准的网页就是一段由 HTML 标签组成的描述性文本文档，其各所有代码的功能都是用来创建网页的结构的。你同意这个观点吗？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buFont typeface="Wingdings" panose="05000000000000000000" charset="0"/>
              <a:buNone/>
            </a:pP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1903730" y="2876550"/>
          <a:ext cx="8063865" cy="2778760"/>
        </p:xfrm>
        <a:graphic>
          <a:graphicData uri="http://schemas.openxmlformats.org/drawingml/2006/table">
            <a:tbl>
              <a:tblPr/>
              <a:tblGrid>
                <a:gridCol w="2165350"/>
                <a:gridCol w="2948940"/>
                <a:gridCol w="2949575"/>
              </a:tblGrid>
              <a:tr h="694690"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+mn-ea"/>
                        </a:rPr>
                        <a:t>网页代码</a:t>
                      </a:r>
                      <a:endParaRPr lang="zh-CN" sz="2400">
                        <a:latin typeface="+mn-ea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+mn-ea"/>
                        </a:rPr>
                        <a:t>编程语言</a:t>
                      </a:r>
                      <a:endParaRPr lang="zh-CN" sz="2400">
                        <a:latin typeface="+mn-ea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+mn-ea"/>
                        </a:rPr>
                        <a:t>效果</a:t>
                      </a:r>
                      <a:endParaRPr lang="zh-CN" sz="2400">
                        <a:latin typeface="+mn-ea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694690"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+mn-ea"/>
                        </a:rPr>
                        <a:t>结构</a:t>
                      </a:r>
                      <a:endParaRPr lang="zh-CN" sz="2400">
                        <a:latin typeface="+mn-ea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latin typeface="+mn-ea"/>
                        </a:rPr>
                        <a:t> </a:t>
                      </a:r>
                      <a:endParaRPr lang="en-US" altLang="zh-CN" sz="2400">
                        <a:latin typeface="+mn-ea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latin typeface="+mn-ea"/>
                        </a:rPr>
                        <a:t> </a:t>
                      </a:r>
                      <a:endParaRPr lang="en-US" altLang="zh-CN" sz="2400">
                        <a:latin typeface="+mn-ea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694690"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+mn-ea"/>
                        </a:rPr>
                        <a:t>表现</a:t>
                      </a:r>
                      <a:endParaRPr lang="zh-CN" sz="2400">
                        <a:latin typeface="+mn-ea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latin typeface="+mn-ea"/>
                        </a:rPr>
                        <a:t> </a:t>
                      </a:r>
                      <a:endParaRPr lang="en-US" altLang="zh-CN" sz="2400">
                        <a:latin typeface="+mn-ea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latin typeface="+mn-ea"/>
                        </a:rPr>
                        <a:t> </a:t>
                      </a:r>
                      <a:endParaRPr lang="en-US" altLang="zh-CN" sz="2400">
                        <a:latin typeface="+mn-ea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694690"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latin typeface="+mn-ea"/>
                        </a:rPr>
                        <a:t>行为</a:t>
                      </a:r>
                      <a:endParaRPr lang="zh-CN" sz="2400">
                        <a:latin typeface="+mn-ea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latin typeface="+mn-ea"/>
                        </a:rPr>
                        <a:t> </a:t>
                      </a:r>
                      <a:endParaRPr lang="en-US" altLang="zh-CN" sz="2400">
                        <a:latin typeface="+mn-ea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sz="2400">
                        <a:latin typeface="+mn-ea"/>
                      </a:endParaRPr>
                    </a:p>
                  </a:txBody>
                  <a:tcPr marL="68580" marR="68580" marT="0" marB="0" anchor="t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1412875" y="2638425"/>
            <a:ext cx="9519920" cy="3308985"/>
          </a:xfrm>
          <a:prstGeom prst="round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50000"/>
              </a:lnSpc>
            </a:pPr>
            <a:endParaRPr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1730" y="1379855"/>
            <a:ext cx="10451465" cy="11137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1730" y="1257935"/>
            <a:ext cx="989139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0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求证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活动：尝试修改web.html中的代码，并观察修改后的网页效果，看看它与W3C标准要求是否一致。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10055" y="2581275"/>
            <a:ext cx="8772525" cy="31692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l" defTabSz="266700" fontAlgn="auto">
              <a:lnSpc>
                <a:spcPct val="20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</a:rPr>
              <a:t>观察当改变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HTML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</a:rPr>
              <a:t>基本元素后发生的变化生成的效果，分析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HTML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</a:rPr>
              <a:t>的基本结构。</a:t>
            </a:r>
            <a:endParaRPr lang="zh-CN" altLang="en-US" sz="20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l" defTabSz="266700" fontAlgn="auto">
              <a:lnSpc>
                <a:spcPct val="20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</a:rPr>
              <a:t>修改后的：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&lt;title&gt;</a:t>
            </a:r>
            <a:r>
              <a:rPr lang="en-US" altLang="zh-CN" sz="2000" u="sng">
                <a:latin typeface="宋体" panose="02010600030101010101" pitchFamily="2" charset="-122"/>
                <a:ea typeface="宋体" panose="02010600030101010101" pitchFamily="2" charset="-122"/>
              </a:rPr>
              <a:t>                         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 &lt;title&gt;</a:t>
            </a:r>
            <a:endParaRPr lang="en-US" altLang="zh-CN" sz="20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66700" indent="0" algn="l" defTabSz="266700" fontAlgn="auto">
              <a:lnSpc>
                <a:spcPct val="20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</a:rPr>
              <a:t>增加一行：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&lt;p&gt;</a:t>
            </a:r>
            <a:r>
              <a:rPr lang="en-US" altLang="zh-CN" sz="2000" u="sng">
                <a:latin typeface="宋体" panose="02010600030101010101" pitchFamily="2" charset="-122"/>
                <a:ea typeface="宋体" panose="02010600030101010101" pitchFamily="2" charset="-122"/>
              </a:rPr>
              <a:t>                         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 &lt;p&gt;</a:t>
            </a:r>
            <a:endParaRPr lang="en-US" altLang="zh-CN" sz="20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66700" indent="0" algn="l" defTabSz="266700" fontAlgn="auto">
              <a:lnSpc>
                <a:spcPct val="2000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</a:rPr>
              <a:t>修改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&lt;style&gt;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</a:rPr>
              <a:t>：原始代码：</a:t>
            </a:r>
            <a:r>
              <a:rPr lang="en-US" altLang="zh-CN" sz="2000" u="sng">
                <a:latin typeface="宋体" panose="02010600030101010101" pitchFamily="2" charset="-122"/>
                <a:ea typeface="宋体" panose="02010600030101010101" pitchFamily="2" charset="-122"/>
              </a:rPr>
              <a:t>                                     </a:t>
            </a:r>
            <a:endParaRPr lang="en-US" altLang="zh-CN" sz="2000" u="sng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just" defTabSz="266700" fontAlgn="auto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               </a:t>
            </a: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</a:rPr>
              <a:t>修改后代码：</a:t>
            </a:r>
            <a:r>
              <a:rPr lang="en-US" altLang="zh-CN" sz="2000" u="sng">
                <a:latin typeface="宋体" panose="02010600030101010101" pitchFamily="2" charset="-122"/>
                <a:ea typeface="宋体" panose="02010600030101010101" pitchFamily="2" charset="-122"/>
              </a:rPr>
              <a:t>                                     </a:t>
            </a:r>
            <a:r>
              <a:rPr lang="en-US" altLang="zh-CN" sz="2000">
                <a:latin typeface="宋体" panose="02010600030101010101" pitchFamily="2" charset="-122"/>
                <a:ea typeface="宋体" panose="02010600030101010101" pitchFamily="2" charset="-122"/>
              </a:rPr>
              <a:t>   </a:t>
            </a:r>
            <a:endParaRPr lang="en-US" altLang="zh-CN" sz="20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一、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项目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筹备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13105" y="2263775"/>
            <a:ext cx="10765790" cy="309118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科技文化艺术节是学校一项颇具特色的活动，每年都会邀请一大批校外人士参加。为了能让更多人了解并积极参与，需要你组建一支团队，运用语文、英语、美术等学科知识，来设计制作一份便于社交媒体转发的、以“向世界介绍我的学校”为主题的宣传网页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60145" y="1365250"/>
            <a:ext cx="3071495" cy="52197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en-US" altLang="zh-CN" sz="2800">
                <a:solidFill>
                  <a:schemeClr val="bg1"/>
                </a:solidFill>
              </a:rPr>
              <a:t>1.</a:t>
            </a:r>
            <a:r>
              <a:rPr lang="zh-CN" altLang="en-US" sz="2800">
                <a:solidFill>
                  <a:schemeClr val="bg1"/>
                </a:solidFill>
              </a:rPr>
              <a:t>单元项目情境</a:t>
            </a:r>
            <a:endParaRPr lang="zh-CN" altLang="en-US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将知识转为能力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1730" y="137985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1730" y="1257935"/>
            <a:ext cx="98913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0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对学科方法、工具或作品进行评价反思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 bwMode="auto">
          <a:xfrm>
            <a:off x="1141730" y="2087880"/>
            <a:ext cx="10146665" cy="1492885"/>
          </a:xfrm>
          <a:prstGeom prst="rect">
            <a:avLst/>
          </a:prstGeom>
          <a:solidFill>
            <a:schemeClr val="accent1">
              <a:alpha val="20000"/>
            </a:schemeClr>
          </a:solidFill>
          <a:ln w="19050">
            <a:solidFill>
              <a:srgbClr val="FFFFFF"/>
            </a:solidFill>
            <a:prstDash val="dash"/>
          </a:ln>
        </p:spPr>
        <p:txBody>
          <a:bodyPr wrap="square">
            <a:noAutofit/>
          </a:bodyPr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①请搜索更多关于网页制作工具的知识，并与同学分享交流哪一款工具更适合现有的实验条件。</a:t>
            </a:r>
            <a:endParaRPr lang="zh-CN" altLang="en-US" sz="28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37615" y="1423670"/>
            <a:ext cx="98913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0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测试题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237615" y="2151380"/>
            <a:ext cx="10806430" cy="3994150"/>
          </a:xfrm>
          <a:prstGeom prst="round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t" anchorCtr="0"/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</a:rPr>
              <a:t>1.浏览器渲染网页时，首先解析的是（   ） </a:t>
            </a:r>
            <a:endParaRPr lang="zh-CN" altLang="en-US" sz="240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</a:rPr>
              <a:t>A. HTML 标签 B. CSS 样式 </a:t>
            </a:r>
            <a:endParaRPr lang="zh-CN" altLang="en-US" sz="240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chemeClr val="tx1"/>
                </a:solidFill>
              </a:rPr>
              <a:t>C. JavaScript 脚本 D. 视频</a:t>
            </a:r>
            <a:endParaRPr lang="zh-CN" altLang="en-US" sz="2400">
              <a:solidFill>
                <a:schemeClr val="tx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11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三、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习题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测试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4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37615" y="1423670"/>
            <a:ext cx="989139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学到了哪些知识与技能？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提升了哪些方面的能力？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生成了怎样的观点？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四、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小结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回顾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43280" y="1094105"/>
            <a:ext cx="10788650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项目实施作业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请各小组对项目探究的阶段成果进行整理并提交，整理内容：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（1）项目方案与小组分工表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（2）查找并汇总关于网页制作工具的知识，并与同学分享交流，选择适合自己的网页制作工具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2.课后挑战作业（对应B版中的“挑战”部分）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使用浏览器打开某一网页，按 F12 键，在弹出的源代码窗口中仔细阅读网页的源代码，找出标题、文本、图片等元素，并对其进行修改编辑，注意观察浏览器的实时渲染结果。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五、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作业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3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下册</a:t>
            </a:r>
            <a:endParaRPr lang="zh-CN" altLang="en-US" sz="3900" dirty="0"/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8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一、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项目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筹备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160145" y="1365250"/>
            <a:ext cx="3071495" cy="52197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单元项目任务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91185" y="2263775"/>
            <a:ext cx="10629265" cy="52197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ctr" defTabSz="266700">
              <a:spcAft>
                <a:spcPct val="0"/>
              </a:spcAft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你会如何设计制作“向世界介绍我的学校”宣传网页？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950210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（</a:t>
            </a:r>
            <a:r>
              <a:rPr lang="en-US" altLang="zh-CN" sz="2400" b="1" dirty="0"/>
              <a:t>1</a:t>
            </a:r>
            <a:r>
              <a:rPr lang="zh-CN" altLang="en-US" sz="2400" b="1" dirty="0"/>
              <a:t>）项目方案</a:t>
            </a:r>
            <a:r>
              <a:rPr lang="zh-CN" altLang="en-US" sz="2400" b="1" dirty="0"/>
              <a:t>范例</a:t>
            </a:r>
            <a:endParaRPr lang="zh-CN" altLang="en-US" sz="2400" b="1" dirty="0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998855" y="1601470"/>
          <a:ext cx="10400030" cy="4344670"/>
        </p:xfrm>
        <a:graphic>
          <a:graphicData uri="http://schemas.openxmlformats.org/drawingml/2006/table">
            <a:tbl>
              <a:tblPr firstRow="1">
                <a:tableStyleId>{AD6410FB-9BAC-471E-A49C-5B0066FB438C}</a:tableStyleId>
              </a:tblPr>
              <a:tblGrid>
                <a:gridCol w="4253865"/>
                <a:gridCol w="3301365"/>
                <a:gridCol w="2844800"/>
              </a:tblGrid>
              <a:tr h="579120">
                <a:tc>
                  <a:txBody>
                    <a:bodyPr/>
                    <a:p>
                      <a:pPr marL="27432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200">
                          <a:latin typeface="+mn-ea"/>
                        </a:rPr>
                        <a:t>知识学习</a:t>
                      </a:r>
                      <a:endParaRPr lang="zh-CN" sz="2200">
                        <a:latin typeface="+mn-ea"/>
                      </a:endParaRPr>
                    </a:p>
                  </a:txBody>
                  <a:tcPr marL="68580" marR="68580" marT="0" marB="0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27432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200">
                          <a:latin typeface="+mn-ea"/>
                        </a:rPr>
                        <a:t>实施步骤</a:t>
                      </a:r>
                      <a:endParaRPr lang="zh-CN" sz="2200">
                        <a:latin typeface="+mn-ea"/>
                      </a:endParaRPr>
                    </a:p>
                  </a:txBody>
                  <a:tcPr marL="68580" marR="68580" marT="0" marB="0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27432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200">
                          <a:latin typeface="+mn-ea"/>
                        </a:rPr>
                        <a:t>预期成果</a:t>
                      </a:r>
                      <a:endParaRPr lang="zh-CN" sz="2200">
                        <a:latin typeface="+mn-ea"/>
                      </a:endParaRPr>
                    </a:p>
                  </a:txBody>
                  <a:tcPr marL="68580" marR="68580" marT="0" marB="0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765550">
                <a:tc>
                  <a:txBody>
                    <a:bodyPr/>
                    <a:p>
                      <a:pPr marL="27432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200">
                          <a:latin typeface="+mn-ea"/>
                          <a:cs typeface="+mn-ea"/>
                        </a:rPr>
                        <a:t>（1）学习教材中的相关知识</a:t>
                      </a:r>
                      <a:endParaRPr lang="zh-CN" sz="2200">
                        <a:latin typeface="+mn-ea"/>
                        <a:cs typeface="+mn-ea"/>
                      </a:endParaRPr>
                    </a:p>
                    <a:p>
                      <a:pPr marL="27432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200">
                          <a:latin typeface="+mn-ea"/>
                          <a:cs typeface="+mn-ea"/>
                        </a:rPr>
                        <a:t>（2）了解如何根据需求来收集、处理制作网页所需要的各类素材（文字、图片、音频、视频等）</a:t>
                      </a:r>
                      <a:endParaRPr lang="zh-CN" sz="2200">
                        <a:latin typeface="+mn-ea"/>
                        <a:cs typeface="+mn-ea"/>
                      </a:endParaRPr>
                    </a:p>
                    <a:p>
                      <a:pPr marL="27432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200">
                          <a:latin typeface="+mn-ea"/>
                          <a:cs typeface="+mn-ea"/>
                        </a:rPr>
                        <a:t>（3）了解如何根据需求来设计网页</a:t>
                      </a:r>
                      <a:endParaRPr lang="zh-CN" sz="2200">
                        <a:latin typeface="+mn-ea"/>
                        <a:cs typeface="+mn-ea"/>
                      </a:endParaRPr>
                    </a:p>
                    <a:p>
                      <a:pPr marL="27432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200">
                          <a:latin typeface="+mn-ea"/>
                          <a:cs typeface="+mn-ea"/>
                        </a:rPr>
                        <a:t>（4）了解根据设计来制作网页</a:t>
                      </a:r>
                      <a:endParaRPr lang="zh-CN" sz="2200">
                        <a:latin typeface="+mn-ea"/>
                        <a:cs typeface="+mn-ea"/>
                      </a:endParaRPr>
                    </a:p>
                    <a:p>
                      <a:pPr marL="27432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200">
                          <a:latin typeface="+mn-ea"/>
                          <a:cs typeface="+mn-ea"/>
                        </a:rPr>
                        <a:t>（5）掌握如何对网页进行测试、优化和发布</a:t>
                      </a:r>
                      <a:endParaRPr lang="zh-CN" sz="2200">
                        <a:latin typeface="+mn-ea"/>
                        <a:cs typeface="+mn-ea"/>
                      </a:endParaRPr>
                    </a:p>
                  </a:txBody>
                  <a:tcPr marL="68580" marR="68580" marT="0" marB="0" anchor="t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27432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200">
                          <a:latin typeface="+mn-ea"/>
                          <a:cs typeface="+mn-ea"/>
                        </a:rPr>
                        <a:t>（1）确定网页的栏目</a:t>
                      </a:r>
                      <a:endParaRPr lang="zh-CN" sz="2200">
                        <a:latin typeface="+mn-ea"/>
                        <a:cs typeface="+mn-ea"/>
                      </a:endParaRPr>
                    </a:p>
                    <a:p>
                      <a:pPr marL="27432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200">
                          <a:latin typeface="+mn-ea"/>
                          <a:cs typeface="+mn-ea"/>
                        </a:rPr>
                        <a:t>（2）选写出网页栏目对应的宣传内容要求</a:t>
                      </a:r>
                      <a:endParaRPr lang="zh-CN" sz="2200">
                        <a:latin typeface="+mn-ea"/>
                        <a:cs typeface="+mn-ea"/>
                      </a:endParaRPr>
                    </a:p>
                    <a:p>
                      <a:pPr marL="27432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200">
                          <a:latin typeface="+mn-ea"/>
                          <a:cs typeface="+mn-ea"/>
                        </a:rPr>
                        <a:t>（3）收集并处理素材</a:t>
                      </a:r>
                      <a:endParaRPr lang="zh-CN" sz="2200">
                        <a:latin typeface="+mn-ea"/>
                        <a:cs typeface="+mn-ea"/>
                      </a:endParaRPr>
                    </a:p>
                    <a:p>
                      <a:pPr marL="27432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200">
                          <a:latin typeface="+mn-ea"/>
                          <a:cs typeface="+mn-ea"/>
                        </a:rPr>
                        <a:t>（4）设计制作网页</a:t>
                      </a:r>
                      <a:endParaRPr lang="zh-CN" sz="2200">
                        <a:latin typeface="+mn-ea"/>
                        <a:cs typeface="+mn-ea"/>
                      </a:endParaRPr>
                    </a:p>
                    <a:p>
                      <a:pPr marL="27432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200">
                          <a:latin typeface="+mn-ea"/>
                          <a:cs typeface="+mn-ea"/>
                        </a:rPr>
                        <a:t>（5）测试优化发布网页</a:t>
                      </a:r>
                      <a:endParaRPr lang="zh-CN" sz="2200">
                        <a:latin typeface="+mn-ea"/>
                        <a:cs typeface="+mn-ea"/>
                      </a:endParaRPr>
                    </a:p>
                  </a:txBody>
                  <a:tcPr marL="68580" marR="68580" marT="0" marB="0" anchor="t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274320" indent="0" algn="l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200">
                          <a:latin typeface="+mn-ea"/>
                          <a:cs typeface="+mn-ea"/>
                        </a:rPr>
                        <a:t>（</a:t>
                      </a:r>
                      <a:r>
                        <a:rPr lang="en-US" altLang="zh-CN" sz="2200">
                          <a:latin typeface="+mn-ea"/>
                          <a:cs typeface="+mn-ea"/>
                        </a:rPr>
                        <a:t>1</a:t>
                      </a:r>
                      <a:r>
                        <a:rPr lang="zh-CN" altLang="en-US" sz="2200">
                          <a:latin typeface="+mn-ea"/>
                          <a:cs typeface="+mn-ea"/>
                        </a:rPr>
                        <a:t>）向世界介绍我的学校网页</a:t>
                      </a:r>
                      <a:endParaRPr lang="zh-CN" altLang="en-US" sz="2200">
                        <a:latin typeface="+mn-ea"/>
                        <a:cs typeface="+mn-ea"/>
                      </a:endParaRPr>
                    </a:p>
                    <a:p>
                      <a:pPr marL="274320" indent="0" algn="l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200">
                          <a:latin typeface="+mn-ea"/>
                          <a:cs typeface="+mn-ea"/>
                        </a:rPr>
                        <a:t>（</a:t>
                      </a:r>
                      <a:r>
                        <a:rPr lang="en-US" altLang="zh-CN" sz="2200">
                          <a:latin typeface="+mn-ea"/>
                          <a:cs typeface="+mn-ea"/>
                        </a:rPr>
                        <a:t>2</a:t>
                      </a:r>
                      <a:r>
                        <a:rPr lang="zh-CN" altLang="en-US" sz="2200">
                          <a:latin typeface="+mn-ea"/>
                          <a:cs typeface="+mn-ea"/>
                        </a:rPr>
                        <a:t>）项目成果汇报文档（</a:t>
                      </a:r>
                      <a:r>
                        <a:rPr lang="en-US" altLang="zh-CN" sz="2200">
                          <a:latin typeface="+mn-ea"/>
                          <a:cs typeface="+mn-ea"/>
                        </a:rPr>
                        <a:t>PPT</a:t>
                      </a:r>
                      <a:r>
                        <a:rPr lang="zh-CN" altLang="en-US" sz="2200">
                          <a:latin typeface="+mn-ea"/>
                          <a:cs typeface="+mn-ea"/>
                        </a:rPr>
                        <a:t>格式）</a:t>
                      </a:r>
                      <a:endParaRPr lang="zh-CN" altLang="en-US" sz="2200">
                        <a:latin typeface="+mn-ea"/>
                        <a:cs typeface="+mn-ea"/>
                      </a:endParaRPr>
                    </a:p>
                  </a:txBody>
                  <a:tcPr marL="68580" marR="68580" marT="0" marB="0" anchor="t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400300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（</a:t>
            </a:r>
            <a:r>
              <a:rPr lang="en-US" altLang="zh-CN" sz="2400" b="1" dirty="0"/>
              <a:t>2</a:t>
            </a:r>
            <a:r>
              <a:rPr lang="zh-CN" altLang="en-US" sz="2400" b="1" dirty="0"/>
              <a:t>）项目</a:t>
            </a:r>
            <a:r>
              <a:rPr lang="zh-CN" altLang="en-US" sz="2400" b="1" dirty="0"/>
              <a:t>分工</a:t>
            </a:r>
            <a:endParaRPr lang="zh-CN" altLang="en-US" sz="2400" b="1" dirty="0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764540" y="1830070"/>
          <a:ext cx="10840085" cy="3495040"/>
        </p:xfrm>
        <a:graphic>
          <a:graphicData uri="http://schemas.openxmlformats.org/drawingml/2006/table">
            <a:tbl>
              <a:tblPr/>
              <a:tblGrid>
                <a:gridCol w="1902460"/>
                <a:gridCol w="1691640"/>
                <a:gridCol w="7245985"/>
              </a:tblGrid>
              <a:tr h="365760"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姓名</a:t>
                      </a:r>
                      <a:endParaRPr lang="zh-CN" sz="240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t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角色</a:t>
                      </a:r>
                      <a:endParaRPr lang="zh-CN" sz="240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t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职责</a:t>
                      </a:r>
                      <a:endParaRPr lang="zh-CN" sz="240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t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731520"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 </a:t>
                      </a: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800">
                          <a:latin typeface="+mn-ea"/>
                        </a:rPr>
                        <a:t>组长</a:t>
                      </a:r>
                      <a:endParaRPr lang="zh-CN" sz="1800">
                        <a:latin typeface="+mn-ea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800">
                          <a:latin typeface="+mn-ea"/>
                          <a:cs typeface="+mn-ea"/>
                        </a:rPr>
                        <a:t>主持整个项目开展过程，协调处理各种情况以确保完成项</a:t>
                      </a:r>
                      <a:r>
                        <a:rPr lang="zh-CN" altLang="en-US" sz="1800"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800">
                          <a:latin typeface="+mn-ea"/>
                          <a:cs typeface="+mn-ea"/>
                        </a:rPr>
                        <a:t>目任务</a:t>
                      </a:r>
                      <a:endParaRPr lang="zh-CN" sz="1800">
                        <a:latin typeface="+mn-ea"/>
                        <a:cs typeface="+mn-ea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31520"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 </a:t>
                      </a: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800">
                          <a:latin typeface="+mn-ea"/>
                        </a:rPr>
                        <a:t>组织员</a:t>
                      </a:r>
                      <a:endParaRPr lang="zh-CN" sz="1800">
                        <a:latin typeface="+mn-ea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800">
                          <a:latin typeface="+mn-ea"/>
                          <a:cs typeface="+mn-ea"/>
                        </a:rPr>
                        <a:t>组织各成员共同开展需求分析、规划实施与交流评价等具</a:t>
                      </a:r>
                      <a:r>
                        <a:rPr lang="zh-CN" altLang="en-US" sz="1800"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800">
                          <a:latin typeface="+mn-ea"/>
                          <a:cs typeface="+mn-ea"/>
                        </a:rPr>
                        <a:t>体活动</a:t>
                      </a:r>
                      <a:endParaRPr lang="zh-CN" sz="1800">
                        <a:latin typeface="+mn-ea"/>
                        <a:cs typeface="+mn-ea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31520"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 </a:t>
                      </a: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800">
                          <a:latin typeface="+mn-ea"/>
                        </a:rPr>
                        <a:t>记录员</a:t>
                      </a:r>
                      <a:endParaRPr lang="zh-CN" sz="1800">
                        <a:latin typeface="+mn-ea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800">
                          <a:latin typeface="+mn-ea"/>
                          <a:cs typeface="+mn-ea"/>
                        </a:rPr>
                        <a:t>记录并整理需求分析、规划实施与交流评价等活动的相关</a:t>
                      </a:r>
                      <a:r>
                        <a:rPr lang="zh-CN" altLang="en-US" sz="1800">
                          <a:latin typeface="+mn-ea"/>
                          <a:cs typeface="+mn-ea"/>
                        </a:rPr>
                        <a:t> </a:t>
                      </a:r>
                      <a:r>
                        <a:rPr lang="zh-CN" sz="1800">
                          <a:latin typeface="+mn-ea"/>
                          <a:cs typeface="+mn-ea"/>
                        </a:rPr>
                        <a:t>信息</a:t>
                      </a:r>
                      <a:endParaRPr lang="zh-CN" sz="1800">
                        <a:latin typeface="+mn-ea"/>
                        <a:cs typeface="+mn-ea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34720"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 </a:t>
                      </a:r>
                      <a:endParaRPr lang="en-US" altLang="zh-CN" sz="24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800">
                          <a:latin typeface="+mn-ea"/>
                        </a:rPr>
                        <a:t>检查员</a:t>
                      </a:r>
                      <a:endParaRPr lang="zh-CN" sz="1800">
                        <a:latin typeface="+mn-ea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1800">
                          <a:latin typeface="+mn-ea"/>
                          <a:cs typeface="+mn-ea"/>
                        </a:rPr>
                        <a:t>核查各项任务的完成情况，制作汇报</a:t>
                      </a:r>
                      <a:r>
                        <a:rPr lang="zh-CN" altLang="en-US" sz="1800">
                          <a:latin typeface="+mn-ea"/>
                          <a:cs typeface="+mn-ea"/>
                        </a:rPr>
                        <a:t> </a:t>
                      </a:r>
                      <a:r>
                        <a:rPr lang="en-US" altLang="zh-CN" sz="1800">
                          <a:latin typeface="+mn-ea"/>
                          <a:cs typeface="+mn-ea"/>
                        </a:rPr>
                        <a:t>PPT </a:t>
                      </a:r>
                      <a:r>
                        <a:rPr lang="zh-CN" altLang="en-US" sz="1800">
                          <a:latin typeface="+mn-ea"/>
                          <a:cs typeface="+mn-ea"/>
                        </a:rPr>
                        <a:t>并负责对外展示 交流</a:t>
                      </a:r>
                      <a:endParaRPr lang="zh-CN" altLang="en-US" sz="1800">
                        <a:latin typeface="+mn-ea"/>
                        <a:cs typeface="+mn-ea"/>
                      </a:endParaRPr>
                    </a:p>
                  </a:txBody>
                  <a:tcPr marL="68580" marR="68580" marT="0" marB="0" anchor="ctr" anchorCtr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03195" y="2298065"/>
            <a:ext cx="75692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dirty="0">
                <a:solidFill>
                  <a:schemeClr val="tx1"/>
                </a:solidFill>
                <a:sym typeface="+mn-ea"/>
              </a:rPr>
              <a:t>为此，我们需要学习哪些知识？</a:t>
            </a:r>
            <a:endParaRPr lang="zh-CN" altLang="en-US" sz="36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9860" y="382270"/>
            <a:ext cx="6287135" cy="53403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chemeClr val="bg1"/>
                </a:solidFill>
              </a:rPr>
              <a:t>                                             </a:t>
            </a:r>
            <a:r>
              <a:rPr lang="zh-CN" altLang="en-US" sz="2400" b="1" dirty="0">
                <a:solidFill>
                  <a:schemeClr val="bg1"/>
                </a:solidFill>
              </a:rPr>
              <a:t>二、知识</a:t>
            </a:r>
            <a:r>
              <a:rPr lang="zh-CN" altLang="en-US" sz="2400" b="1" dirty="0">
                <a:solidFill>
                  <a:schemeClr val="bg1"/>
                </a:solidFill>
              </a:rPr>
              <a:t>探究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0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776720" y="2256155"/>
            <a:ext cx="4570730" cy="887095"/>
          </a:xfrm>
        </p:spPr>
        <p:txBody>
          <a:bodyPr anchor="t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/>
              <a:t>第1节精彩尽在网页中——从制作到渲染</a:t>
            </a:r>
            <a:endParaRPr lang="zh-CN" altLang="en-US" dirty="0"/>
          </a:p>
        </p:txBody>
      </p:sp>
      <p:sp>
        <p:nvSpPr>
          <p:cNvPr id="7" name="标题 1"/>
          <p:cNvSpPr txBox="1"/>
          <p:nvPr/>
        </p:nvSpPr>
        <p:spPr>
          <a:xfrm>
            <a:off x="3907424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  <a:endParaRPr lang="zh-CN" altLang="en-US" sz="5400" dirty="0">
              <a:solidFill>
                <a:schemeClr val="accent4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78466" y="2421038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5478465" y="3580769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>
            <a:off x="5478464" y="4740500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标题 4"/>
          <p:cNvSpPr txBox="1"/>
          <p:nvPr>
            <p:custDataLst>
              <p:tags r:id="rId3"/>
            </p:custDataLst>
          </p:nvPr>
        </p:nvSpPr>
        <p:spPr>
          <a:xfrm>
            <a:off x="6776720" y="3415665"/>
            <a:ext cx="4745990" cy="88709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dirty="0"/>
              <a:t>第2节流畅的网络视频——视频压缩、流媒体及版权保护</a:t>
            </a:r>
            <a:endParaRPr lang="zh-CN" altLang="en-US" dirty="0"/>
          </a:p>
        </p:txBody>
      </p:sp>
      <p:sp>
        <p:nvSpPr>
          <p:cNvPr id="13" name="标题 4"/>
          <p:cNvSpPr txBox="1"/>
          <p:nvPr>
            <p:custDataLst>
              <p:tags r:id="rId4"/>
            </p:custDataLst>
          </p:nvPr>
        </p:nvSpPr>
        <p:spPr>
          <a:xfrm>
            <a:off x="6776720" y="4575175"/>
            <a:ext cx="4825365" cy="88709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dirty="0"/>
              <a:t>第3节信息传输保安全——Web 安全协议</a:t>
            </a:r>
            <a:endParaRPr lang="zh-CN" altLang="en-US" dirty="0"/>
          </a:p>
        </p:txBody>
      </p:sp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66255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项目任务</a:t>
            </a:r>
            <a:r>
              <a:rPr lang="zh-CN" altLang="en-US" sz="2400" b="1" dirty="0"/>
              <a:t>评估</a:t>
            </a:r>
            <a:endParaRPr lang="zh-CN" altLang="en-US" sz="24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150620" y="1740535"/>
            <a:ext cx="9496425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完成整个项目：预计需要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课时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本节课的任务：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了解网站与网页之间的关系、网页的制作标准与设计制作工具、浏览器是如何渲染网页的，为项目制作储备知识。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85750" indent="-285750">
              <a:buFont typeface="Wingdings" panose="05000000000000000000" charset="0"/>
              <a:buChar char="p"/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273175" y="2536190"/>
            <a:ext cx="9496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ctr">
              <a:buFont typeface="Wingdings" panose="05000000000000000000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学习网页知识，该从哪里开始？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二、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知识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探究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10.xml><?xml version="1.0" encoding="utf-8"?>
<p:tagLst xmlns:p="http://schemas.openxmlformats.org/presentationml/2006/main">
  <p:tag name="ISLIDE.VECTOR" val="#259238;"/>
  <p:tag name="resource_record_key" val="{&quot;29&quot;:[50000076]}"/>
</p:tagLst>
</file>

<file path=ppt/tags/tag11.xml><?xml version="1.0" encoding="utf-8"?>
<p:tagLst xmlns:p="http://schemas.openxmlformats.org/presentationml/2006/main">
  <p:tag name="TABLE_ENDDRAG_ORIGIN_RECT" val="794*252"/>
  <p:tag name="TABLE_ENDDRAG_RECT" val="60*144*794*252"/>
</p:tagLst>
</file>

<file path=ppt/tags/tag12.xml><?xml version="1.0" encoding="utf-8"?>
<p:tagLst xmlns:p="http://schemas.openxmlformats.org/presentationml/2006/main">
  <p:tag name="ISLIDE.VECTOR" val="#259238;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DIAGRAM_VIRTUALLY_FRAME" val="{&quot;height&quot;:161.17173228346456,&quot;left&quot;:431.37511811023626,&quot;top&quot;:268.9493700787401,&quot;width&quot;:482.17488188976375}"/>
</p:tagLst>
</file>

<file path=ppt/tags/tag15.xml><?xml version="1.0" encoding="utf-8"?>
<p:tagLst xmlns:p="http://schemas.openxmlformats.org/presentationml/2006/main">
  <p:tag name="KSO_WM_DIAGRAM_VIRTUALLY_FRAME" val="{&quot;height&quot;:161.17173228346456,&quot;left&quot;:431.37511811023626,&quot;top&quot;:268.9493700787401,&quot;width&quot;:482.17488188976375}"/>
</p:tagLst>
</file>

<file path=ppt/tags/tag16.xml><?xml version="1.0" encoding="utf-8"?>
<p:tagLst xmlns:p="http://schemas.openxmlformats.org/presentationml/2006/main">
  <p:tag name="KSO_WM_DIAGRAM_VIRTUALLY_FRAME" val="{&quot;height&quot;:161.17173228346456,&quot;left&quot;:431.37511811023626,&quot;top&quot;:268.9493700787401,&quot;width&quot;:482.17488188976375}"/>
</p:tagLst>
</file>

<file path=ppt/tags/tag17.xml><?xml version="1.0" encoding="utf-8"?>
<p:tagLst xmlns:p="http://schemas.openxmlformats.org/presentationml/2006/main">
  <p:tag name="KSO_WM_DIAGRAM_VIRTUALLY_FRAME" val="{&quot;height&quot;:161.17173228346456,&quot;left&quot;:431.37511811023626,&quot;top&quot;:268.9493700787401,&quot;width&quot;:482.17488188976375}"/>
</p:tagLst>
</file>

<file path=ppt/tags/tag18.xml><?xml version="1.0" encoding="utf-8"?>
<p:tagLst xmlns:p="http://schemas.openxmlformats.org/presentationml/2006/main">
  <p:tag name="ISLIDE.THEME" val="https://www.islide.cc;"/>
</p:tagLst>
</file>

<file path=ppt/tags/tag19.xml><?xml version="1.0" encoding="utf-8"?>
<p:tagLst xmlns:p="http://schemas.openxmlformats.org/presentationml/2006/main">
  <p:tag name="ISLIDE.VECTOR" val="#259238;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ISLIDE.VECTOR" val="#259238;"/>
</p:tagLst>
</file>

<file path=ppt/tags/tag22.xml><?xml version="1.0" encoding="utf-8"?>
<p:tagLst xmlns:p="http://schemas.openxmlformats.org/presentationml/2006/main">
  <p:tag name="ISLIDE.VECTOR" val="#259238;"/>
</p:tagLst>
</file>

<file path=ppt/tags/tag23.xml><?xml version="1.0" encoding="utf-8"?>
<p:tagLst xmlns:p="http://schemas.openxmlformats.org/presentationml/2006/main">
  <p:tag name="TABLE_ENDDRAG_ORIGIN_RECT" val="634*218"/>
  <p:tag name="TABLE_ENDDRAG_RECT" val="303*243*634*218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30.xml><?xml version="1.0" encoding="utf-8"?>
<p:tagLst xmlns:p="http://schemas.openxmlformats.org/presentationml/2006/main">
  <p:tag name="ISLIDE.THEME" val="https://www.islide.cc;"/>
</p:tagLst>
</file>

<file path=ppt/tags/tag31.xml><?xml version="1.0" encoding="utf-8"?>
<p:tagLst xmlns:p="http://schemas.openxmlformats.org/presentationml/2006/main">
  <p:tag name="COMMONDATA" val="eyJoZGlkIjoiNGYyYjFlYWE3ZjBkNzljODQzYjcxNjc3Yzg0NmMwM2QifQ=="/>
  <p:tag name="KSO_WPP_MARK_KEY" val="10117a34-a2c0-442a-8703-6554ad47faba"/>
  <p:tag name="commondata" val="eyJoZGlkIjoiMWEwM2ViNGZiOTFjYjQzMTM1NjlmNTBlZWExYjRlZTAifQ=="/>
  <p:tag name="resource_record_key" val="{&quot;29&quot;:[50000076]}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ISLIDE.THEME" val="https://www.islide.cc;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TABLE_ENDDRAG_ORIGIN_RECT" val="818*342"/>
  <p:tag name="TABLE_ENDDRAG_RECT" val="78*126*818*342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3048</Words>
  <Application>WPS 演示</Application>
  <PresentationFormat>宽屏</PresentationFormat>
  <Paragraphs>259</Paragraphs>
  <Slides>24</Slides>
  <Notes>26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Impact</vt:lpstr>
      <vt:lpstr>Wingdings</vt:lpstr>
      <vt:lpstr>Wingdings</vt:lpstr>
      <vt:lpstr>黑体</vt:lpstr>
      <vt:lpstr>Arial Unicode MS</vt:lpstr>
      <vt:lpstr>等线</vt:lpstr>
      <vt:lpstr>华文楷体</vt:lpstr>
      <vt:lpstr>Calibri</vt:lpstr>
      <vt:lpstr>仿宋</vt:lpstr>
      <vt:lpstr>书体坊米芾体</vt:lpstr>
      <vt:lpstr>上首华凤书法体</vt:lpstr>
      <vt:lpstr>三极丰腴简体</vt:lpstr>
      <vt:lpstr>柳公权楷书</vt:lpstr>
      <vt:lpstr>Office 主题​​1</vt:lpstr>
      <vt:lpstr>TCLayout.ActiveDocument.1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第1节精彩尽在网页中——从制作到渲染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刘春兰</cp:lastModifiedBy>
  <cp:revision>228</cp:revision>
  <cp:lastPrinted>2022-10-05T09:28:00Z</cp:lastPrinted>
  <dcterms:created xsi:type="dcterms:W3CDTF">2022-05-01T11:16:00Z</dcterms:created>
  <dcterms:modified xsi:type="dcterms:W3CDTF">2025-01-14T03:43:52Z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FCD8AB5AA1A14C7F9A9EB7B78130331C_13</vt:lpwstr>
  </property>
  <property fmtid="{D5CDD505-2E9C-101B-9397-08002B2CF9AE}" pid="3" name="KSOProductBuildVer">
    <vt:lpwstr>2052-12.1.0.18276</vt:lpwstr>
  </property>
</Properties>
</file>