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06" r:id="rId5"/>
    <p:sldId id="4067" r:id="rId6"/>
    <p:sldId id="4068" r:id="rId7"/>
    <p:sldId id="4070" r:id="rId8"/>
    <p:sldId id="4069" r:id="rId9"/>
    <p:sldId id="284" r:id="rId10"/>
    <p:sldId id="4071" r:id="rId11"/>
    <p:sldId id="4072" r:id="rId12"/>
    <p:sldId id="4074" r:id="rId13"/>
    <p:sldId id="4075" r:id="rId14"/>
    <p:sldId id="4082" r:id="rId15"/>
    <p:sldId id="4088" r:id="rId16"/>
    <p:sldId id="4076" r:id="rId17"/>
    <p:sldId id="4077" r:id="rId18"/>
    <p:sldId id="4073" r:id="rId19"/>
    <p:sldId id="305" r:id="rId20"/>
  </p:sldIdLst>
  <p:sldSz cx="12192000" cy="6858000"/>
  <p:notesSz cx="6798945" cy="9929495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G Yun" initials="L. Yun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543A"/>
    <a:srgbClr val="64A7CE"/>
    <a:srgbClr val="475C9D"/>
    <a:srgbClr val="6A0AAB"/>
    <a:srgbClr val="BC2F36"/>
    <a:srgbClr val="6A559D"/>
    <a:srgbClr val="FFFFFF"/>
    <a:srgbClr val="E0A73E"/>
    <a:srgbClr val="8999CA"/>
    <a:srgbClr val="A96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EF72DDF-35A9-4484-8CFC-57C738C1D71C}" styleName="表样式 1 25">
    <a:wholeTbl>
      <a:tcTxStyle>
        <a:fontRef idx="none">
          <a:srgbClr val="000000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</a:tcStyle>
    </a:band2V>
    <a:la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rgbClr val="FFFFFF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/>
          </a:solidFill>
        </a:fill>
      </a:tcStyle>
    </a:firstRow>
  </a:tblStyle>
  <a:tblStyle styleId="{A5BB4D79-FC97-43C0-A264-8F26C1C6BD77}" styleName="表样式 1 25">
    <a:wholeTbl>
      <a:tcTxStyle>
        <a:fontRef idx="none">
          <a:srgbClr val="000000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</a:tcStyle>
    </a:band2V>
    <a:la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rgbClr val="FFFFFF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86531" autoAdjust="0"/>
  </p:normalViewPr>
  <p:slideViewPr>
    <p:cSldViewPr snapToGrid="0">
      <p:cViewPr varScale="1">
        <p:scale>
          <a:sx n="55" d="100"/>
          <a:sy n="55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581" y="3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27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8C601-4179-4DF0-9BD2-9FBE63BCF89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6642" y="556591"/>
            <a:ext cx="6343905" cy="35698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226642" y="4184773"/>
            <a:ext cx="6345978" cy="52468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013" y="557213"/>
            <a:ext cx="6343650" cy="35687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F25857-32F1-465E-8A3D-993BA041AD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正文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gradFill flip="none" rotWithShape="1">
            <a:gsLst>
              <a:gs pos="82000">
                <a:srgbClr val="AB032B"/>
              </a:gs>
              <a:gs pos="63000">
                <a:srgbClr val="950556"/>
              </a:gs>
              <a:gs pos="0">
                <a:srgbClr val="6A0AAB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5450" y="190500"/>
            <a:ext cx="9309100" cy="798788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030A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5450" y="1238250"/>
            <a:ext cx="11372850" cy="501014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89456" y="6492875"/>
            <a:ext cx="539044" cy="35295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清华校徽校标矢量图.ai-3 [转换].png"/>
          <p:cNvPicPr/>
          <p:nvPr userDrawn="1"/>
        </p:nvPicPr>
        <p:blipFill rotWithShape="1">
          <a:blip r:embed="rId2" cstate="print">
            <a:alphaModFix amt="67408"/>
            <a:duotone>
              <a:prstClr val="black"/>
              <a:srgbClr val="6A0AAB">
                <a:tint val="45000"/>
                <a:satMod val="400000"/>
              </a:srgbClr>
            </a:duotone>
          </a:blip>
          <a:srcRect l="19950" t="62600" r="26455" b="20888"/>
          <a:stretch>
            <a:fillRect/>
          </a:stretch>
        </p:blipFill>
        <p:spPr>
          <a:xfrm>
            <a:off x="9981896" y="190500"/>
            <a:ext cx="1962454" cy="7987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319314"/>
            <a:ext cx="12206514" cy="6553200"/>
            <a:chOff x="-100178" y="243584"/>
            <a:chExt cx="12349278" cy="6614417"/>
          </a:xfrm>
        </p:grpSpPr>
        <p:sp>
          <p:nvSpPr>
            <p:cNvPr id="16" name="任意多边形: 形状 15"/>
            <p:cNvSpPr/>
            <p:nvPr/>
          </p:nvSpPr>
          <p:spPr>
            <a:xfrm>
              <a:off x="1290792" y="243584"/>
              <a:ext cx="10948991" cy="6614416"/>
            </a:xfrm>
            <a:custGeom>
              <a:avLst/>
              <a:gdLst>
                <a:gd name="connsiteX0" fmla="*/ 10927348 w 10948991"/>
                <a:gd name="connsiteY0" fmla="*/ 0 h 6614416"/>
                <a:gd name="connsiteX1" fmla="*/ 10948991 w 10948991"/>
                <a:gd name="connsiteY1" fmla="*/ 216423 h 6614416"/>
                <a:gd name="connsiteX2" fmla="*/ 6412213 w 10948991"/>
                <a:gd name="connsiteY2" fmla="*/ 2518628 h 6614416"/>
                <a:gd name="connsiteX3" fmla="*/ 1062811 w 10948991"/>
                <a:gd name="connsiteY3" fmla="*/ 6601329 h 6614416"/>
                <a:gd name="connsiteX4" fmla="*/ 1048102 w 10948991"/>
                <a:gd name="connsiteY4" fmla="*/ 6614416 h 6614416"/>
                <a:gd name="connsiteX5" fmla="*/ 0 w 10948991"/>
                <a:gd name="connsiteY5" fmla="*/ 6614416 h 6614416"/>
                <a:gd name="connsiteX6" fmla="*/ 96161 w 10948991"/>
                <a:gd name="connsiteY6" fmla="*/ 6527148 h 6614416"/>
                <a:gd name="connsiteX7" fmla="*/ 549839 w 10948991"/>
                <a:gd name="connsiteY7" fmla="*/ 6122080 h 6614416"/>
                <a:gd name="connsiteX8" fmla="*/ 10927348 w 10948991"/>
                <a:gd name="connsiteY8" fmla="*/ 0 h 66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48991" h="6614416">
                  <a:moveTo>
                    <a:pt x="10927348" y="0"/>
                  </a:moveTo>
                  <a:lnTo>
                    <a:pt x="10948991" y="216423"/>
                  </a:lnTo>
                  <a:cubicBezTo>
                    <a:pt x="10948991" y="216423"/>
                    <a:pt x="9450258" y="825114"/>
                    <a:pt x="6412213" y="2518628"/>
                  </a:cubicBezTo>
                  <a:cubicBezTo>
                    <a:pt x="4798251" y="3418308"/>
                    <a:pt x="2687247" y="5163188"/>
                    <a:pt x="1062811" y="6601329"/>
                  </a:cubicBezTo>
                  <a:lnTo>
                    <a:pt x="1048102" y="6614416"/>
                  </a:lnTo>
                  <a:lnTo>
                    <a:pt x="0" y="6614416"/>
                  </a:lnTo>
                  <a:lnTo>
                    <a:pt x="96161" y="6527148"/>
                  </a:lnTo>
                  <a:cubicBezTo>
                    <a:pt x="359095" y="6289576"/>
                    <a:pt x="549839" y="6122080"/>
                    <a:pt x="549839" y="6122080"/>
                  </a:cubicBezTo>
                  <a:cubicBezTo>
                    <a:pt x="4480633" y="1953222"/>
                    <a:pt x="10927348" y="0"/>
                    <a:pt x="10927348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-100178" y="3454768"/>
              <a:ext cx="5590253" cy="3403233"/>
            </a:xfrm>
            <a:custGeom>
              <a:avLst/>
              <a:gdLst>
                <a:gd name="connsiteX0" fmla="*/ 5590253 w 5590253"/>
                <a:gd name="connsiteY0" fmla="*/ 0 h 3403233"/>
                <a:gd name="connsiteX1" fmla="*/ 1672181 w 5590253"/>
                <a:gd name="connsiteY1" fmla="*/ 3403233 h 3403233"/>
                <a:gd name="connsiteX2" fmla="*/ 0 w 5590253"/>
                <a:gd name="connsiteY2" fmla="*/ 3403233 h 3403233"/>
                <a:gd name="connsiteX3" fmla="*/ 11935 w 5590253"/>
                <a:gd name="connsiteY3" fmla="*/ 1606946 h 3403233"/>
                <a:gd name="connsiteX4" fmla="*/ 5590253 w 5590253"/>
                <a:gd name="connsiteY4" fmla="*/ 0 h 3403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253" h="3403233">
                  <a:moveTo>
                    <a:pt x="5590253" y="0"/>
                  </a:moveTo>
                  <a:lnTo>
                    <a:pt x="1672181" y="3403233"/>
                  </a:lnTo>
                  <a:lnTo>
                    <a:pt x="0" y="3403233"/>
                  </a:lnTo>
                  <a:lnTo>
                    <a:pt x="11935" y="1606946"/>
                  </a:lnTo>
                  <a:cubicBezTo>
                    <a:pt x="11935" y="1606946"/>
                    <a:pt x="1226612" y="2908192"/>
                    <a:pt x="5590253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2255450" y="268342"/>
              <a:ext cx="9993650" cy="6589658"/>
            </a:xfrm>
            <a:custGeom>
              <a:avLst/>
              <a:gdLst>
                <a:gd name="connsiteX0" fmla="*/ 9993650 w 9993650"/>
                <a:gd name="connsiteY0" fmla="*/ 0 h 6589658"/>
                <a:gd name="connsiteX1" fmla="*/ 9993650 w 9993650"/>
                <a:gd name="connsiteY1" fmla="*/ 6589658 h 6589658"/>
                <a:gd name="connsiteX2" fmla="*/ 9481282 w 9993650"/>
                <a:gd name="connsiteY2" fmla="*/ 6589658 h 6589658"/>
                <a:gd name="connsiteX3" fmla="*/ 9442156 w 9993650"/>
                <a:gd name="connsiteY3" fmla="*/ 6576126 h 6589658"/>
                <a:gd name="connsiteX4" fmla="*/ 1536593 w 9993650"/>
                <a:gd name="connsiteY4" fmla="*/ 6502535 h 6589658"/>
                <a:gd name="connsiteX5" fmla="*/ 1251116 w 9993650"/>
                <a:gd name="connsiteY5" fmla="*/ 6589658 h 6589658"/>
                <a:gd name="connsiteX6" fmla="*/ 0 w 9993650"/>
                <a:gd name="connsiteY6" fmla="*/ 6589658 h 6589658"/>
                <a:gd name="connsiteX7" fmla="*/ 195378 w 9993650"/>
                <a:gd name="connsiteY7" fmla="*/ 6414513 h 6589658"/>
                <a:gd name="connsiteX8" fmla="*/ 3300752 w 9993650"/>
                <a:gd name="connsiteY8" fmla="*/ 3857750 h 6589658"/>
                <a:gd name="connsiteX9" fmla="*/ 9993650 w 9993650"/>
                <a:gd name="connsiteY9" fmla="*/ 0 h 658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93650" h="6589658">
                  <a:moveTo>
                    <a:pt x="9993650" y="0"/>
                  </a:moveTo>
                  <a:lnTo>
                    <a:pt x="9993650" y="6589658"/>
                  </a:lnTo>
                  <a:lnTo>
                    <a:pt x="9481282" y="6589658"/>
                  </a:lnTo>
                  <a:lnTo>
                    <a:pt x="9442156" y="6576126"/>
                  </a:lnTo>
                  <a:cubicBezTo>
                    <a:pt x="6331463" y="5540142"/>
                    <a:pt x="3479003" y="5935015"/>
                    <a:pt x="1536593" y="6502535"/>
                  </a:cubicBezTo>
                  <a:lnTo>
                    <a:pt x="1251116" y="6589658"/>
                  </a:lnTo>
                  <a:lnTo>
                    <a:pt x="0" y="6589658"/>
                  </a:lnTo>
                  <a:lnTo>
                    <a:pt x="195378" y="6414513"/>
                  </a:lnTo>
                  <a:cubicBezTo>
                    <a:pt x="1925596" y="4879294"/>
                    <a:pt x="3300752" y="3857750"/>
                    <a:pt x="3300752" y="3857750"/>
                  </a:cubicBezTo>
                  <a:cubicBezTo>
                    <a:pt x="5889719" y="1547428"/>
                    <a:pt x="9993650" y="0"/>
                    <a:pt x="999365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/>
            </a:p>
          </p:txBody>
        </p:sp>
      </p:grp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099" y="2356861"/>
            <a:ext cx="566964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099" y="1079864"/>
            <a:ext cx="5669644" cy="1262862"/>
          </a:xfrm>
        </p:spPr>
        <p:txBody>
          <a:bodyPr anchor="ctr">
            <a:no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3591058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3887329"/>
            <a:ext cx="566964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432635" y="24068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433751" y="330222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7" name="任意多边形: 形状 6"/>
          <p:cNvSpPr/>
          <p:nvPr/>
        </p:nvSpPr>
        <p:spPr>
          <a:xfrm rot="5400000">
            <a:off x="-1200865" y="1974334"/>
            <a:ext cx="6088358" cy="3686628"/>
          </a:xfrm>
          <a:custGeom>
            <a:avLst/>
            <a:gdLst>
              <a:gd name="connsiteX0" fmla="*/ 10927348 w 10948991"/>
              <a:gd name="connsiteY0" fmla="*/ 0 h 6614416"/>
              <a:gd name="connsiteX1" fmla="*/ 10948991 w 10948991"/>
              <a:gd name="connsiteY1" fmla="*/ 216423 h 6614416"/>
              <a:gd name="connsiteX2" fmla="*/ 6412213 w 10948991"/>
              <a:gd name="connsiteY2" fmla="*/ 2518628 h 6614416"/>
              <a:gd name="connsiteX3" fmla="*/ 1062811 w 10948991"/>
              <a:gd name="connsiteY3" fmla="*/ 6601329 h 6614416"/>
              <a:gd name="connsiteX4" fmla="*/ 1048102 w 10948991"/>
              <a:gd name="connsiteY4" fmla="*/ 6614416 h 6614416"/>
              <a:gd name="connsiteX5" fmla="*/ 0 w 10948991"/>
              <a:gd name="connsiteY5" fmla="*/ 6614416 h 6614416"/>
              <a:gd name="connsiteX6" fmla="*/ 96161 w 10948991"/>
              <a:gd name="connsiteY6" fmla="*/ 6527148 h 6614416"/>
              <a:gd name="connsiteX7" fmla="*/ 549839 w 10948991"/>
              <a:gd name="connsiteY7" fmla="*/ 6122080 h 6614416"/>
              <a:gd name="connsiteX8" fmla="*/ 10927348 w 10948991"/>
              <a:gd name="connsiteY8" fmla="*/ 0 h 661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48991" h="6614416">
                <a:moveTo>
                  <a:pt x="10927348" y="0"/>
                </a:moveTo>
                <a:lnTo>
                  <a:pt x="10948991" y="216423"/>
                </a:lnTo>
                <a:cubicBezTo>
                  <a:pt x="10948991" y="216423"/>
                  <a:pt x="9450258" y="825114"/>
                  <a:pt x="6412213" y="2518628"/>
                </a:cubicBezTo>
                <a:cubicBezTo>
                  <a:pt x="4798251" y="3418308"/>
                  <a:pt x="2687247" y="5163188"/>
                  <a:pt x="1062811" y="6601329"/>
                </a:cubicBezTo>
                <a:lnTo>
                  <a:pt x="1048102" y="6614416"/>
                </a:lnTo>
                <a:lnTo>
                  <a:pt x="0" y="6614416"/>
                </a:lnTo>
                <a:lnTo>
                  <a:pt x="96161" y="6527148"/>
                </a:lnTo>
                <a:cubicBezTo>
                  <a:pt x="359095" y="6289576"/>
                  <a:pt x="549839" y="6122080"/>
                  <a:pt x="549839" y="6122080"/>
                </a:cubicBezTo>
                <a:cubicBezTo>
                  <a:pt x="4480633" y="1953222"/>
                  <a:pt x="10927348" y="0"/>
                  <a:pt x="10927348" y="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 rot="5400000">
            <a:off x="-605857" y="605855"/>
            <a:ext cx="3108548" cy="1896835"/>
          </a:xfrm>
          <a:custGeom>
            <a:avLst/>
            <a:gdLst>
              <a:gd name="connsiteX0" fmla="*/ 5590253 w 5590253"/>
              <a:gd name="connsiteY0" fmla="*/ 0 h 3403233"/>
              <a:gd name="connsiteX1" fmla="*/ 1672181 w 5590253"/>
              <a:gd name="connsiteY1" fmla="*/ 3403233 h 3403233"/>
              <a:gd name="connsiteX2" fmla="*/ 0 w 5590253"/>
              <a:gd name="connsiteY2" fmla="*/ 3403233 h 3403233"/>
              <a:gd name="connsiteX3" fmla="*/ 11935 w 5590253"/>
              <a:gd name="connsiteY3" fmla="*/ 1606946 h 3403233"/>
              <a:gd name="connsiteX4" fmla="*/ 5590253 w 5590253"/>
              <a:gd name="connsiteY4" fmla="*/ 0 h 3403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0253" h="3403233">
                <a:moveTo>
                  <a:pt x="5590253" y="0"/>
                </a:moveTo>
                <a:lnTo>
                  <a:pt x="1672181" y="3403233"/>
                </a:lnTo>
                <a:lnTo>
                  <a:pt x="0" y="3403233"/>
                </a:lnTo>
                <a:lnTo>
                  <a:pt x="11935" y="1606946"/>
                </a:lnTo>
                <a:cubicBezTo>
                  <a:pt x="11935" y="1606946"/>
                  <a:pt x="1226612" y="2908192"/>
                  <a:pt x="5590253" y="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 rot="5400000">
            <a:off x="-942148" y="2252031"/>
            <a:ext cx="5557125" cy="3672829"/>
          </a:xfrm>
          <a:custGeom>
            <a:avLst/>
            <a:gdLst>
              <a:gd name="connsiteX0" fmla="*/ 9993650 w 9993650"/>
              <a:gd name="connsiteY0" fmla="*/ 0 h 6589658"/>
              <a:gd name="connsiteX1" fmla="*/ 9993650 w 9993650"/>
              <a:gd name="connsiteY1" fmla="*/ 6589658 h 6589658"/>
              <a:gd name="connsiteX2" fmla="*/ 9481282 w 9993650"/>
              <a:gd name="connsiteY2" fmla="*/ 6589658 h 6589658"/>
              <a:gd name="connsiteX3" fmla="*/ 9442156 w 9993650"/>
              <a:gd name="connsiteY3" fmla="*/ 6576126 h 6589658"/>
              <a:gd name="connsiteX4" fmla="*/ 1536593 w 9993650"/>
              <a:gd name="connsiteY4" fmla="*/ 6502535 h 6589658"/>
              <a:gd name="connsiteX5" fmla="*/ 1251116 w 9993650"/>
              <a:gd name="connsiteY5" fmla="*/ 6589658 h 6589658"/>
              <a:gd name="connsiteX6" fmla="*/ 0 w 9993650"/>
              <a:gd name="connsiteY6" fmla="*/ 6589658 h 6589658"/>
              <a:gd name="connsiteX7" fmla="*/ 195378 w 9993650"/>
              <a:gd name="connsiteY7" fmla="*/ 6414513 h 6589658"/>
              <a:gd name="connsiteX8" fmla="*/ 3300752 w 9993650"/>
              <a:gd name="connsiteY8" fmla="*/ 3857750 h 6589658"/>
              <a:gd name="connsiteX9" fmla="*/ 9993650 w 9993650"/>
              <a:gd name="connsiteY9" fmla="*/ 0 h 658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93650" h="6589658">
                <a:moveTo>
                  <a:pt x="9993650" y="0"/>
                </a:moveTo>
                <a:lnTo>
                  <a:pt x="9993650" y="6589658"/>
                </a:lnTo>
                <a:lnTo>
                  <a:pt x="9481282" y="6589658"/>
                </a:lnTo>
                <a:lnTo>
                  <a:pt x="9442156" y="6576126"/>
                </a:lnTo>
                <a:cubicBezTo>
                  <a:pt x="6331463" y="5540142"/>
                  <a:pt x="3479003" y="5935015"/>
                  <a:pt x="1536593" y="6502535"/>
                </a:cubicBezTo>
                <a:lnTo>
                  <a:pt x="1251116" y="6589658"/>
                </a:lnTo>
                <a:lnTo>
                  <a:pt x="0" y="6589658"/>
                </a:lnTo>
                <a:lnTo>
                  <a:pt x="195378" y="6414513"/>
                </a:lnTo>
                <a:cubicBezTo>
                  <a:pt x="1925596" y="4879294"/>
                  <a:pt x="3300752" y="3857750"/>
                  <a:pt x="3300752" y="3857750"/>
                </a:cubicBezTo>
                <a:cubicBezTo>
                  <a:pt x="5889719" y="1547428"/>
                  <a:pt x="9993650" y="0"/>
                  <a:pt x="9993650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25956" y="6390216"/>
            <a:ext cx="5390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4C9D3-C384-4E7D-BD0D-43030464E9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23850" algn="l" defTabSz="914400" rtl="0" eaLnBrk="1" latinLnBrk="0" hangingPunct="1">
        <a:lnSpc>
          <a:spcPct val="120000"/>
        </a:lnSpc>
        <a:spcBef>
          <a:spcPts val="1000"/>
        </a:spcBef>
        <a:buFont typeface="Wingdings" panose="05000000000000000000" pitchFamily="2" charset="2"/>
        <a:buChar char="n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323850" algn="l" defTabSz="914400" rtl="0" eaLnBrk="1" latinLnBrk="0" hangingPunct="1">
        <a:lnSpc>
          <a:spcPct val="120000"/>
        </a:lnSpc>
        <a:spcBef>
          <a:spcPts val="500"/>
        </a:spcBef>
        <a:buFont typeface="Wingdings" panose="05000000000000000000" pitchFamily="2" charset="2"/>
        <a:buChar char="n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e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9.xml"/><Relationship Id="rId2" Type="http://schemas.openxmlformats.org/officeDocument/2006/relationships/image" Target="../media/image3.png"/><Relationship Id="rId1" Type="http://schemas.openxmlformats.org/officeDocument/2006/relationships/tags" Target="../tags/tag18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1.xml"/><Relationship Id="rId2" Type="http://schemas.openxmlformats.org/officeDocument/2006/relationships/image" Target="../media/image3.png"/><Relationship Id="rId1" Type="http://schemas.openxmlformats.org/officeDocument/2006/relationships/tags" Target="../tags/tag20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2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26.xml"/><Relationship Id="rId7" Type="http://schemas.openxmlformats.org/officeDocument/2006/relationships/image" Target="../media/image4.png"/><Relationship Id="rId6" Type="http://schemas.openxmlformats.org/officeDocument/2006/relationships/tags" Target="../tags/tag25.xml"/><Relationship Id="rId5" Type="http://schemas.openxmlformats.org/officeDocument/2006/relationships/image" Target="../media/image3.png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image" Target="../media/image2.emf"/><Relationship Id="rId11" Type="http://schemas.openxmlformats.org/officeDocument/2006/relationships/notesSlide" Target="../notesSlides/notesSlide17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.xml"/><Relationship Id="rId2" Type="http://schemas.openxmlformats.org/officeDocument/2006/relationships/image" Target="../media/image3.png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7.xml"/><Relationship Id="rId2" Type="http://schemas.openxmlformats.org/officeDocument/2006/relationships/image" Target="../media/image3.png"/><Relationship Id="rId1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3099" y="3470951"/>
            <a:ext cx="4539562" cy="558799"/>
          </a:xfrm>
        </p:spPr>
        <p:txBody>
          <a:bodyPr>
            <a:normAutofit/>
          </a:bodyPr>
          <a:lstStyle/>
          <a:p>
            <a:r>
              <a:rPr lang="zh-CN" altLang="en-US" sz="2400" b="0" dirty="0"/>
              <a:t>编写组</a:t>
            </a:r>
            <a:endParaRPr lang="zh-CN" altLang="en-US" sz="2400" b="0" dirty="0"/>
          </a:p>
        </p:txBody>
      </p:sp>
      <p:sp>
        <p:nvSpPr>
          <p:cNvPr id="8" name="标题 1"/>
          <p:cNvSpPr txBox="1"/>
          <p:nvPr/>
        </p:nvSpPr>
        <p:spPr>
          <a:xfrm>
            <a:off x="621583" y="661852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4" name="Picture 33" descr="C:\Documents and Settings\EJPeng\桌面\社标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2240" y="573119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501140"/>
            <a:ext cx="1076261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）自主阅读：以书本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P67-73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为主，网络知识作补充。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）分析解释：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en-US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生活类应用有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的特点。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②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通过互联网，人们可以享受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等服务，极大地改变了传统的衣食住行方式。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③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大数据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杀熟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是指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2800" b="0" u="sng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，这不仅侵犯了消费者权益，还可能引发社会信任危机。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501140"/>
            <a:ext cx="10120630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动手求证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探索实名认证的重要性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小组讨论，每个小组选择一个互联网应用（如社交媒体、在线购物平台等），探讨该应用如何使用实名认证，并分析其对用户和社会的好处。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501140"/>
            <a:ext cx="1001585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动手求证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：模拟线上处理业务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创建模拟场景，如申请护照、预约医院挂号等，让学生分组扮演不同角色（如申请人、客服代表等），使用网络工具完成任务。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16990" y="544830"/>
            <a:ext cx="2381250" cy="5835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3200">
                <a:solidFill>
                  <a:schemeClr val="bg1"/>
                </a:solidFill>
              </a:rPr>
              <a:t>知识习得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725" y="1501140"/>
            <a:ext cx="1076261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动手求证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：创新工作坊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讨论如何通过互联网应用来获取和分享诗词，通过网络搜索，找到实际的网络诗词资源，并尝试进行初步的文本分析。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213485" y="2536190"/>
            <a:ext cx="9496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ctr"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每组展他们的发现，讨论互联网对诗词传播的影响。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三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展示交流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213485" y="2536190"/>
            <a:ext cx="9496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ctr"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对找到的资源和初步分析进行自评和互评。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四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评价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615" y="1423670"/>
            <a:ext cx="98913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学到了哪些知识与技能？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提升了哪些方面的能力？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生成了怎样的观点？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五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小结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回顾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/>
          <p:cNvGraphicFramePr>
            <a:graphicFrameLocks noChangeAspect="1"/>
          </p:cNvGraphicFramePr>
          <p:nvPr/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1" imgW="9525" imgH="9525" progId="TCLayout.ActiveDocument.1">
                  <p:embed/>
                </p:oleObj>
              </mc:Choice>
              <mc:Fallback>
                <p:oleObj name="think-cell Slide" r:id="rId1" imgW="9525" imgH="9525" progId="TCLayout.ActiveDocument.1">
                  <p:embed/>
                  <p:pic>
                    <p:nvPicPr>
                      <p:cNvPr id="0" name="对象 2" hidden="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/>
          <p:cNvSpPr/>
          <p:nvPr/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2673903" y="1305107"/>
            <a:ext cx="6616343" cy="1816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5400" dirty="0"/>
              <a:t>信息</a:t>
            </a:r>
            <a:r>
              <a:rPr lang="zh-CN" altLang="en-US" sz="5400" dirty="0"/>
              <a:t>技术</a:t>
            </a:r>
            <a:endParaRPr lang="zh-CN" altLang="en-US" sz="5400" dirty="0"/>
          </a:p>
          <a:p>
            <a:pPr>
              <a:lnSpc>
                <a:spcPct val="120000"/>
              </a:lnSpc>
            </a:pPr>
            <a:r>
              <a:rPr lang="zh-CN" altLang="en-US" sz="3900" dirty="0"/>
              <a:t>七年级</a:t>
            </a:r>
            <a:r>
              <a:rPr lang="en-US" altLang="zh-CN" sz="3900" dirty="0"/>
              <a:t>  </a:t>
            </a:r>
            <a:r>
              <a:rPr lang="zh-CN" altLang="en-US" sz="3900" dirty="0"/>
              <a:t>下</a:t>
            </a:r>
            <a:r>
              <a:rPr lang="zh-CN" altLang="en-US" sz="3900" dirty="0"/>
              <a:t>册</a:t>
            </a:r>
            <a:endParaRPr lang="zh-CN" altLang="en-US" sz="3900" dirty="0"/>
          </a:p>
        </p:txBody>
      </p:sp>
      <p:pic>
        <p:nvPicPr>
          <p:cNvPr id="10" name="Picture 33" descr="C:\Documents and Settings\EJPeng\桌面\社标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78670" y="5665788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rcRect l="28646" t="13852" r="40625" b="7814"/>
          <a:stretch>
            <a:fillRect/>
          </a:stretch>
        </p:blipFill>
        <p:spPr bwMode="auto">
          <a:xfrm>
            <a:off x="621665" y="851535"/>
            <a:ext cx="143700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8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425449" y="274154"/>
            <a:ext cx="7012992" cy="1090295"/>
            <a:chOff x="-185586" y="1049628"/>
            <a:chExt cx="3059160" cy="1090295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85586" y="1162658"/>
              <a:ext cx="3059137" cy="9772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一、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项目筹备</a:t>
              </a:r>
              <a:endParaRPr lang="zh-CN" altLang="en-US" sz="2400" b="1" dirty="0">
                <a:solidFill>
                  <a:schemeClr val="bg1"/>
                </a:solidFill>
              </a:endParaRPr>
            </a:p>
            <a:p>
              <a:pPr algn="ctr">
                <a:lnSpc>
                  <a:spcPct val="120000"/>
                </a:lnSpc>
              </a:pP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160145" y="1365250"/>
            <a:ext cx="3071495" cy="52197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en-US" altLang="zh-CN" sz="2800">
                <a:solidFill>
                  <a:schemeClr val="bg1"/>
                </a:solidFill>
              </a:rPr>
              <a:t>1.</a:t>
            </a:r>
            <a:r>
              <a:rPr lang="zh-CN" altLang="en-US" sz="2800">
                <a:solidFill>
                  <a:schemeClr val="bg1"/>
                </a:solidFill>
              </a:rPr>
              <a:t>单元项目情境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4180" y="2263775"/>
            <a:ext cx="10765790" cy="159893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诗词是中华文化的瑰宝，请你组建一个小组，探索互联网应用对传统文化的影响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以诗词为例。在互联网上获取唐诗宋词等传统文学作品进行深度的数据分析，以挖掘一些有趣的现象，为现代读者提供全新的视角来理解和欣赏这些经典之作，并运用互联网创新应用来创作诗词，最后撰写活动报告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425449" y="274154"/>
            <a:ext cx="7012992" cy="1090295"/>
            <a:chOff x="-185586" y="1049628"/>
            <a:chExt cx="3059160" cy="1090295"/>
          </a:xfrm>
        </p:grpSpPr>
        <p:sp>
          <p:nvSpPr>
            <p:cNvPr id="7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85586" y="1162658"/>
              <a:ext cx="3059137" cy="9772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一、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项目筹备</a:t>
              </a:r>
              <a:endParaRPr lang="zh-CN" altLang="en-US" sz="2400" b="1" dirty="0">
                <a:solidFill>
                  <a:schemeClr val="bg1"/>
                </a:solidFill>
              </a:endParaRPr>
            </a:p>
            <a:p>
              <a:pPr algn="ctr">
                <a:lnSpc>
                  <a:spcPct val="120000"/>
                </a:lnSpc>
              </a:pP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160145" y="1365250"/>
            <a:ext cx="3071495" cy="52197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单元项目任务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1185" y="2263775"/>
            <a:ext cx="8087995" cy="52197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ctr" defTabSz="266700">
              <a:spcAft>
                <a:spcPct val="0"/>
              </a:spcAft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你会如何规划设计“诗词探秘规划书”？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49860" y="382270"/>
            <a:ext cx="6287135" cy="534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chemeClr val="bg1"/>
                </a:solidFill>
              </a:rPr>
              <a:t>                                              </a:t>
            </a:r>
            <a:r>
              <a:rPr lang="zh-CN" altLang="en-US" sz="2400" b="1" dirty="0">
                <a:solidFill>
                  <a:schemeClr val="bg1"/>
                </a:solidFill>
              </a:rPr>
              <a:t>一、</a:t>
            </a:r>
            <a:r>
              <a:rPr lang="en-US" altLang="zh-CN" sz="2400" b="1" dirty="0">
                <a:solidFill>
                  <a:schemeClr val="bg1"/>
                </a:solidFill>
              </a:rPr>
              <a:t> </a:t>
            </a:r>
            <a:r>
              <a:rPr lang="zh-CN" altLang="en-US" sz="2400" b="1" dirty="0">
                <a:solidFill>
                  <a:schemeClr val="bg1"/>
                </a:solidFill>
              </a:rPr>
              <a:t>项目</a:t>
            </a:r>
            <a:r>
              <a:rPr lang="zh-CN" altLang="en-US" sz="2400" b="1" dirty="0">
                <a:solidFill>
                  <a:schemeClr val="bg1"/>
                </a:solidFill>
              </a:rPr>
              <a:t>筹备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2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" name="表格 2"/>
          <p:cNvGraphicFramePr/>
          <p:nvPr>
            <p:custDataLst>
              <p:tags r:id="rId3"/>
            </p:custDataLst>
          </p:nvPr>
        </p:nvGraphicFramePr>
        <p:xfrm>
          <a:off x="531495" y="1735455"/>
          <a:ext cx="10811510" cy="3387090"/>
        </p:xfrm>
        <a:graphic>
          <a:graphicData uri="http://schemas.openxmlformats.org/drawingml/2006/table">
            <a:tbl>
              <a:tblPr firstRow="1">
                <a:tableStyleId>{5EF72DDF-35A9-4484-8CFC-57C738C1D71C}</a:tableStyleId>
              </a:tblPr>
              <a:tblGrid>
                <a:gridCol w="3276600"/>
                <a:gridCol w="4534535"/>
                <a:gridCol w="3000375"/>
              </a:tblGrid>
              <a:tr h="376555">
                <a:tc>
                  <a:txBody>
                    <a:bodyPr/>
                    <a:p>
                      <a:pPr marL="6858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知识学习</a:t>
                      </a:r>
                      <a:endParaRPr lang="zh-CN" sz="24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6858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实施步骤</a:t>
                      </a:r>
                      <a:endParaRPr lang="zh-CN" sz="24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6858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预期成果</a:t>
                      </a:r>
                      <a:endParaRPr lang="zh-CN" sz="2400"/>
                    </a:p>
                  </a:txBody>
                  <a:tcPr marL="68580" marR="68580" marT="0" marB="0" anchor="t" anchorCtr="0"/>
                </a:tc>
              </a:tr>
              <a:tr h="3010535">
                <a:tc>
                  <a:txBody>
                    <a:bodyPr/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1</a:t>
                      </a:r>
                      <a:r>
                        <a:rPr lang="zh-CN" altLang="en-US" sz="2400"/>
                        <a:t>）学习教材中的相关知识</a:t>
                      </a:r>
                      <a:endParaRPr lang="zh-CN" altLang="en-US" sz="2400"/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2</a:t>
                      </a:r>
                      <a:r>
                        <a:rPr lang="zh-CN" altLang="en-US" sz="2400"/>
                        <a:t>）了解获取诗词相关信息的网络应用或平台</a:t>
                      </a:r>
                      <a:endParaRPr lang="zh-CN" altLang="en-US" sz="2400"/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了解诗词探秘规划书所包含的内容</a:t>
                      </a:r>
                      <a:endParaRPr lang="zh-CN" altLang="en-US" sz="24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1</a:t>
                      </a:r>
                      <a:r>
                        <a:rPr lang="zh-CN" altLang="en-US" sz="2400"/>
                        <a:t>）选择合适的网络应用或平台获取、筛选、整理诗词相关信息，认识互联网对诗词传播的意义</a:t>
                      </a:r>
                      <a:endParaRPr lang="zh-CN" altLang="en-US" sz="2400"/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2</a:t>
                      </a:r>
                      <a:r>
                        <a:rPr lang="zh-CN" altLang="en-US" sz="2400"/>
                        <a:t>）选择合适的网络应用或平台创作诗词</a:t>
                      </a:r>
                      <a:endParaRPr lang="zh-CN" altLang="en-US" sz="2400"/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3</a:t>
                      </a:r>
                      <a:r>
                        <a:rPr lang="zh-CN" altLang="en-US" sz="2400"/>
                        <a:t>）完成诗词文本的深入分析</a:t>
                      </a:r>
                      <a:endParaRPr lang="zh-CN" altLang="en-US" sz="2400"/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4</a:t>
                      </a:r>
                      <a:r>
                        <a:rPr lang="zh-CN" altLang="en-US" sz="2400"/>
                        <a:t>）撰写报告</a:t>
                      </a:r>
                      <a:endParaRPr lang="zh-CN" altLang="en-US" sz="24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1</a:t>
                      </a:r>
                      <a:r>
                        <a:rPr lang="zh-CN" altLang="en-US" sz="2400"/>
                        <a:t>）自由行诗词探秘规划书（</a:t>
                      </a:r>
                      <a:r>
                        <a:rPr lang="en-US" altLang="zh-CN" sz="2400"/>
                        <a:t>PDF</a:t>
                      </a:r>
                      <a:r>
                        <a:rPr lang="zh-CN" altLang="en-US" sz="2400"/>
                        <a:t>格式）</a:t>
                      </a:r>
                      <a:endParaRPr lang="zh-CN" altLang="en-US" sz="2400"/>
                    </a:p>
                    <a:p>
                      <a:pPr marL="6858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2400"/>
                        <a:t>（</a:t>
                      </a:r>
                      <a:r>
                        <a:rPr lang="en-US" altLang="zh-CN" sz="2400"/>
                        <a:t>2</a:t>
                      </a:r>
                      <a:r>
                        <a:rPr lang="zh-CN" altLang="en-US" sz="2400"/>
                        <a:t>）项目成果汇报文档（</a:t>
                      </a:r>
                      <a:r>
                        <a:rPr lang="en-US" altLang="zh-CN" sz="2400"/>
                        <a:t>PPT</a:t>
                      </a:r>
                      <a:r>
                        <a:rPr lang="zh-CN" altLang="en-US" sz="2400"/>
                        <a:t>格式）</a:t>
                      </a:r>
                      <a:endParaRPr lang="zh-CN" altLang="en-US" sz="2400"/>
                    </a:p>
                  </a:txBody>
                  <a:tcPr marL="68580" marR="68580" marT="0" marB="0" anchor="t" anchorCtr="0"/>
                </a:tc>
              </a:tr>
            </a:tbl>
          </a:graphicData>
        </a:graphic>
      </p:graphicFrame>
      <p:sp>
        <p:nvSpPr>
          <p:cNvPr id="10" name="矩形: 剪去单角 19"/>
          <p:cNvSpPr/>
          <p:nvPr/>
        </p:nvSpPr>
        <p:spPr>
          <a:xfrm>
            <a:off x="0" y="375920"/>
            <a:ext cx="295021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 dirty="0"/>
              <a:t>（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）项目方案</a:t>
            </a:r>
            <a:r>
              <a:rPr lang="zh-CN" altLang="en-US" sz="2400" b="1" dirty="0"/>
              <a:t>范例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400300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（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）项目</a:t>
            </a:r>
            <a:r>
              <a:rPr lang="zh-CN" altLang="en-US" sz="2400" b="1" dirty="0"/>
              <a:t>分工</a:t>
            </a:r>
            <a:endParaRPr lang="zh-CN" altLang="en-US" sz="2400" b="1" dirty="0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764540" y="1830070"/>
          <a:ext cx="10088880" cy="3495040"/>
        </p:xfrm>
        <a:graphic>
          <a:graphicData uri="http://schemas.openxmlformats.org/drawingml/2006/table">
            <a:tbl>
              <a:tblPr firstRow="1">
                <a:tableStyleId>{A5BB4D79-FC97-43C0-A264-8F26C1C6BD77}</a:tableStyleId>
              </a:tblPr>
              <a:tblGrid>
                <a:gridCol w="1902460"/>
                <a:gridCol w="1691640"/>
                <a:gridCol w="6494780"/>
              </a:tblGrid>
              <a:tr h="365760"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姓名</a:t>
                      </a:r>
                      <a:endParaRPr lang="zh-CN" sz="24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角色</a:t>
                      </a:r>
                      <a:endParaRPr lang="zh-CN" sz="2400"/>
                    </a:p>
                  </a:txBody>
                  <a:tcPr marL="68580" marR="68580" marT="0" marB="0" anchor="t" anchorCtr="0"/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职责</a:t>
                      </a:r>
                      <a:endParaRPr lang="zh-CN" sz="2400"/>
                    </a:p>
                  </a:txBody>
                  <a:tcPr marL="68580" marR="68580" marT="0" marB="0" anchor="t" anchorCtr="0"/>
                </a:tc>
              </a:tr>
              <a:tr h="7315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/>
                        <a:t> </a:t>
                      </a:r>
                      <a:endParaRPr lang="en-US" alt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组长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主持整个项目开展过程，协调处理各种情况以确保完成项目任务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</a:tr>
              <a:tr h="7315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/>
                        <a:t> </a:t>
                      </a:r>
                      <a:endParaRPr lang="en-US" alt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组织员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组织各成员共同开展需求分析、实施规划与交流评价等具体活动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</a:tr>
              <a:tr h="7315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/>
                        <a:t> </a:t>
                      </a:r>
                      <a:endParaRPr lang="en-US" alt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操作员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记录并整理需求分析、实施规划与交流评价等活动的相关信息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</a:tr>
              <a:tr h="934720"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/>
                        <a:t> </a:t>
                      </a:r>
                      <a:endParaRPr lang="en-US" alt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检查员</a:t>
                      </a:r>
                      <a:endParaRPr lang="zh-CN" sz="2400"/>
                    </a:p>
                  </a:txBody>
                  <a:tcPr marL="68580" marR="68580" marT="0" marB="0" anchor="ctr" anchorCtr="0"/>
                </a:tc>
                <a:tc>
                  <a:txBody>
                    <a:bodyPr/>
                    <a:p>
                      <a:pPr marL="27813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sz="2400"/>
                        <a:t>核查各项任务完成情况，制作汇报</a:t>
                      </a:r>
                      <a:r>
                        <a:rPr lang="en-US" altLang="zh-CN" sz="2400"/>
                        <a:t>PPT</a:t>
                      </a:r>
                      <a:r>
                        <a:rPr lang="zh-CN" altLang="en-US" sz="2400"/>
                        <a:t>并负责对外展示交流</a:t>
                      </a:r>
                      <a:endParaRPr lang="zh-CN" altLang="en-US" sz="2400"/>
                    </a:p>
                  </a:txBody>
                  <a:tcPr marL="68580" marR="68580" marT="0" marB="0" anchor="ctr" anchorCtr="0"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4725" y="1711325"/>
            <a:ext cx="10451465" cy="4911090"/>
          </a:xfrm>
          <a:prstGeom prst="rect">
            <a:avLst/>
          </a:prstGeom>
        </p:spPr>
        <p:txBody>
          <a:bodyPr>
            <a:noAutofit/>
          </a:bodyPr>
          <a:p>
            <a:pPr marL="0" indent="0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03195" y="2298065"/>
            <a:ext cx="75692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dirty="0">
                <a:solidFill>
                  <a:schemeClr val="tx1"/>
                </a:solidFill>
                <a:sym typeface="+mn-ea"/>
              </a:rPr>
              <a:t>为此，我们需要学习哪些知识？</a:t>
            </a:r>
            <a:endParaRPr lang="zh-CN" altLang="en-US" sz="36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9860" y="382270"/>
            <a:ext cx="6287135" cy="5340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chemeClr val="bg1"/>
                </a:solidFill>
              </a:rPr>
              <a:t>                                             </a:t>
            </a:r>
            <a:r>
              <a:rPr lang="zh-CN" altLang="en-US" sz="2400" b="1" dirty="0">
                <a:solidFill>
                  <a:schemeClr val="bg1"/>
                </a:solidFill>
              </a:rPr>
              <a:t>二、知识</a:t>
            </a:r>
            <a:r>
              <a:rPr lang="zh-CN" altLang="en-US" sz="2400" b="1" dirty="0">
                <a:solidFill>
                  <a:schemeClr val="bg1"/>
                </a:solidFill>
              </a:rPr>
              <a:t>探究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0" name="îṡľîḍe"/>
          <p:cNvCxnSpPr/>
          <p:nvPr/>
        </p:nvCxnSpPr>
        <p:spPr>
          <a:xfrm rot="5400000">
            <a:off x="-1795720" y="3678869"/>
            <a:ext cx="522447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92667" y="722504"/>
            <a:ext cx="155159" cy="52244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6814" y="2255925"/>
            <a:ext cx="3497895" cy="887151"/>
          </a:xfrm>
        </p:spPr>
        <p:txBody>
          <a:bodyPr anchor="t">
            <a:normAutofit fontScale="90000"/>
          </a:bodyPr>
          <a:lstStyle/>
          <a:p>
            <a:pPr>
              <a:lnSpc>
                <a:spcPct val="130000"/>
              </a:lnSpc>
            </a:pPr>
            <a:r>
              <a:rPr lang="zh-CN" altLang="en-US"/>
              <a:t>第</a:t>
            </a:r>
            <a:r>
              <a:rPr lang="en-US" altLang="zh-CN"/>
              <a:t>1</a:t>
            </a:r>
            <a:r>
              <a:rPr lang="zh-CN" altLang="en-US"/>
              <a:t>节手指尖下有乾坤</a:t>
            </a:r>
            <a:r>
              <a:rPr lang="en-US" altLang="zh-CN"/>
              <a:t>——</a:t>
            </a:r>
            <a:r>
              <a:rPr lang="zh-CN" altLang="en-US"/>
              <a:t>互联网应用让生活更便捷</a:t>
            </a:r>
            <a:endParaRPr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907424" y="376865"/>
            <a:ext cx="3139246" cy="14055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5400" dirty="0">
                <a:solidFill>
                  <a:schemeClr val="accent4"/>
                </a:solidFill>
              </a:rPr>
              <a:t>主要内容</a:t>
            </a:r>
            <a:endParaRPr lang="zh-CN" altLang="en-US" sz="5400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78466" y="2421038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5478465" y="3580769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5478464" y="4740500"/>
            <a:ext cx="933365" cy="556926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3">
                    <a:lumMod val="60000"/>
                    <a:lumOff val="4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3">
                  <a:lumMod val="60000"/>
                  <a:lumOff val="40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标题 4"/>
          <p:cNvSpPr txBox="1"/>
          <p:nvPr>
            <p:custDataLst>
              <p:tags r:id="rId3"/>
            </p:custDataLst>
          </p:nvPr>
        </p:nvSpPr>
        <p:spPr>
          <a:xfrm>
            <a:off x="6776814" y="3415657"/>
            <a:ext cx="3291417" cy="88715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第</a:t>
            </a:r>
            <a:r>
              <a:rPr lang="en-US" altLang="zh-CN" sz="4000" dirty="0"/>
              <a:t>2</a:t>
            </a:r>
            <a:r>
              <a:rPr lang="zh-CN" altLang="en-US" sz="4000" dirty="0"/>
              <a:t>节打破不可能</a:t>
            </a:r>
            <a:r>
              <a:rPr lang="en-US" altLang="zh-CN" sz="4000" dirty="0"/>
              <a:t>——</a:t>
            </a:r>
            <a:r>
              <a:rPr lang="zh-CN" altLang="en-US" sz="4000" dirty="0"/>
              <a:t>互联网创新的启示</a:t>
            </a:r>
            <a:endParaRPr lang="zh-CN" altLang="en-US" sz="4000" dirty="0"/>
          </a:p>
        </p:txBody>
      </p:sp>
      <p:sp>
        <p:nvSpPr>
          <p:cNvPr id="13" name="标题 4"/>
          <p:cNvSpPr txBox="1"/>
          <p:nvPr>
            <p:custDataLst>
              <p:tags r:id="rId4"/>
            </p:custDataLst>
          </p:nvPr>
        </p:nvSpPr>
        <p:spPr>
          <a:xfrm>
            <a:off x="6776720" y="4575175"/>
            <a:ext cx="3291205" cy="88709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4000" dirty="0"/>
              <a:t>第</a:t>
            </a:r>
            <a:r>
              <a:rPr lang="en-US" altLang="zh-CN" sz="4000" dirty="0"/>
              <a:t>3</a:t>
            </a:r>
            <a:r>
              <a:rPr lang="zh-CN" altLang="en-US" sz="4000" dirty="0"/>
              <a:t>节安全红线要筑牢</a:t>
            </a:r>
            <a:r>
              <a:rPr lang="en-US" altLang="zh-CN" sz="4000" dirty="0"/>
              <a:t>——</a:t>
            </a:r>
            <a:r>
              <a:rPr lang="zh-CN" altLang="en-US" sz="4000" dirty="0"/>
              <a:t>保护个人隐私与敏感信息</a:t>
            </a:r>
            <a:endParaRPr lang="zh-CN" altLang="en-US" sz="4000" dirty="0"/>
          </a:p>
        </p:txBody>
      </p:sp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: 剪去单角 19"/>
          <p:cNvSpPr/>
          <p:nvPr/>
        </p:nvSpPr>
        <p:spPr>
          <a:xfrm>
            <a:off x="0" y="375920"/>
            <a:ext cx="2662555" cy="715010"/>
          </a:xfrm>
          <a:prstGeom prst="snip1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项目任务</a:t>
            </a:r>
            <a:r>
              <a:rPr lang="zh-CN" altLang="en-US" sz="2400" b="1" dirty="0"/>
              <a:t>评估</a:t>
            </a:r>
            <a:endParaRPr lang="zh-CN" altLang="en-US" sz="2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150620" y="1740535"/>
            <a:ext cx="949642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完成整个项目：预计需要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课时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本节课的任务：了解互联网对日常生活和学习的影响，认识互联网对诗词传播的意义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81773" y="50622"/>
            <a:ext cx="9228452" cy="448792"/>
            <a:chOff x="1666391" y="72802"/>
            <a:chExt cx="9228452" cy="448792"/>
          </a:xfrm>
        </p:grpSpPr>
        <p:sp>
          <p:nvSpPr>
            <p:cNvPr id="3" name="标题 4"/>
            <p:cNvSpPr txBox="1"/>
            <p:nvPr/>
          </p:nvSpPr>
          <p:spPr>
            <a:xfrm>
              <a:off x="1666391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01 </a:t>
              </a:r>
              <a:r>
                <a:rPr lang="zh-CN" altLang="en-US" sz="2000" dirty="0">
                  <a:solidFill>
                    <a:schemeClr val="bg1"/>
                  </a:solidFill>
                </a:rPr>
                <a:t>准备过程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标题 4"/>
            <p:cNvSpPr txBox="1"/>
            <p:nvPr/>
          </p:nvSpPr>
          <p:spPr>
            <a:xfrm>
              <a:off x="4177594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02 </a:t>
              </a:r>
              <a:r>
                <a:rPr lang="zh-CN" altLang="en-US" sz="2000" dirty="0">
                  <a:solidFill>
                    <a:schemeClr val="bg1"/>
                  </a:solidFill>
                </a:rPr>
                <a:t>整体结构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8" name="标题 4"/>
            <p:cNvSpPr txBox="1"/>
            <p:nvPr/>
          </p:nvSpPr>
          <p:spPr>
            <a:xfrm>
              <a:off x="6688797" y="78955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03 </a:t>
              </a:r>
              <a:r>
                <a:rPr lang="zh-CN" altLang="en-US" sz="2000" dirty="0">
                  <a:solidFill>
                    <a:schemeClr val="bg1"/>
                  </a:solidFill>
                </a:rPr>
                <a:t>重点说明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标题 4"/>
            <p:cNvSpPr txBox="1"/>
            <p:nvPr/>
          </p:nvSpPr>
          <p:spPr>
            <a:xfrm>
              <a:off x="9157288" y="72802"/>
              <a:ext cx="1737555" cy="442639"/>
            </a:xfrm>
            <a:prstGeom prst="rect">
              <a:avLst/>
            </a:prstGeom>
          </p:spPr>
          <p:txBody>
            <a:bodyPr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</a:rPr>
                <a:t>04 </a:t>
              </a:r>
              <a:r>
                <a:rPr lang="zh-CN" altLang="en-US" sz="2000" dirty="0">
                  <a:solidFill>
                    <a:schemeClr val="bg1"/>
                  </a:solidFill>
                </a:rPr>
                <a:t>名词解释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273175" y="2536190"/>
            <a:ext cx="949642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ctr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学习互联网对日常生活和学习的影响，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ctr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该从哪里开始？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" y="274154"/>
            <a:ext cx="6587544" cy="714778"/>
            <a:chOff x="0" y="1049628"/>
            <a:chExt cx="2873574" cy="714778"/>
          </a:xfrm>
        </p:grpSpPr>
        <p:sp>
          <p:nvSpPr>
            <p:cNvPr id="5" name="矩形: 剪去单角 6"/>
            <p:cNvSpPr/>
            <p:nvPr/>
          </p:nvSpPr>
          <p:spPr>
            <a:xfrm>
              <a:off x="0" y="1049628"/>
              <a:ext cx="2873574" cy="714778"/>
            </a:xfrm>
            <a:prstGeom prst="snip1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5470" y="1158038"/>
              <a:ext cx="2742633" cy="5340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p>
              <a:pPr algn="ctr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                                             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二、</a:t>
              </a:r>
              <a:r>
                <a:rPr lang="en-US" altLang="zh-CN" sz="24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知识</a:t>
              </a:r>
              <a:r>
                <a:rPr lang="zh-CN" altLang="en-US" sz="2400" b="1" dirty="0">
                  <a:solidFill>
                    <a:schemeClr val="bg1"/>
                  </a:solidFill>
                </a:rPr>
                <a:t>探究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Picture 33" descr="C:\Documents and Settings\EJPeng\桌面\社标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9860" y="387033"/>
            <a:ext cx="1873250" cy="5461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361.39897637795264}"/>
</p:tagLst>
</file>

<file path=ppt/tags/tag11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361.39897637795264}"/>
</p:tagLst>
</file>

<file path=ppt/tags/tag12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361.39897637795264}"/>
</p:tagLst>
</file>

<file path=ppt/tags/tag13.xml><?xml version="1.0" encoding="utf-8"?>
<p:tagLst xmlns:p="http://schemas.openxmlformats.org/presentationml/2006/main">
  <p:tag name="KSO_WM_DIAGRAM_VIRTUALLY_FRAME" val="{&quot;height&quot;:161.17173228346456,&quot;left&quot;:431.37511811023626,&quot;top&quot;:268.9493700787401,&quot;width&quot;:361.39897637795264}"/>
</p:tagLst>
</file>

<file path=ppt/tags/tag14.xml><?xml version="1.0" encoding="utf-8"?>
<p:tagLst xmlns:p="http://schemas.openxmlformats.org/presentationml/2006/main">
  <p:tag name="ISLIDE.THEME" val="https://www.islide.cc;"/>
</p:tagLst>
</file>

<file path=ppt/tags/tag15.xml><?xml version="1.0" encoding="utf-8"?>
<p:tagLst xmlns:p="http://schemas.openxmlformats.org/presentationml/2006/main">
  <p:tag name="ISLIDE.VECTOR" val="#259238;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ISLIDE.VECTOR" val="#259238;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ISLIDE.VECTOR" val="#259238;"/>
</p:tagLst>
</file>

<file path=ppt/tags/tag2.xml><?xml version="1.0" encoding="utf-8"?>
<p:tagLst xmlns:p="http://schemas.openxmlformats.org/presentationml/2006/main">
  <p:tag name="ISLIDE.THEME" val="https://www.islide.cc;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ISLIDE.VECTOR" val="#259238;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ISLIDE.THEME" val="https://www.islide.cc;"/>
</p:tagLst>
</file>

<file path=ppt/tags/tag27.xml><?xml version="1.0" encoding="utf-8"?>
<p:tagLst xmlns:p="http://schemas.openxmlformats.org/presentationml/2006/main">
  <p:tag name="COMMONDATA" val="eyJoZGlkIjoiNGYyYjFlYWE3ZjBkNzljODQzYjcxNjc3Yzg0NmMwM2QifQ=="/>
  <p:tag name="KSO_WPP_MARK_KEY" val="10117a34-a2c0-442a-8703-6554ad47faba"/>
  <p:tag name="resource_record_key" val="{&quot;29&quot;:[50000076]}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TABLE_ENDDRAG_ORIGIN_RECT" val="851*266"/>
  <p:tag name="TABLE_ENDDRAG_RECT" val="38*115*851*266"/>
</p:tagLst>
</file>

<file path=ppt/tags/tag7.xml><?xml version="1.0" encoding="utf-8"?>
<p:tagLst xmlns:p="http://schemas.openxmlformats.org/presentationml/2006/main">
  <p:tag name="TABLE_ENDDRAG_ORIGIN_RECT" val="794*252"/>
  <p:tag name="TABLE_ENDDRAG_RECT" val="60*144*794*252"/>
</p:tagLst>
</file>

<file path=ppt/tags/tag8.xml><?xml version="1.0" encoding="utf-8"?>
<p:tagLst xmlns:p="http://schemas.openxmlformats.org/presentationml/2006/main">
  <p:tag name="ISLIDE.VECTOR" val="#259238;"/>
  <p:tag name="resource_record_key" val="{&quot;29&quot;:[50000076]}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1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全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1811</Words>
  <Application>WPS 演示</Application>
  <PresentationFormat>宽屏</PresentationFormat>
  <Paragraphs>183</Paragraphs>
  <Slides>17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Impact</vt:lpstr>
      <vt:lpstr>Wingdings</vt:lpstr>
      <vt:lpstr>Arial Unicode MS</vt:lpstr>
      <vt:lpstr>等线</vt:lpstr>
      <vt:lpstr>Office 主题​​1</vt:lpstr>
      <vt:lpstr>TCLayout.ActiveDocument.1</vt:lpstr>
      <vt:lpstr>TCLayout.ActiveDocument.1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第1节手指尖下有乾坤——互联网应用让生活更便捷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LING Yun</dc:creator>
  <cp:lastModifiedBy>披着虎皮的猫</cp:lastModifiedBy>
  <cp:revision>203</cp:revision>
  <cp:lastPrinted>2022-10-05T09:28:00Z</cp:lastPrinted>
  <dcterms:created xsi:type="dcterms:W3CDTF">2022-05-01T11:16:00Z</dcterms:created>
  <dcterms:modified xsi:type="dcterms:W3CDTF">2024-12-25T12:18:46Z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FCD8AB5AA1A14C7F9A9EB7B78130331C_13</vt:lpwstr>
  </property>
  <property fmtid="{D5CDD505-2E9C-101B-9397-08002B2CF9AE}" pid="3" name="KSOProductBuildVer">
    <vt:lpwstr>2052-12.1.0.19302</vt:lpwstr>
  </property>
</Properties>
</file>