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4072" r:id="rId5"/>
    <p:sldId id="4073" r:id="rId6"/>
    <p:sldId id="4064" r:id="rId7"/>
    <p:sldId id="4083" r:id="rId8"/>
    <p:sldId id="4093" r:id="rId9"/>
    <p:sldId id="4070" r:id="rId10"/>
    <p:sldId id="4075" r:id="rId11"/>
    <p:sldId id="4084" r:id="rId12"/>
    <p:sldId id="4085" r:id="rId13"/>
    <p:sldId id="4094" r:id="rId14"/>
    <p:sldId id="4076" r:id="rId15"/>
    <p:sldId id="4095" r:id="rId16"/>
    <p:sldId id="4080" r:id="rId17"/>
    <p:sldId id="305" r:id="rId18"/>
  </p:sldIdLst>
  <p:sldSz cx="12192000" cy="6858000"/>
  <p:notesSz cx="6798945" cy="9929495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6543A"/>
    <a:srgbClr val="64A7CE"/>
    <a:srgbClr val="475C9D"/>
    <a:srgbClr val="6A0AAB"/>
    <a:srgbClr val="BC2F36"/>
    <a:srgbClr val="6A559D"/>
    <a:srgbClr val="E0A73E"/>
    <a:srgbClr val="8999CA"/>
    <a:srgbClr val="A967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0" autoAdjust="0"/>
    <p:restoredTop sz="86531" autoAdjust="0"/>
  </p:normalViewPr>
  <p:slideViewPr>
    <p:cSldViewPr snapToGrid="0">
      <p:cViewPr varScale="1">
        <p:scale>
          <a:sx n="55" d="100"/>
          <a:sy n="55" d="100"/>
        </p:scale>
        <p:origin x="10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gs" Target="tags/tag21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16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20.xml"/><Relationship Id="rId7" Type="http://schemas.openxmlformats.org/officeDocument/2006/relationships/image" Target="../media/image4.png"/><Relationship Id="rId6" Type="http://schemas.openxmlformats.org/officeDocument/2006/relationships/tags" Target="../tags/tag19.xml"/><Relationship Id="rId5" Type="http://schemas.openxmlformats.org/officeDocument/2006/relationships/image" Target="../media/image3.png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image" Target="../media/image2.emf"/><Relationship Id="rId11" Type="http://schemas.openxmlformats.org/officeDocument/2006/relationships/notesSlide" Target="../notesSlides/notesSlide15.xml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4.xml"/><Relationship Id="rId2" Type="http://schemas.openxmlformats.org/officeDocument/2006/relationships/image" Target="../media/image3.png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8.xml"/><Relationship Id="rId2" Type="http://schemas.openxmlformats.org/officeDocument/2006/relationships/image" Target="../media/image3.png"/><Relationship Id="rId1" Type="http://schemas.openxmlformats.org/officeDocument/2006/relationships/tags" Target="../tags/tag7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" Type="http://schemas.openxmlformats.org/officeDocument/2006/relationships/image" Target="../media/image3.png"/><Relationship Id="rId1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485774" y="4060231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373933" y="148772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</a:t>
            </a:r>
            <a:r>
              <a:rPr lang="zh-CN" altLang="en-US" sz="5400" dirty="0"/>
              <a:t>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下</a:t>
            </a:r>
            <a:r>
              <a:rPr lang="zh-CN" altLang="en-US" sz="3900" dirty="0"/>
              <a:t>册</a:t>
            </a:r>
            <a:endParaRPr lang="zh-CN" altLang="en-US" sz="390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485775" y="2112645"/>
            <a:ext cx="498602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第三单元</a:t>
            </a:r>
            <a:endParaRPr lang="zh-CN" altLang="en-US" sz="3200"/>
          </a:p>
          <a:p>
            <a:r>
              <a:rPr sz="3200"/>
              <a:t>第4节跨学科活动：</a:t>
            </a:r>
            <a:r>
              <a:rPr lang="zh-CN" sz="3200"/>
              <a:t>向世界介绍我的学校</a:t>
            </a:r>
            <a:endParaRPr lang="zh-CN" sz="3200"/>
          </a:p>
        </p:txBody>
      </p:sp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开展规划实施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5190" y="1285240"/>
            <a:ext cx="11285855" cy="46615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（3）自主阅读“测试优化发布”，并完成如下任务。（注：此处可再自行嵌入AIGC）</a:t>
            </a:r>
            <a:endParaRPr sz="2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①网页制作完成后还要经过</a:t>
            </a:r>
            <a:r>
              <a:rPr sz="22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</a:t>
            </a:r>
            <a:r>
              <a:rPr sz="2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和 </a:t>
            </a:r>
            <a:r>
              <a:rPr sz="22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sz="2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才能</a:t>
            </a:r>
            <a:r>
              <a:rPr sz="22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</a:t>
            </a:r>
            <a:r>
              <a:rPr sz="2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sz="2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②测试就是通过     ，或者让网页在</a:t>
            </a:r>
            <a:r>
              <a:rPr sz="22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</a:t>
            </a:r>
            <a:r>
              <a:rPr sz="2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或</a:t>
            </a:r>
            <a:r>
              <a:rPr sz="22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</a:t>
            </a:r>
            <a:r>
              <a:rPr sz="2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中进行</a:t>
            </a:r>
            <a:r>
              <a:rPr sz="22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lang="en-US" sz="22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sz="22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sz="2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，再逐项查验网页的</a:t>
            </a:r>
            <a:r>
              <a:rPr lang="en-US" sz="22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sz="2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是否达到排版、功能及人机互动等方面的设计效果，或防止出现各种错误。</a:t>
            </a:r>
            <a:endParaRPr sz="2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③优化就是对网页基本元素的内容进行</a:t>
            </a:r>
            <a:r>
              <a:rPr sz="22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en-US" sz="22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sz="22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sz="2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，并对测试效果或出现的问题进行</a:t>
            </a:r>
            <a:r>
              <a:rPr sz="22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en-US" sz="22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sz="22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sz="2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，以确保网页质量。</a:t>
            </a:r>
            <a:endParaRPr sz="2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④发布就是将网页上传到网络供他人</a:t>
            </a:r>
            <a:r>
              <a:rPr sz="22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r>
              <a:rPr lang="en-US" sz="22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sz="22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sz="2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与</a:t>
            </a:r>
            <a:r>
              <a:rPr sz="22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r>
              <a:rPr lang="en-US" sz="22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sz="22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sz="2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sz="2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⑤对小组制作的宣传网页进行测试、优化和发布，并将测试发现的问题和优化建议记录在表1.4.3中。</a:t>
            </a:r>
            <a:endParaRPr sz="2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开展规划实施</a:t>
            </a:r>
            <a:endParaRPr lang="zh-CN" altLang="en-US" sz="3200">
              <a:solidFill>
                <a:schemeClr val="bg1"/>
              </a:solidFill>
            </a:endParaRPr>
          </a:p>
        </p:txBody>
      </p:sp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1406525" y="1487805"/>
          <a:ext cx="9500870" cy="4344670"/>
        </p:xfrm>
        <a:graphic>
          <a:graphicData uri="http://schemas.openxmlformats.org/drawingml/2006/table">
            <a:tbl>
              <a:tblPr/>
              <a:tblGrid>
                <a:gridCol w="2763520"/>
                <a:gridCol w="3587115"/>
                <a:gridCol w="3150235"/>
              </a:tblGrid>
              <a:tr h="514350">
                <a:tc>
                  <a:txBody>
                    <a:bodyPr/>
                    <a:p>
                      <a:pPr marL="329565" indent="0" eaLnBrk="0">
                        <a:lnSpc>
                          <a:spcPts val="138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en-US" sz="1800">
                          <a:solidFill>
                            <a:srgbClr val="231F20"/>
                          </a:solidFill>
                          <a:latin typeface="+mn-ea"/>
                        </a:rPr>
                        <a:t>网页基本元素</a:t>
                      </a:r>
                      <a:endParaRPr lang="en-US" sz="18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6DBC3"/>
                    </a:solidFill>
                  </a:tcPr>
                </a:tc>
                <a:tc>
                  <a:txBody>
                    <a:bodyPr/>
                    <a:p>
                      <a:pPr marL="671830" indent="0" ea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en-US" sz="1800">
                          <a:solidFill>
                            <a:srgbClr val="231F20"/>
                          </a:solidFill>
                          <a:latin typeface="+mn-ea"/>
                        </a:rPr>
                        <a:t>查验结果</a:t>
                      </a:r>
                      <a:endParaRPr lang="en-US" sz="18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6DBC3"/>
                    </a:solidFill>
                  </a:tcPr>
                </a:tc>
                <a:tc>
                  <a:txBody>
                    <a:bodyPr/>
                    <a:p>
                      <a:pPr marL="557530" indent="0" eaLnBrk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en-US" sz="1800">
                          <a:solidFill>
                            <a:srgbClr val="231F20"/>
                          </a:solidFill>
                          <a:latin typeface="+mn-ea"/>
                        </a:rPr>
                        <a:t>优化建议</a:t>
                      </a:r>
                      <a:endParaRPr lang="en-US" sz="18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6DBC3"/>
                    </a:solidFill>
                  </a:tcPr>
                </a:tc>
              </a:tr>
              <a:tr h="546735">
                <a:tc>
                  <a:txBody>
                    <a:bodyPr/>
                    <a:p>
                      <a:pPr marL="90424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0424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0424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5465">
                <a:tc>
                  <a:txBody>
                    <a:bodyPr/>
                    <a:p>
                      <a:pPr marL="90424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0424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0424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6735">
                <a:tc>
                  <a:txBody>
                    <a:bodyPr/>
                    <a:p>
                      <a:pPr marL="90424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0424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0424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5465">
                <a:tc>
                  <a:txBody>
                    <a:bodyPr/>
                    <a:p>
                      <a:pPr marL="90424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0424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0424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6100">
                <a:tc>
                  <a:txBody>
                    <a:bodyPr/>
                    <a:p>
                      <a:pPr marL="90424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0424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0424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5465">
                <a:tc>
                  <a:txBody>
                    <a:bodyPr/>
                    <a:p>
                      <a:pPr marL="90424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0424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0424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4355">
                <a:tc>
                  <a:txBody>
                    <a:bodyPr/>
                    <a:p>
                      <a:pPr marL="90424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0424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0424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292225" y="367665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开展交流评价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71880" y="970280"/>
            <a:ext cx="1050099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（1）各小组整理相关成果，并制作汇报PPT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（2）先组内交流，再组间交流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（3）开展评价，填写表1.4.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en-US" altLang="zh-CN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292225" y="367665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开展交流评价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1053465" y="1282700"/>
          <a:ext cx="10239375" cy="4593590"/>
        </p:xfrm>
        <a:graphic>
          <a:graphicData uri="http://schemas.openxmlformats.org/drawingml/2006/table">
            <a:tbl>
              <a:tblPr/>
              <a:tblGrid>
                <a:gridCol w="1780540"/>
                <a:gridCol w="2856865"/>
                <a:gridCol w="2957195"/>
                <a:gridCol w="873125"/>
                <a:gridCol w="907415"/>
                <a:gridCol w="864235"/>
              </a:tblGrid>
              <a:tr h="264795">
                <a:tc rowSpan="2">
                  <a:txBody>
                    <a:bodyPr/>
                    <a:p>
                      <a:pPr marL="796290" indent="0" algn="ctr" eaLnBrk="0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ea"/>
                          <a:cs typeface="+mn-ea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latin typeface="+mn-ea"/>
                        <a:cs typeface="+mn-ea"/>
                      </a:endParaRPr>
                    </a:p>
                    <a:p>
                      <a:pPr marL="163195" indent="0" algn="ctr" eaLnBrk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项目成果</a:t>
                      </a:r>
                      <a:endParaRPr lang="en-US" sz="14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6DBC3"/>
                    </a:solidFill>
                  </a:tcPr>
                </a:tc>
                <a:tc gridSpan="3">
                  <a:txBody>
                    <a:bodyPr/>
                    <a:p>
                      <a:pPr marL="1355725" indent="0" algn="ctr" eaLnBrk="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231F20"/>
                          </a:solidFill>
                          <a:latin typeface="+mn-ea"/>
                        </a:rPr>
                        <a:t>评价标准</a:t>
                      </a:r>
                      <a:endParaRPr lang="en-US" sz="14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6DBC3"/>
                    </a:solidFill>
                  </a:tcPr>
                </a:tc>
                <a:tc hMerge="1">
                  <a:tcPr>
                    <a:lnT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p>
                      <a:pPr marL="167640" indent="0" algn="ctr" eaLnBrk="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231F20"/>
                          </a:solidFill>
                          <a:latin typeface="+mn-ea"/>
                        </a:rPr>
                        <a:t>评价方式</a:t>
                      </a:r>
                      <a:endParaRPr lang="en-US" sz="14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6DBC3"/>
                    </a:solidFill>
                  </a:tcPr>
                </a:tc>
                <a:tc hMerge="1">
                  <a:tcPr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56540">
                <a:tc vMerge="1">
                  <a:tcPr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marL="624840" indent="0" algn="ctr" eaLnBrk="0">
                        <a:lnSpc>
                          <a:spcPts val="1395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231F20"/>
                          </a:solidFill>
                          <a:latin typeface="+mn-ea"/>
                        </a:rPr>
                        <a:t>优</a:t>
                      </a:r>
                      <a:endParaRPr lang="en-US" sz="14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6DBC3"/>
                    </a:solidFill>
                  </a:tcPr>
                </a:tc>
                <a:tc>
                  <a:txBody>
                    <a:bodyPr/>
                    <a:p>
                      <a:pPr marL="666750" indent="0" algn="ctr" eaLnBrk="0">
                        <a:lnSpc>
                          <a:spcPts val="138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231F20"/>
                          </a:solidFill>
                          <a:latin typeface="+mn-ea"/>
                        </a:rPr>
                        <a:t>良</a:t>
                      </a:r>
                      <a:endParaRPr lang="en-US" sz="14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6DBC3"/>
                    </a:solidFill>
                  </a:tcPr>
                </a:tc>
                <a:tc>
                  <a:txBody>
                    <a:bodyPr/>
                    <a:p>
                      <a:pPr marL="86995" indent="0" algn="ctr" eaLnBrk="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231F20"/>
                          </a:solidFill>
                          <a:latin typeface="+mn-ea"/>
                        </a:rPr>
                        <a:t>一般</a:t>
                      </a:r>
                      <a:endParaRPr lang="en-US" sz="14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6DBC3"/>
                    </a:solidFill>
                  </a:tcPr>
                </a:tc>
                <a:tc>
                  <a:txBody>
                    <a:bodyPr/>
                    <a:p>
                      <a:pPr marL="111760" indent="0" algn="ctr" eaLnBrk="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231F20"/>
                          </a:solidFill>
                          <a:latin typeface="+mn-ea"/>
                        </a:rPr>
                        <a:t>自评</a:t>
                      </a:r>
                      <a:endParaRPr lang="en-US" sz="14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6DBC3"/>
                    </a:solidFill>
                  </a:tcPr>
                </a:tc>
                <a:tc>
                  <a:txBody>
                    <a:bodyPr/>
                    <a:p>
                      <a:pPr marL="80010" indent="0" algn="ctr" eaLnBrk="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231F20"/>
                          </a:solidFill>
                          <a:latin typeface="+mn-ea"/>
                        </a:rPr>
                        <a:t>他评</a:t>
                      </a:r>
                      <a:endParaRPr lang="en-US" sz="14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6DBC3"/>
                    </a:solidFill>
                  </a:tcPr>
                </a:tc>
              </a:tr>
              <a:tr h="635000">
                <a:tc>
                  <a:txBody>
                    <a:bodyPr/>
                    <a:p>
                      <a:pPr marL="227330" indent="-68580" algn="ctr" eaLnBrk="0">
                        <a:lnSpc>
                          <a:spcPct val="112000"/>
                        </a:lnSpc>
                        <a:spcBef>
                          <a:spcPts val="130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设计需求 分析表</a:t>
                      </a:r>
                      <a:endParaRPr lang="en-US" sz="14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81280" indent="-13335" algn="l" eaLnBrk="0">
                        <a:lnSpc>
                          <a:spcPct val="111000"/>
                        </a:lnSpc>
                        <a:spcBef>
                          <a:spcPts val="13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栏目内容设计科学，</a:t>
                      </a:r>
                      <a:r>
                        <a:rPr lang="zh-CN" alt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网页元素运用合理</a:t>
                      </a:r>
                      <a:endParaRPr lang="zh-CN" sz="14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1755" indent="-635" algn="l" eaLnBrk="0">
                        <a:lnSpc>
                          <a:spcPct val="11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栏目内容设计较为科</a:t>
                      </a:r>
                      <a:r>
                        <a:rPr lang="zh-CN" alt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学，网页元素运用基</a:t>
                      </a:r>
                      <a:r>
                        <a:rPr lang="zh-CN" alt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本合理</a:t>
                      </a:r>
                      <a:endParaRPr lang="zh-CN" sz="14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algn="ctr" eaLnBrk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ea"/>
                          <a:cs typeface="+mn-ea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latin typeface="+mn-ea"/>
                        <a:cs typeface="+mn-ea"/>
                      </a:endParaRPr>
                    </a:p>
                    <a:p>
                      <a:pPr marL="80645" indent="0" algn="ctr" eaLnBrk="0">
                        <a:lnSpc>
                          <a:spcPct val="89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其他</a:t>
                      </a:r>
                      <a:endParaRPr lang="en-US" sz="14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algn="ctr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algn="ctr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7520">
                <a:tc>
                  <a:txBody>
                    <a:bodyPr/>
                    <a:p>
                      <a:pPr marL="294005" indent="-197485" algn="ctr" eaLnBrk="0">
                        <a:lnSpc>
                          <a:spcPct val="11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素材收集与 处理</a:t>
                      </a:r>
                      <a:endParaRPr lang="en-US" sz="14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69215" indent="0" algn="l" eaLnBrk="0">
                        <a:lnSpc>
                          <a:spcPct val="11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按需收集，处理规范，</a:t>
                      </a:r>
                      <a:r>
                        <a:rPr lang="zh-CN" alt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有分类存放</a:t>
                      </a:r>
                      <a:endParaRPr lang="zh-CN" sz="14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3025" indent="-635" algn="l" eaLnBrk="0">
                        <a:lnSpc>
                          <a:spcPct val="11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按需收集，处理基本</a:t>
                      </a:r>
                      <a:r>
                        <a:rPr lang="zh-CN" alt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规范，有分类存放</a:t>
                      </a:r>
                      <a:endParaRPr lang="zh-CN" sz="14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80645" indent="0" algn="ctr" eaLnBrk="0">
                        <a:lnSpc>
                          <a:spcPct val="89000"/>
                        </a:lnSpc>
                        <a:spcBef>
                          <a:spcPts val="130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231F20"/>
                          </a:solidFill>
                          <a:latin typeface="+mn-ea"/>
                        </a:rPr>
                        <a:t>其他</a:t>
                      </a:r>
                      <a:endParaRPr lang="en-US" sz="14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algn="ctr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algn="ctr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7520">
                <a:tc>
                  <a:txBody>
                    <a:bodyPr/>
                    <a:p>
                      <a:pPr marL="162560" indent="0" algn="ctr" eaLnBrk="0">
                        <a:lnSpc>
                          <a:spcPct val="89000"/>
                        </a:lnSpc>
                        <a:spcBef>
                          <a:spcPts val="130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231F20"/>
                          </a:solidFill>
                          <a:latin typeface="+mn-ea"/>
                        </a:rPr>
                        <a:t>宣传撰写</a:t>
                      </a:r>
                      <a:endParaRPr lang="en-US" sz="14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2390" indent="-2540" algn="l" eaLnBrk="0">
                        <a:lnSpc>
                          <a:spcPct val="11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分中英文撰写，行文</a:t>
                      </a:r>
                      <a:r>
                        <a:rPr lang="zh-CN" alt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流畅，格式规范</a:t>
                      </a:r>
                      <a:endParaRPr lang="zh-CN" sz="14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3025" indent="0" algn="l" eaLnBrk="0">
                        <a:lnSpc>
                          <a:spcPct val="11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分中英文撰写，格式</a:t>
                      </a:r>
                      <a:r>
                        <a:rPr lang="zh-CN" alt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规范</a:t>
                      </a:r>
                      <a:endParaRPr lang="zh-CN" sz="14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80645" indent="0" algn="ctr" eaLnBrk="0">
                        <a:lnSpc>
                          <a:spcPct val="89000"/>
                        </a:lnSpc>
                        <a:spcBef>
                          <a:spcPts val="130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231F20"/>
                          </a:solidFill>
                          <a:latin typeface="+mn-ea"/>
                        </a:rPr>
                        <a:t>其他</a:t>
                      </a:r>
                      <a:endParaRPr lang="en-US" sz="14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algn="ctr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algn="ctr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7520">
                <a:tc>
                  <a:txBody>
                    <a:bodyPr/>
                    <a:p>
                      <a:pPr marL="291465" indent="-118745" algn="ctr" eaLnBrk="0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网页版面 设计</a:t>
                      </a:r>
                      <a:endParaRPr lang="en-US" sz="14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1755" indent="1270" algn="l" eaLnBrk="0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与网页数量结构匹</a:t>
                      </a:r>
                      <a:r>
                        <a:rPr lang="zh-CN" alt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配，页面布局合理</a:t>
                      </a:r>
                      <a:endParaRPr lang="zh-CN" sz="14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6835" indent="-635" algn="l" eaLnBrk="0">
                        <a:lnSpc>
                          <a:spcPct val="111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与网页数量结构匹配，</a:t>
                      </a:r>
                      <a:r>
                        <a:rPr lang="zh-CN" alt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页面布局基本合理</a:t>
                      </a:r>
                      <a:endParaRPr lang="zh-CN" sz="14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80645" indent="0" algn="ctr" eaLnBrk="0">
                        <a:lnSpc>
                          <a:spcPct val="89000"/>
                        </a:lnSpc>
                        <a:spcBef>
                          <a:spcPts val="130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231F20"/>
                          </a:solidFill>
                          <a:latin typeface="+mn-ea"/>
                        </a:rPr>
                        <a:t>其他</a:t>
                      </a:r>
                      <a:endParaRPr lang="en-US" sz="14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algn="ctr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algn="ctr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5635">
                <a:tc>
                  <a:txBody>
                    <a:bodyPr/>
                    <a:p>
                      <a:pPr marL="291465" indent="-128905" algn="ctr" eaLnBrk="0">
                        <a:lnSpc>
                          <a:spcPct val="112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配色方案 设计</a:t>
                      </a:r>
                      <a:endParaRPr lang="en-US" sz="14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69850" indent="2540" algn="l" eaLnBrk="0">
                        <a:lnSpc>
                          <a:spcPct val="114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能使用色彩理论知识</a:t>
                      </a:r>
                      <a:r>
                        <a:rPr lang="zh-CN" alt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进行配色，且科学合</a:t>
                      </a:r>
                      <a:r>
                        <a:rPr lang="zh-CN" alt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理，效果显著</a:t>
                      </a:r>
                      <a:endParaRPr lang="zh-CN" sz="14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2390" indent="3175" algn="l" eaLnBrk="0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能使用色彩理论知识</a:t>
                      </a:r>
                      <a:r>
                        <a:rPr lang="zh-CN" alt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进行配色，基本科学</a:t>
                      </a:r>
                      <a:r>
                        <a:rPr lang="zh-CN" alt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合理</a:t>
                      </a:r>
                      <a:endParaRPr lang="zh-CN" sz="14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algn="ctr" eaLnBrk="0">
                        <a:lnSpc>
                          <a:spcPct val="15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ea"/>
                          <a:cs typeface="+mn-ea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latin typeface="+mn-ea"/>
                        <a:cs typeface="+mn-ea"/>
                      </a:endParaRPr>
                    </a:p>
                    <a:p>
                      <a:pPr marL="80645" indent="0" algn="ctr" eaLnBrk="0">
                        <a:lnSpc>
                          <a:spcPct val="89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其他</a:t>
                      </a:r>
                      <a:endParaRPr lang="en-US" sz="14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algn="ctr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algn="ctr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2440">
                <a:tc>
                  <a:txBody>
                    <a:bodyPr/>
                    <a:p>
                      <a:pPr marL="292735" indent="-120015" algn="ctr" eaLnBrk="0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网页测试 情况</a:t>
                      </a:r>
                      <a:endParaRPr lang="en-US" sz="14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6200" indent="-6350" algn="l" eaLnBrk="0">
                        <a:lnSpc>
                          <a:spcPct val="111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进行了逐项测试，记</a:t>
                      </a:r>
                      <a:r>
                        <a:rPr lang="zh-CN" alt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录完整、详细</a:t>
                      </a:r>
                      <a:endParaRPr lang="zh-CN" sz="14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8740" indent="-6350" algn="l" eaLnBrk="0">
                        <a:lnSpc>
                          <a:spcPct val="111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进行了逐项测试，记</a:t>
                      </a:r>
                      <a:r>
                        <a:rPr lang="zh-CN" alt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录完整，但不够详细</a:t>
                      </a:r>
                      <a:endParaRPr lang="zh-CN" sz="14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80645" indent="0" algn="ctr" eaLnBrk="0">
                        <a:lnSpc>
                          <a:spcPct val="89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231F20"/>
                          </a:solidFill>
                          <a:latin typeface="+mn-ea"/>
                        </a:rPr>
                        <a:t>其他</a:t>
                      </a:r>
                      <a:endParaRPr lang="en-US" sz="14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algn="ctr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algn="ctr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5770">
                <a:tc>
                  <a:txBody>
                    <a:bodyPr/>
                    <a:p>
                      <a:pPr marL="294005" indent="-121285" algn="ctr" eaLnBrk="0">
                        <a:lnSpc>
                          <a:spcPct val="111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网页优化 建议</a:t>
                      </a:r>
                      <a:endParaRPr lang="en-US" sz="14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69215" indent="0" algn="l" eaLnBrk="0">
                        <a:lnSpc>
                          <a:spcPct val="111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有科学、全面的针对</a:t>
                      </a:r>
                      <a:r>
                        <a:rPr lang="zh-CN" alt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性优化建议</a:t>
                      </a:r>
                      <a:endParaRPr lang="zh-CN" sz="14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1755" indent="635" algn="l" eaLnBrk="0">
                        <a:lnSpc>
                          <a:spcPct val="111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有针对性优化建议，</a:t>
                      </a:r>
                      <a:r>
                        <a:rPr lang="zh-CN" alt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但不够全面</a:t>
                      </a:r>
                      <a:endParaRPr lang="zh-CN" sz="14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80645" indent="0" algn="ctr" eaLnBrk="0">
                        <a:lnSpc>
                          <a:spcPct val="89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231F20"/>
                          </a:solidFill>
                          <a:latin typeface="+mn-ea"/>
                        </a:rPr>
                        <a:t>其他</a:t>
                      </a:r>
                      <a:endParaRPr lang="en-US" sz="14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algn="ctr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algn="ctr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0850">
                <a:tc>
                  <a:txBody>
                    <a:bodyPr/>
                    <a:p>
                      <a:pPr marL="306070" indent="-144145" algn="ctr" eaLnBrk="0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正式发布 网页</a:t>
                      </a:r>
                      <a:endParaRPr lang="en-US" sz="14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0485" indent="-635" algn="l" eaLnBrk="0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视觉效果好，用户体</a:t>
                      </a:r>
                      <a:r>
                        <a:rPr lang="zh-CN" alt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验感强</a:t>
                      </a:r>
                      <a:endParaRPr lang="zh-CN" sz="14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2390" indent="0" algn="l" eaLnBrk="0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视觉效果一般或用户</a:t>
                      </a:r>
                      <a:r>
                        <a:rPr lang="zh-CN" altLang="en-US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4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体验感一般</a:t>
                      </a:r>
                      <a:endParaRPr lang="zh-CN" sz="14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80645" indent="0" algn="ctr" eaLnBrk="0">
                        <a:lnSpc>
                          <a:spcPct val="89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231F20"/>
                          </a:solidFill>
                          <a:latin typeface="+mn-ea"/>
                        </a:rPr>
                        <a:t>其他</a:t>
                      </a:r>
                      <a:endParaRPr lang="en-US" sz="14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algn="ctr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algn="ctr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48640" y="1519555"/>
            <a:ext cx="112166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要求：</a:t>
            </a:r>
            <a:r>
              <a:rPr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完成单元的“小结与评价”</a:t>
            </a:r>
            <a:r>
              <a:rPr lang="zh-CN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" y="274154"/>
            <a:ext cx="6587544" cy="716105"/>
            <a:chOff x="0" y="1049628"/>
            <a:chExt cx="2873574" cy="716105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6076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</a:t>
              </a:r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三、</a:t>
              </a:r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</a:t>
              </a:r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单元课外作业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标题 1"/>
          <p:cNvSpPr txBox="1"/>
          <p:nvPr>
            <p:custDataLst>
              <p:tags r:id="rId3"/>
            </p:custDataLst>
          </p:nvPr>
        </p:nvSpPr>
        <p:spPr>
          <a:xfrm>
            <a:off x="2673903" y="1305107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</a:t>
            </a:r>
            <a:r>
              <a:rPr lang="zh-CN" altLang="en-US" sz="5400" dirty="0"/>
              <a:t>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下</a:t>
            </a:r>
            <a:r>
              <a:rPr lang="zh-CN" altLang="en-US" sz="3900" dirty="0"/>
              <a:t>册</a:t>
            </a:r>
            <a:endParaRPr lang="zh-CN" altLang="en-US" sz="3900" dirty="0"/>
          </a:p>
        </p:txBody>
      </p: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678670" y="5665788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/>
          <a:srcRect l="28646" t="13852" r="40625" b="7814"/>
          <a:stretch>
            <a:fillRect/>
          </a:stretch>
        </p:blipFill>
        <p:spPr bwMode="auto">
          <a:xfrm>
            <a:off x="621665" y="851535"/>
            <a:ext cx="143700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8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1" y="274154"/>
            <a:ext cx="6587544" cy="716105"/>
            <a:chOff x="0" y="1049628"/>
            <a:chExt cx="2873574" cy="716105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6076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</a:t>
              </a:r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一、</a:t>
              </a:r>
              <a:r>
                <a:rPr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跨学科项目介绍</a:t>
              </a:r>
              <a:endParaRPr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矩形: 剪去单角 19"/>
          <p:cNvSpPr/>
          <p:nvPr/>
        </p:nvSpPr>
        <p:spPr>
          <a:xfrm>
            <a:off x="996950" y="1568450"/>
            <a:ext cx="2329180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 dirty="0"/>
              <a:t>单元项目</a:t>
            </a:r>
            <a:r>
              <a:rPr lang="zh-CN" altLang="en-US" sz="2400" b="1" dirty="0"/>
              <a:t>情境</a:t>
            </a:r>
            <a:endParaRPr lang="zh-CN" altLang="en-US" sz="2400" b="1" dirty="0"/>
          </a:p>
        </p:txBody>
      </p:sp>
      <p:sp>
        <p:nvSpPr>
          <p:cNvPr id="10" name="文本框 9"/>
          <p:cNvSpPr txBox="1"/>
          <p:nvPr/>
        </p:nvSpPr>
        <p:spPr>
          <a:xfrm>
            <a:off x="921385" y="2560320"/>
            <a:ext cx="10349230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科技文化艺术节是学校一项颇具特色的活动，每年都会邀请一大批校 外人士参加。为了能让更多人了解并积极参与，请你组建一支团队，运用语文、英语、美术等学科知识，来设计制作一份便于社交媒体转发的、以“向世界介绍我的学校”为主题的宣传网页。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1142365" y="567690"/>
            <a:ext cx="266255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/>
              <a:t>项目</a:t>
            </a:r>
            <a:r>
              <a:rPr lang="zh-CN" altLang="en-US" sz="2800" b="1" dirty="0"/>
              <a:t>流程</a:t>
            </a:r>
            <a:endParaRPr lang="zh-CN" altLang="en-US" sz="2800" b="1" dirty="0"/>
          </a:p>
        </p:txBody>
      </p:sp>
      <p:sp>
        <p:nvSpPr>
          <p:cNvPr id="5" name="圆角矩形 4"/>
          <p:cNvSpPr/>
          <p:nvPr/>
        </p:nvSpPr>
        <p:spPr>
          <a:xfrm>
            <a:off x="1296035" y="2662555"/>
            <a:ext cx="1674495" cy="71501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>
                <a:sym typeface="+mn-ea"/>
              </a:rPr>
              <a:t>需求分析</a:t>
            </a:r>
            <a:endParaRPr lang="zh-CN" altLang="en-US" sz="2400">
              <a:sym typeface="+mn-ea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3871595" y="2662555"/>
            <a:ext cx="1674495" cy="71501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>
                <a:sym typeface="+mn-ea"/>
              </a:rPr>
              <a:t>分工合作</a:t>
            </a:r>
            <a:endParaRPr lang="zh-CN" altLang="en-US" sz="2400">
              <a:sym typeface="+mn-ea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447155" y="2662555"/>
            <a:ext cx="1674495" cy="71501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>
                <a:sym typeface="+mn-ea"/>
              </a:rPr>
              <a:t>规划实施</a:t>
            </a:r>
            <a:endParaRPr lang="zh-CN" altLang="en-US" sz="2400">
              <a:sym typeface="+mn-ea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9156065" y="2662555"/>
            <a:ext cx="1674495" cy="71501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>
                <a:sym typeface="+mn-ea"/>
              </a:rPr>
              <a:t>交流评价</a:t>
            </a:r>
            <a:endParaRPr lang="zh-CN" altLang="en-US" sz="2400">
              <a:sym typeface="+mn-ea"/>
            </a:endParaRPr>
          </a:p>
        </p:txBody>
      </p:sp>
      <p:sp>
        <p:nvSpPr>
          <p:cNvPr id="11" name="右箭头 10"/>
          <p:cNvSpPr/>
          <p:nvPr/>
        </p:nvSpPr>
        <p:spPr>
          <a:xfrm>
            <a:off x="3004820" y="2929890"/>
            <a:ext cx="750570" cy="339725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右箭头 11"/>
          <p:cNvSpPr/>
          <p:nvPr/>
        </p:nvSpPr>
        <p:spPr>
          <a:xfrm>
            <a:off x="5662295" y="2929890"/>
            <a:ext cx="750570" cy="339725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>
            <a:off x="8263890" y="2929890"/>
            <a:ext cx="750570" cy="339725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504305" y="3562350"/>
            <a:ext cx="17087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ym typeface="+mn-ea"/>
              </a:rPr>
              <a:t>收集处理素材、设计制作网页、测试优化发布</a:t>
            </a:r>
            <a:endParaRPr lang="zh-CN" altLang="en-US"/>
          </a:p>
        </p:txBody>
      </p:sp>
      <p:cxnSp>
        <p:nvCxnSpPr>
          <p:cNvPr id="15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087370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项目评价要求</a:t>
            </a:r>
            <a:endParaRPr lang="zh-CN" altLang="en-US" sz="3200">
              <a:solidFill>
                <a:schemeClr val="bg1"/>
              </a:solidFill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1316355" y="1252220"/>
          <a:ext cx="8563610" cy="5038725"/>
        </p:xfrm>
        <a:graphic>
          <a:graphicData uri="http://schemas.openxmlformats.org/drawingml/2006/table">
            <a:tbl>
              <a:tblPr/>
              <a:tblGrid>
                <a:gridCol w="1489710"/>
                <a:gridCol w="2388235"/>
                <a:gridCol w="2473960"/>
                <a:gridCol w="729615"/>
                <a:gridCol w="759460"/>
                <a:gridCol w="722630"/>
              </a:tblGrid>
              <a:tr h="297815">
                <a:tc rowSpan="2">
                  <a:txBody>
                    <a:bodyPr/>
                    <a:p>
                      <a:pPr marL="796290" indent="0" eaLnBrk="0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cs typeface="+mn-ea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latin typeface="+mn-ea"/>
                        <a:cs typeface="+mn-ea"/>
                      </a:endParaRPr>
                    </a:p>
                    <a:p>
                      <a:pPr marL="163195" indent="0" eaLnBrk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项目成果</a:t>
                      </a:r>
                      <a:endParaRPr lang="en-US" sz="12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6DBC3"/>
                    </a:solidFill>
                  </a:tcPr>
                </a:tc>
                <a:tc gridSpan="3">
                  <a:txBody>
                    <a:bodyPr/>
                    <a:p>
                      <a:pPr marL="1355725" indent="0" eaLnBrk="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231F20"/>
                          </a:solidFill>
                          <a:latin typeface="+mn-ea"/>
                        </a:rPr>
                        <a:t>评价标准</a:t>
                      </a:r>
                      <a:endParaRPr lang="en-US" sz="12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6DBC3"/>
                    </a:solidFill>
                  </a:tcPr>
                </a:tc>
                <a:tc hMerge="1">
                  <a:tcPr>
                    <a:lnT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p>
                      <a:pPr marL="167640" indent="0" eaLnBrk="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231F20"/>
                          </a:solidFill>
                          <a:latin typeface="+mn-ea"/>
                        </a:rPr>
                        <a:t>评价方式</a:t>
                      </a:r>
                      <a:endParaRPr lang="en-US" sz="12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6DBC3"/>
                    </a:solidFill>
                  </a:tcPr>
                </a:tc>
                <a:tc hMerge="1">
                  <a:tcPr>
                    <a:lnR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89560">
                <a:tc vMerge="1">
                  <a:tcPr>
                    <a:lnL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marL="624840" indent="0" eaLnBrk="0">
                        <a:lnSpc>
                          <a:spcPts val="1395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231F20"/>
                          </a:solidFill>
                          <a:latin typeface="+mn-ea"/>
                        </a:rPr>
                        <a:t>优</a:t>
                      </a:r>
                      <a:endParaRPr lang="en-US" sz="12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6DBC3"/>
                    </a:solidFill>
                  </a:tcPr>
                </a:tc>
                <a:tc>
                  <a:txBody>
                    <a:bodyPr/>
                    <a:p>
                      <a:pPr marL="666750" indent="0" eaLnBrk="0">
                        <a:lnSpc>
                          <a:spcPts val="138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231F20"/>
                          </a:solidFill>
                          <a:latin typeface="+mn-ea"/>
                        </a:rPr>
                        <a:t>良</a:t>
                      </a:r>
                      <a:endParaRPr lang="en-US" sz="12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6DBC3"/>
                    </a:solidFill>
                  </a:tcPr>
                </a:tc>
                <a:tc>
                  <a:txBody>
                    <a:bodyPr/>
                    <a:p>
                      <a:pPr marL="86995" indent="0" eaLnBrk="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231F20"/>
                          </a:solidFill>
                          <a:latin typeface="+mn-ea"/>
                        </a:rPr>
                        <a:t>一般</a:t>
                      </a:r>
                      <a:endParaRPr lang="en-US" sz="12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6DBC3"/>
                    </a:solidFill>
                  </a:tcPr>
                </a:tc>
                <a:tc>
                  <a:txBody>
                    <a:bodyPr/>
                    <a:p>
                      <a:pPr marL="111760" indent="0" eaLnBrk="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231F20"/>
                          </a:solidFill>
                          <a:latin typeface="+mn-ea"/>
                        </a:rPr>
                        <a:t>自评</a:t>
                      </a:r>
                      <a:endParaRPr lang="en-US" sz="12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6DBC3"/>
                    </a:solidFill>
                  </a:tcPr>
                </a:tc>
                <a:tc>
                  <a:txBody>
                    <a:bodyPr/>
                    <a:p>
                      <a:pPr marL="80010" indent="0" eaLnBrk="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231F20"/>
                          </a:solidFill>
                          <a:latin typeface="+mn-ea"/>
                        </a:rPr>
                        <a:t>他评</a:t>
                      </a:r>
                      <a:endParaRPr lang="en-US" sz="12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6DBC3"/>
                    </a:solidFill>
                  </a:tcPr>
                </a:tc>
              </a:tr>
              <a:tr h="716915">
                <a:tc>
                  <a:txBody>
                    <a:bodyPr/>
                    <a:p>
                      <a:pPr marL="227330" indent="-68580" eaLnBrk="0">
                        <a:lnSpc>
                          <a:spcPct val="112000"/>
                        </a:lnSpc>
                        <a:spcBef>
                          <a:spcPts val="130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设计需求 分析表</a:t>
                      </a:r>
                      <a:endParaRPr lang="en-US" sz="12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81280" indent="-13335" eaLnBrk="0">
                        <a:lnSpc>
                          <a:spcPct val="111000"/>
                        </a:lnSpc>
                        <a:spcBef>
                          <a:spcPts val="1300"/>
                        </a:spcBef>
                        <a:spcAft>
                          <a:spcPct val="0"/>
                        </a:spcAft>
                      </a:pP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栏目内容设计科学，</a:t>
                      </a:r>
                      <a:r>
                        <a:rPr lang="zh-CN" alt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网页元素运用合理</a:t>
                      </a:r>
                      <a:endParaRPr lang="zh-CN" sz="12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1755" indent="-635" algn="just" eaLnBrk="0">
                        <a:lnSpc>
                          <a:spcPct val="113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栏目内容设计较为科</a:t>
                      </a:r>
                      <a:r>
                        <a:rPr lang="zh-CN" alt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学，网页元素运用基</a:t>
                      </a:r>
                      <a:r>
                        <a:rPr lang="zh-CN" alt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本合理</a:t>
                      </a:r>
                      <a:endParaRPr lang="zh-CN" sz="12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cs typeface="+mn-ea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latin typeface="+mn-ea"/>
                        <a:cs typeface="+mn-ea"/>
                      </a:endParaRPr>
                    </a:p>
                    <a:p>
                      <a:pPr marL="80645" indent="0" eaLnBrk="0">
                        <a:lnSpc>
                          <a:spcPct val="89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其他</a:t>
                      </a:r>
                      <a:endParaRPr lang="en-US" sz="12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1015">
                <a:tc>
                  <a:txBody>
                    <a:bodyPr/>
                    <a:p>
                      <a:pPr marL="294005" indent="-197485" eaLnBrk="0">
                        <a:lnSpc>
                          <a:spcPct val="11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素材收集与 处理</a:t>
                      </a:r>
                      <a:endParaRPr lang="en-US" sz="12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69215" indent="0" eaLnBrk="0">
                        <a:lnSpc>
                          <a:spcPct val="111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按需收集，处理规范，</a:t>
                      </a:r>
                      <a:r>
                        <a:rPr lang="zh-CN" alt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有分类存放</a:t>
                      </a:r>
                      <a:endParaRPr lang="zh-CN" sz="12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3025" indent="-635" eaLnBrk="0">
                        <a:lnSpc>
                          <a:spcPct val="11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按需收集，处理基本</a:t>
                      </a:r>
                      <a:r>
                        <a:rPr lang="zh-CN" alt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规范，有分类存放</a:t>
                      </a:r>
                      <a:endParaRPr lang="zh-CN" sz="12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80645" indent="0" eaLnBrk="0">
                        <a:lnSpc>
                          <a:spcPct val="89000"/>
                        </a:lnSpc>
                        <a:spcBef>
                          <a:spcPts val="130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231F20"/>
                          </a:solidFill>
                          <a:latin typeface="+mn-ea"/>
                        </a:rPr>
                        <a:t>其他</a:t>
                      </a:r>
                      <a:endParaRPr lang="en-US" sz="12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2920">
                <a:tc>
                  <a:txBody>
                    <a:bodyPr/>
                    <a:p>
                      <a:pPr marL="162560" indent="0" eaLnBrk="0">
                        <a:lnSpc>
                          <a:spcPct val="89000"/>
                        </a:lnSpc>
                        <a:spcBef>
                          <a:spcPts val="130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231F20"/>
                          </a:solidFill>
                          <a:latin typeface="+mn-ea"/>
                        </a:rPr>
                        <a:t>宣传撰写</a:t>
                      </a:r>
                      <a:endParaRPr lang="en-US" sz="12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2390" indent="-2540" eaLnBrk="0">
                        <a:lnSpc>
                          <a:spcPct val="11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分中英文撰写，行文</a:t>
                      </a:r>
                      <a:r>
                        <a:rPr lang="zh-CN" alt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流畅，格式规范</a:t>
                      </a:r>
                      <a:endParaRPr lang="zh-CN" sz="12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3025" indent="0" eaLnBrk="0">
                        <a:lnSpc>
                          <a:spcPct val="11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分中英文撰写，格式</a:t>
                      </a:r>
                      <a:r>
                        <a:rPr lang="zh-CN" alt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规范</a:t>
                      </a:r>
                      <a:endParaRPr lang="zh-CN" sz="12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80645" indent="0" eaLnBrk="0">
                        <a:lnSpc>
                          <a:spcPct val="89000"/>
                        </a:lnSpc>
                        <a:spcBef>
                          <a:spcPts val="130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231F20"/>
                          </a:solidFill>
                          <a:latin typeface="+mn-ea"/>
                        </a:rPr>
                        <a:t>其他</a:t>
                      </a:r>
                      <a:endParaRPr lang="en-US" sz="12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1650">
                <a:tc>
                  <a:txBody>
                    <a:bodyPr/>
                    <a:p>
                      <a:pPr marL="291465" indent="-118745" eaLnBrk="0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网页版面 设计</a:t>
                      </a:r>
                      <a:endParaRPr lang="en-US" sz="12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1755" indent="1270" eaLnBrk="0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与网页数量结构匹</a:t>
                      </a:r>
                      <a:r>
                        <a:rPr lang="zh-CN" alt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配，页面布局合理</a:t>
                      </a:r>
                      <a:endParaRPr lang="zh-CN" sz="12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6835" indent="-635" eaLnBrk="0">
                        <a:lnSpc>
                          <a:spcPct val="111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与网页数量结构匹配，</a:t>
                      </a:r>
                      <a:r>
                        <a:rPr lang="zh-CN" alt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页面布局基本合理</a:t>
                      </a:r>
                      <a:endParaRPr lang="zh-CN" sz="12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80645" indent="0" eaLnBrk="0">
                        <a:lnSpc>
                          <a:spcPct val="89000"/>
                        </a:lnSpc>
                        <a:spcBef>
                          <a:spcPts val="130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231F20"/>
                          </a:solidFill>
                          <a:latin typeface="+mn-ea"/>
                        </a:rPr>
                        <a:t>其他</a:t>
                      </a:r>
                      <a:endParaRPr lang="en-US" sz="12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16280">
                <a:tc>
                  <a:txBody>
                    <a:bodyPr/>
                    <a:p>
                      <a:pPr marL="291465" indent="-128905" eaLnBrk="0">
                        <a:lnSpc>
                          <a:spcPct val="112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配色方案 设计</a:t>
                      </a:r>
                      <a:endParaRPr lang="en-US" sz="12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69850" indent="2540" algn="just" eaLnBrk="0">
                        <a:lnSpc>
                          <a:spcPct val="114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能使用色彩理论知识</a:t>
                      </a:r>
                      <a:r>
                        <a:rPr lang="zh-CN" alt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进行配色，且科学合理，效果显著</a:t>
                      </a:r>
                      <a:endParaRPr lang="zh-CN" sz="12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2390" indent="3175" algn="just" eaLnBrk="0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能使用色彩理论知识</a:t>
                      </a:r>
                      <a:r>
                        <a:rPr lang="zh-CN" alt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进行配色，基本科学合理</a:t>
                      </a:r>
                      <a:endParaRPr lang="zh-CN" sz="12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lnSpc>
                          <a:spcPct val="15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  <a:cs typeface="+mn-ea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latin typeface="+mn-ea"/>
                        <a:cs typeface="+mn-ea"/>
                      </a:endParaRPr>
                    </a:p>
                    <a:p>
                      <a:pPr marL="80645" indent="0" eaLnBrk="0">
                        <a:lnSpc>
                          <a:spcPct val="89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其他</a:t>
                      </a:r>
                      <a:endParaRPr lang="en-US" sz="12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2285">
                <a:tc>
                  <a:txBody>
                    <a:bodyPr/>
                    <a:p>
                      <a:pPr marL="292735" indent="-120015" eaLnBrk="0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网页测试 情况</a:t>
                      </a:r>
                      <a:endParaRPr lang="en-US" sz="12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6200" indent="-6350" eaLnBrk="0">
                        <a:lnSpc>
                          <a:spcPct val="111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进行了逐项测试，记</a:t>
                      </a:r>
                      <a:r>
                        <a:rPr lang="zh-CN" alt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录完整、详细</a:t>
                      </a:r>
                      <a:endParaRPr lang="zh-CN" sz="12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8740" indent="-6350" eaLnBrk="0">
                        <a:lnSpc>
                          <a:spcPct val="111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进行了逐项测试，记</a:t>
                      </a:r>
                      <a:r>
                        <a:rPr lang="zh-CN" alt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录完整，但不够详细</a:t>
                      </a:r>
                      <a:endParaRPr lang="zh-CN" sz="12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80645" indent="0" eaLnBrk="0">
                        <a:lnSpc>
                          <a:spcPct val="89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231F20"/>
                          </a:solidFill>
                          <a:latin typeface="+mn-ea"/>
                        </a:rPr>
                        <a:t>其他</a:t>
                      </a:r>
                      <a:endParaRPr lang="en-US" sz="12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2285">
                <a:tc>
                  <a:txBody>
                    <a:bodyPr/>
                    <a:p>
                      <a:pPr marL="294005" indent="-121285" eaLnBrk="0">
                        <a:lnSpc>
                          <a:spcPct val="111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网页优化 建议</a:t>
                      </a:r>
                      <a:endParaRPr lang="en-US" sz="12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69215" indent="0" eaLnBrk="0">
                        <a:lnSpc>
                          <a:spcPct val="111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有科学、全面的针对</a:t>
                      </a:r>
                      <a:r>
                        <a:rPr lang="zh-CN" alt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性优化建议</a:t>
                      </a:r>
                      <a:endParaRPr lang="zh-CN" sz="12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1755" indent="635" eaLnBrk="0">
                        <a:lnSpc>
                          <a:spcPct val="111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有针对性优化建议，</a:t>
                      </a:r>
                      <a:r>
                        <a:rPr lang="zh-CN" alt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但不够全面</a:t>
                      </a:r>
                      <a:endParaRPr lang="zh-CN" sz="12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80645" indent="0" eaLnBrk="0">
                        <a:lnSpc>
                          <a:spcPct val="89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231F20"/>
                          </a:solidFill>
                          <a:latin typeface="+mn-ea"/>
                        </a:rPr>
                        <a:t>其他</a:t>
                      </a:r>
                      <a:endParaRPr lang="en-US" sz="12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8000">
                <a:tc>
                  <a:txBody>
                    <a:bodyPr/>
                    <a:p>
                      <a:pPr marL="306070" indent="-144145" eaLnBrk="0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正式发布 网页</a:t>
                      </a:r>
                      <a:endParaRPr lang="en-US" sz="12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0485" indent="-635" eaLnBrk="0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视觉效果好，用户体</a:t>
                      </a:r>
                      <a:r>
                        <a:rPr lang="zh-CN" alt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验感强</a:t>
                      </a:r>
                      <a:endParaRPr lang="zh-CN" sz="12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2390" indent="0" eaLnBrk="0">
                        <a:lnSpc>
                          <a:spcPct val="11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视觉效果一般或用户</a:t>
                      </a:r>
                      <a:r>
                        <a:rPr lang="zh-CN" altLang="en-US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2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体验感一般</a:t>
                      </a:r>
                      <a:endParaRPr lang="zh-CN" sz="12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80645" indent="0" eaLnBrk="0">
                        <a:lnSpc>
                          <a:spcPct val="89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231F20"/>
                          </a:solidFill>
                          <a:latin typeface="+mn-ea"/>
                        </a:rPr>
                        <a:t>其他</a:t>
                      </a:r>
                      <a:endParaRPr lang="en-US" sz="12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1" y="274154"/>
            <a:ext cx="6587544" cy="716105"/>
            <a:chOff x="0" y="1049628"/>
            <a:chExt cx="2873574" cy="716105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6076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</a:t>
              </a:r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</a:t>
              </a:r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二、</a:t>
              </a:r>
              <a:r>
                <a:rPr 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项目实施</a:t>
              </a:r>
              <a:endParaRPr 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矩形: 剪去单角 19"/>
          <p:cNvSpPr/>
          <p:nvPr/>
        </p:nvSpPr>
        <p:spPr>
          <a:xfrm>
            <a:off x="150495" y="1347470"/>
            <a:ext cx="2329180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 dirty="0"/>
              <a:t>开展需求分析</a:t>
            </a:r>
            <a:endParaRPr lang="zh-CN" altLang="en-US" sz="2400" b="1" dirty="0"/>
          </a:p>
        </p:txBody>
      </p:sp>
      <p:sp>
        <p:nvSpPr>
          <p:cNvPr id="10" name="文本框 9"/>
          <p:cNvSpPr txBox="1"/>
          <p:nvPr/>
        </p:nvSpPr>
        <p:spPr>
          <a:xfrm>
            <a:off x="661035" y="2419985"/>
            <a:ext cx="9451340" cy="2538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ts val="318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自主阅读“需求分析”，并完成如下任务。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fontAlgn="auto">
              <a:lnSpc>
                <a:spcPts val="318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（1）设计制作网页首先要根据你学样的____________,罗列，写出与这些栏目对应在的宣传仙鹤要求，以及需要呈现的文本、图片、视频、表格、超链接、表单、框架与内嵌程序等_________。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fontAlgn="auto">
              <a:lnSpc>
                <a:spcPts val="318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（2）通过大语言模型梳理更多的设计制作网页的需求。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fontAlgn="auto">
              <a:lnSpc>
                <a:spcPts val="318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（3）讨论并填写表1.4.1“校园科技文化艺术节的网页”设计需求。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1" y="274154"/>
            <a:ext cx="6587544" cy="716105"/>
            <a:chOff x="0" y="1049628"/>
            <a:chExt cx="2873574" cy="716105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6076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</a:t>
              </a:r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</a:t>
              </a:r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二、</a:t>
              </a:r>
              <a:r>
                <a:rPr 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项目实施</a:t>
              </a:r>
              <a:endParaRPr 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矩形: 剪去单角 19"/>
          <p:cNvSpPr/>
          <p:nvPr/>
        </p:nvSpPr>
        <p:spPr>
          <a:xfrm>
            <a:off x="150495" y="1347470"/>
            <a:ext cx="2329180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 dirty="0"/>
              <a:t>开展需求分析</a:t>
            </a:r>
            <a:endParaRPr lang="zh-CN" altLang="en-US" sz="2400" b="1" dirty="0"/>
          </a:p>
        </p:txBody>
      </p:sp>
      <p:graphicFrame>
        <p:nvGraphicFramePr>
          <p:cNvPr id="4" name="表格 3"/>
          <p:cNvGraphicFramePr/>
          <p:nvPr>
            <p:custDataLst>
              <p:tags r:id="rId3"/>
            </p:custDataLst>
          </p:nvPr>
        </p:nvGraphicFramePr>
        <p:xfrm>
          <a:off x="2691130" y="1898650"/>
          <a:ext cx="8136255" cy="4396740"/>
        </p:xfrm>
        <a:graphic>
          <a:graphicData uri="http://schemas.openxmlformats.org/drawingml/2006/table">
            <a:tbl>
              <a:tblPr/>
              <a:tblGrid>
                <a:gridCol w="2038985"/>
                <a:gridCol w="3002280"/>
                <a:gridCol w="3094990"/>
              </a:tblGrid>
              <a:tr h="513080">
                <a:tc>
                  <a:txBody>
                    <a:bodyPr/>
                    <a:p>
                      <a:pPr marL="202565" indent="0" eaLnBrk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</a:pPr>
                      <a:r>
                        <a:rPr lang="en-US" sz="2000">
                          <a:solidFill>
                            <a:srgbClr val="231F20"/>
                          </a:solidFill>
                          <a:latin typeface="+mn-ea"/>
                        </a:rPr>
                        <a:t>网页栏目</a:t>
                      </a:r>
                      <a:endParaRPr lang="en-US" sz="20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6DBC3"/>
                    </a:solidFill>
                  </a:tcPr>
                </a:tc>
                <a:tc>
                  <a:txBody>
                    <a:bodyPr/>
                    <a:p>
                      <a:pPr marL="596265" indent="0" eaLnBrk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</a:pPr>
                      <a:r>
                        <a:rPr lang="en-US" sz="2000">
                          <a:solidFill>
                            <a:srgbClr val="231F20"/>
                          </a:solidFill>
                          <a:latin typeface="+mn-ea"/>
                        </a:rPr>
                        <a:t>宣传内容要求</a:t>
                      </a:r>
                      <a:endParaRPr lang="en-US" sz="20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6DBC3"/>
                    </a:solidFill>
                  </a:tcPr>
                </a:tc>
                <a:tc>
                  <a:txBody>
                    <a:bodyPr/>
                    <a:p>
                      <a:pPr marL="436880" indent="0" eaLnBrk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</a:pPr>
                      <a:r>
                        <a:rPr lang="en-US" sz="2000">
                          <a:solidFill>
                            <a:srgbClr val="231F20"/>
                          </a:solidFill>
                          <a:latin typeface="+mn-ea"/>
                        </a:rPr>
                        <a:t>呈现的网页基本元素</a:t>
                      </a:r>
                      <a:endParaRPr lang="en-US" sz="20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6DBC3"/>
                    </a:solidFill>
                  </a:tcPr>
                </a:tc>
              </a:tr>
              <a:tr h="775335"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75970"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74700"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75335"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82320"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9629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20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优化分工合作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36650" y="1341755"/>
            <a:ext cx="1080643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根据各小组的实际情况，调整并优化表1.4.2项目小组的分工合作表。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2358390" y="2292350"/>
          <a:ext cx="8362950" cy="3545840"/>
        </p:xfrm>
        <a:graphic>
          <a:graphicData uri="http://schemas.openxmlformats.org/drawingml/2006/table">
            <a:tbl>
              <a:tblPr/>
              <a:tblGrid>
                <a:gridCol w="1231900"/>
                <a:gridCol w="1221740"/>
                <a:gridCol w="5909310"/>
              </a:tblGrid>
              <a:tr h="535940">
                <a:tc>
                  <a:txBody>
                    <a:bodyPr/>
                    <a:p>
                      <a:pPr marL="230505" indent="0" eaLnBrk="0">
                        <a:lnSpc>
                          <a:spcPts val="138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</a:pPr>
                      <a:r>
                        <a:rPr lang="en-US" sz="1600">
                          <a:solidFill>
                            <a:srgbClr val="231F20"/>
                          </a:solidFill>
                          <a:latin typeface="+mn-ea"/>
                        </a:rPr>
                        <a:t>姓名</a:t>
                      </a:r>
                      <a:endParaRPr lang="en-US" sz="16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6DBC3"/>
                    </a:solidFill>
                  </a:tcPr>
                </a:tc>
                <a:tc>
                  <a:txBody>
                    <a:bodyPr/>
                    <a:p>
                      <a:pPr marL="231140" indent="0" eaLnBrk="0">
                        <a:lnSpc>
                          <a:spcPts val="138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</a:pPr>
                      <a:r>
                        <a:rPr lang="en-US" sz="1600">
                          <a:solidFill>
                            <a:srgbClr val="231F20"/>
                          </a:solidFill>
                          <a:latin typeface="+mn-ea"/>
                        </a:rPr>
                        <a:t>角色</a:t>
                      </a:r>
                      <a:endParaRPr lang="en-US" sz="1600">
                        <a:solidFill>
                          <a:srgbClr val="231F2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6DBC3"/>
                    </a:solidFill>
                  </a:tcPr>
                </a:tc>
                <a:tc>
                  <a:txBody>
                    <a:bodyPr/>
                    <a:p>
                      <a:pPr marL="1552575" indent="0" eaLnBrk="0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</a:pPr>
                      <a:r>
                        <a:rPr lang="en-US" sz="16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职  责</a:t>
                      </a:r>
                      <a:endParaRPr lang="en-US" sz="16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6DBC3"/>
                    </a:solidFill>
                  </a:tcPr>
                </a:tc>
              </a:tr>
              <a:tr h="749935">
                <a:tc>
                  <a:txBody>
                    <a:bodyPr/>
                    <a:p>
                      <a:pPr marL="90424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6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1120" indent="1270" algn="l" eaLnBrk="0">
                        <a:lnSpc>
                          <a:spcPct val="112000"/>
                        </a:lnSpc>
                        <a:spcBef>
                          <a:spcPts val="1000"/>
                        </a:spcBef>
                        <a:buClrTx/>
                        <a:buSzTx/>
                        <a:buFontTx/>
                      </a:pPr>
                      <a:r>
                        <a:rPr lang="zh-CN" sz="16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 组长</a:t>
                      </a:r>
                      <a:endParaRPr lang="zh-CN" sz="16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95885" indent="-19685" eaLnBrk="0">
                        <a:lnSpc>
                          <a:spcPct val="111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主持整个项目开展过程，协调处理各种情况以确保完成项</a:t>
                      </a:r>
                      <a:r>
                        <a:rPr lang="zh-CN" altLang="en-US" sz="16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6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目任务</a:t>
                      </a:r>
                      <a:endParaRPr lang="zh-CN" sz="16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50570">
                <a:tc>
                  <a:txBody>
                    <a:bodyPr/>
                    <a:p>
                      <a:pPr marL="90424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6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1120" indent="1270" algn="l" eaLnBrk="0">
                        <a:lnSpc>
                          <a:spcPct val="112000"/>
                        </a:lnSpc>
                        <a:spcBef>
                          <a:spcPts val="1000"/>
                        </a:spcBef>
                        <a:buClrTx/>
                        <a:buSzTx/>
                        <a:buFontTx/>
                      </a:pPr>
                      <a:r>
                        <a:rPr lang="zh-CN" sz="16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 组织员</a:t>
                      </a:r>
                      <a:endParaRPr lang="zh-CN" sz="16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1120" indent="0" eaLnBrk="0">
                        <a:lnSpc>
                          <a:spcPct val="111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组织各成员共同开展需求分析、规划实施与交流评价等具</a:t>
                      </a:r>
                      <a:r>
                        <a:rPr lang="zh-CN" altLang="en-US" sz="16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6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体活动</a:t>
                      </a:r>
                      <a:endParaRPr lang="zh-CN" sz="16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51840">
                <a:tc>
                  <a:txBody>
                    <a:bodyPr/>
                    <a:p>
                      <a:pPr marL="90424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6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1120" indent="1270" algn="l" eaLnBrk="0">
                        <a:lnSpc>
                          <a:spcPct val="112000"/>
                        </a:lnSpc>
                        <a:spcBef>
                          <a:spcPts val="1000"/>
                        </a:spcBef>
                        <a:buClrTx/>
                        <a:buSzTx/>
                        <a:buFontTx/>
                      </a:pPr>
                      <a:r>
                        <a:rPr lang="zh-CN" sz="16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 记录员</a:t>
                      </a:r>
                      <a:endParaRPr lang="zh-CN" sz="16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1120" indent="0" eaLnBrk="0">
                        <a:lnSpc>
                          <a:spcPct val="112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记录并整理需求分析、规划实施与交流评价等活动的相关</a:t>
                      </a:r>
                      <a:r>
                        <a:rPr lang="zh-CN" altLang="en-US" sz="16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6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信息</a:t>
                      </a:r>
                      <a:endParaRPr lang="zh-CN" sz="16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57555">
                <a:tc>
                  <a:txBody>
                    <a:bodyPr/>
                    <a:p>
                      <a:pPr marL="904240" indent="0" eaLnBrk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+mn-ea"/>
                        </a:rPr>
                        <a:t> </a:t>
                      </a:r>
                      <a:endParaRPr lang="en-US" sz="160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 anchorCtr="0">
                    <a:lnL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1120" indent="1270" algn="l" eaLnBrk="0">
                        <a:lnSpc>
                          <a:spcPct val="112000"/>
                        </a:lnSpc>
                        <a:spcBef>
                          <a:spcPts val="1000"/>
                        </a:spcBef>
                        <a:buClrTx/>
                        <a:buSzTx/>
                        <a:buFontTx/>
                      </a:pPr>
                      <a:r>
                        <a:rPr lang="zh-CN" sz="16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检查员</a:t>
                      </a:r>
                      <a:endParaRPr lang="zh-CN" sz="16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71120" indent="1270" eaLnBrk="0">
                        <a:lnSpc>
                          <a:spcPct val="112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核查各项任务的完成情况，制作汇报</a:t>
                      </a:r>
                      <a:r>
                        <a:rPr lang="zh-CN" altLang="en-US" sz="16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 </a:t>
                      </a:r>
                      <a:r>
                        <a:rPr lang="en-US" sz="16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PPT </a:t>
                      </a:r>
                      <a:r>
                        <a:rPr lang="zh-CN" sz="1600">
                          <a:solidFill>
                            <a:srgbClr val="231F20"/>
                          </a:solidFill>
                          <a:latin typeface="+mn-ea"/>
                          <a:cs typeface="+mn-ea"/>
                        </a:rPr>
                        <a:t>并负责对外展示 交流</a:t>
                      </a:r>
                      <a:endParaRPr lang="zh-CN" sz="1600">
                        <a:solidFill>
                          <a:srgbClr val="231F20"/>
                        </a:solidFill>
                        <a:latin typeface="+mn-ea"/>
                        <a:cs typeface="+mn-ea"/>
                      </a:endParaRPr>
                    </a:p>
                  </a:txBody>
                  <a:tcPr marL="0" marR="0" marT="0" marB="0" anchor="ctr" anchorCtr="0">
                    <a:lnL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rgbClr val="D47119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C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开展规划实施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4725" y="1458595"/>
            <a:ext cx="10500995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（1）自主阅读“收集处理素材”，并完成如下任务。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①素材的类型主要有 </a:t>
            </a:r>
            <a:r>
              <a:rPr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。原始素材通常需要进行处理才可以使用。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②问题思考：如何运用中文和英文两种语言来撰写一篇有号召力的宣传稿？（注：此处可再自行嵌入AIGC）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开展规划实施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4725" y="1180465"/>
            <a:ext cx="11624945" cy="2399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2）自主阅读“设计制作网页”，并完成如下任务。（注：此处可再自行嵌入AIGC）</a:t>
            </a:r>
            <a:endParaRPr sz="20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①宣传网页的版面布局设计应与其      和     有关。应根据大多数浏览者习惯的</a:t>
            </a:r>
            <a:r>
              <a:rPr sz="20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</a:t>
            </a:r>
            <a:r>
              <a:rPr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，确定网页的</a:t>
            </a:r>
            <a:r>
              <a:rPr sz="20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</a:t>
            </a:r>
            <a:r>
              <a:rPr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sz="20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②可以根据宣传的 </a:t>
            </a:r>
            <a:r>
              <a:rPr sz="20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lang="en-US" sz="20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sz="20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，选用适当的色彩，并运用</a:t>
            </a:r>
            <a:r>
              <a:rPr sz="20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en-US" sz="20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</a:t>
            </a:r>
            <a:r>
              <a:rPr sz="20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sz="20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lang="en-US" sz="20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sz="20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等色彩理论知识进行配色。</a:t>
            </a:r>
            <a:endParaRPr sz="20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③在学习和小组讨论的基础上，将网页的设计结果绘制P29的方框内。</a:t>
            </a:r>
            <a:endParaRPr sz="20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aphicFrame>
        <p:nvGraphicFramePr>
          <p:cNvPr id="7" name="表格 6"/>
          <p:cNvGraphicFramePr/>
          <p:nvPr>
            <p:custDataLst>
              <p:tags r:id="rId1"/>
            </p:custDataLst>
          </p:nvPr>
        </p:nvGraphicFramePr>
        <p:xfrm>
          <a:off x="1211580" y="3763010"/>
          <a:ext cx="10213975" cy="2686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13975"/>
              </a:tblGrid>
              <a:tr h="268605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9050" cmpd="sng">
                      <a:solidFill>
                        <a:srgbClr val="FFC000"/>
                      </a:solidFill>
                      <a:prstDash val="solid"/>
                    </a:lnL>
                    <a:lnR w="19050" cmpd="sng">
                      <a:solidFill>
                        <a:srgbClr val="FFC000"/>
                      </a:solidFill>
                      <a:prstDash val="solid"/>
                    </a:lnR>
                    <a:lnT w="19050" cmpd="sng">
                      <a:solidFill>
                        <a:srgbClr val="FFC000"/>
                      </a:solidFill>
                      <a:prstDash val="solid"/>
                    </a:lnT>
                    <a:lnB w="19050" cmpd="sng">
                      <a:solidFill>
                        <a:srgbClr val="FFC000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TABLE_ENDDRAG_ORIGIN_RECT" val="640*346"/>
  <p:tag name="TABLE_ENDDRAG_RECT" val="244*129*640*346"/>
</p:tagLst>
</file>

<file path=ppt/tags/tag11.xml><?xml version="1.0" encoding="utf-8"?>
<p:tagLst xmlns:p="http://schemas.openxmlformats.org/presentationml/2006/main">
  <p:tag name="ISLIDE.VECTOR" val="#259238;"/>
</p:tagLst>
</file>

<file path=ppt/tags/tag12.xml><?xml version="1.0" encoding="utf-8"?>
<p:tagLst xmlns:p="http://schemas.openxmlformats.org/presentationml/2006/main">
  <p:tag name="TABLE_ENDDRAG_ORIGIN_RECT" val="658*279"/>
  <p:tag name="TABLE_ENDDRAG_RECT" val="185*180*658*279"/>
</p:tagLst>
</file>

<file path=ppt/tags/tag13.xml><?xml version="1.0" encoding="utf-8"?>
<p:tagLst xmlns:p="http://schemas.openxmlformats.org/presentationml/2006/main">
  <p:tag name="TABLE_ENDDRAG_ORIGIN_RECT" val="804*211"/>
  <p:tag name="TABLE_ENDDRAG_RECT" val="95*296*804*211"/>
</p:tagLst>
</file>

<file path=ppt/tags/tag14.xml><?xml version="1.0" encoding="utf-8"?>
<p:tagLst xmlns:p="http://schemas.openxmlformats.org/presentationml/2006/main">
  <p:tag name="TABLE_ENDDRAG_ORIGIN_RECT" val="748*342"/>
  <p:tag name="TABLE_ENDDRAG_RECT" val="110*117*748*342"/>
</p:tagLst>
</file>

<file path=ppt/tags/tag15.xml><?xml version="1.0" encoding="utf-8"?>
<p:tagLst xmlns:p="http://schemas.openxmlformats.org/presentationml/2006/main">
  <p:tag name="TABLE_ENDDRAG_ORIGIN_RECT" val="806*355"/>
  <p:tag name="TABLE_ENDDRAG_RECT" val="82*101*806*355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ISLIDE.THEME" val="https://www.islide.cc;"/>
</p:tagLst>
</file>

<file path=ppt/tags/tag20.xml><?xml version="1.0" encoding="utf-8"?>
<p:tagLst xmlns:p="http://schemas.openxmlformats.org/presentationml/2006/main">
  <p:tag name="ISLIDE.THEME" val="https://www.islide.cc;"/>
</p:tagLst>
</file>

<file path=ppt/tags/tag21.xml><?xml version="1.0" encoding="utf-8"?>
<p:tagLst xmlns:p="http://schemas.openxmlformats.org/presentationml/2006/main">
  <p:tag name="COMMONDATA" val="eyJoZGlkIjoiNGYyYjFlYWE3ZjBkNzljODQzYjcxNjc3Yzg0NmMwM2QifQ=="/>
  <p:tag name="KSO_WPP_MARK_KEY" val="10117a34-a2c0-442a-8703-6554ad47faba"/>
  <p:tag name="commondata" val="eyJoZGlkIjoiMWEwM2ViNGZiOTFjYjQzMTM1NjlmNTBlZWExYjRlZTAifQ==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ISLIDE.VECTOR" val="#259238;"/>
</p:tagLst>
</file>

<file path=ppt/tags/tag5.xml><?xml version="1.0" encoding="utf-8"?>
<p:tagLst xmlns:p="http://schemas.openxmlformats.org/presentationml/2006/main">
  <p:tag name="ISLIDE.VECTOR" val="#259238;"/>
</p:tagLst>
</file>

<file path=ppt/tags/tag6.xml><?xml version="1.0" encoding="utf-8"?>
<p:tagLst xmlns:p="http://schemas.openxmlformats.org/presentationml/2006/main">
  <p:tag name="TABLE_ENDDRAG_ORIGIN_RECT" val="674*396"/>
  <p:tag name="TABLE_ENDDRAG_RECT" val="103*98*674*396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ISLIDE.VECTOR" val="#259238;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2505</Words>
  <Application>WPS 演示</Application>
  <PresentationFormat>宽屏</PresentationFormat>
  <Paragraphs>478</Paragraphs>
  <Slides>15</Slides>
  <Notes>26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Wingdings</vt:lpstr>
      <vt:lpstr>Arial Unicode MS</vt:lpstr>
      <vt:lpstr>等线</vt:lpstr>
      <vt:lpstr>Calibri</vt:lpstr>
      <vt:lpstr>Arial</vt:lpstr>
      <vt:lpstr>黑体</vt:lpstr>
      <vt:lpstr>汉仪颜楷简</vt:lpstr>
      <vt:lpstr>汉仪书宋二简</vt:lpstr>
      <vt:lpstr>汉仪润圆-65简</vt:lpstr>
      <vt:lpstr>汉仪综艺体简</vt:lpstr>
      <vt:lpstr>Office 主题​​1</vt:lpstr>
      <vt:lpstr>TCLayout.ActiveDocument.1</vt:lpstr>
      <vt:lpstr>TCLayout.ActiveDocument.1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刘春兰</cp:lastModifiedBy>
  <cp:revision>212</cp:revision>
  <cp:lastPrinted>2022-10-05T09:28:00Z</cp:lastPrinted>
  <dcterms:created xsi:type="dcterms:W3CDTF">2022-05-01T11:16:00Z</dcterms:created>
  <dcterms:modified xsi:type="dcterms:W3CDTF">2025-01-14T09:57:47Z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FCD8AB5AA1A14C7F9A9EB7B78130331C_13</vt:lpwstr>
  </property>
  <property fmtid="{D5CDD505-2E9C-101B-9397-08002B2CF9AE}" pid="3" name="KSOProductBuildVer">
    <vt:lpwstr>2052-12.1.0.18276</vt:lpwstr>
  </property>
</Properties>
</file>