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06" r:id="rId5"/>
    <p:sldId id="4082" r:id="rId6"/>
    <p:sldId id="4081" r:id="rId7"/>
    <p:sldId id="4067" r:id="rId8"/>
    <p:sldId id="4083" r:id="rId9"/>
    <p:sldId id="4084" r:id="rId10"/>
    <p:sldId id="4068" r:id="rId11"/>
    <p:sldId id="4070" r:id="rId12"/>
    <p:sldId id="4085" r:id="rId13"/>
    <p:sldId id="4087" r:id="rId14"/>
    <p:sldId id="4088" r:id="rId15"/>
    <p:sldId id="4089" r:id="rId16"/>
    <p:sldId id="4090" r:id="rId17"/>
    <p:sldId id="4091" r:id="rId18"/>
    <p:sldId id="305" r:id="rId19"/>
  </p:sldIdLst>
  <p:sldSz cx="12192000" cy="6858000"/>
  <p:notesSz cx="6798945" cy="9929495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543A"/>
    <a:srgbClr val="64A7CE"/>
    <a:srgbClr val="475C9D"/>
    <a:srgbClr val="6A0AAB"/>
    <a:srgbClr val="BC2F36"/>
    <a:srgbClr val="6A559D"/>
    <a:srgbClr val="FFFFFF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725C2C6-1724-4E80-A2AE-97477DF3558C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TxStyle/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TxStyle/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/>
          </a:solidFill>
        </a:fill>
      </a:tcStyle>
    </a:firstRow>
  </a:tblStyle>
  <a:tblStyle styleId="{CDC546F2-EE1F-4B3B-8B11-33871DF7EEF5}" styleName="表样式 1">
    <a:wholeTbl>
      <a:tcTxStyle>
        <a:fontRef idx="none">
          <a:srgbClr val="000000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TxStyle/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9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8.xml"/><Relationship Id="rId7" Type="http://schemas.openxmlformats.org/officeDocument/2006/relationships/image" Target="../media/image7.png"/><Relationship Id="rId6" Type="http://schemas.openxmlformats.org/officeDocument/2006/relationships/tags" Target="../tags/tag17.xml"/><Relationship Id="rId5" Type="http://schemas.openxmlformats.org/officeDocument/2006/relationships/image" Target="../media/image3.png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6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8.xml"/><Relationship Id="rId2" Type="http://schemas.openxmlformats.org/officeDocument/2006/relationships/image" Target="../media/image3.png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image" Target="../media/image3.png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21583" y="66185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237871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180465"/>
            <a:ext cx="11624945" cy="26777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小组所筛选的网页或准备下载文本文件的网址是：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en-US" altLang="zh-CN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                             _      </a:t>
            </a:r>
            <a:endParaRPr lang="en-US" altLang="zh-CN" sz="2800" u="sng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(2)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运用爬虫工具（如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EasySpider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）或大语言模型工具（如文心一言、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Kimi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等）进行文本获取。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en-US" altLang="zh-CN" sz="280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</a:t>
            </a:r>
            <a:endParaRPr lang="en-US" altLang="zh-CN" sz="2800" u="sng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1100" y="3858260"/>
            <a:ext cx="7499350" cy="26606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180465"/>
            <a:ext cx="1103566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去除原始文本中的无用内容或对分析结果有干扰的文本，并将相关记录填入表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3.4.3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73505" y="2580640"/>
            <a:ext cx="10052685" cy="371030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180465"/>
            <a:ext cx="1103566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对清洗后的文本进行文本分词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使用大语言模型工具会根据自身规则对文本进行分词，然后再通过人工方式进行修正。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076960" y="3552190"/>
          <a:ext cx="10349230" cy="1985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890"/>
                <a:gridCol w="4457700"/>
                <a:gridCol w="3596640"/>
              </a:tblGrid>
              <a:tr h="49339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工具需求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推　荐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简　介</a:t>
                      </a:r>
                      <a:endParaRPr lang="zh-CN" altLang="en-US" sz="2400"/>
                    </a:p>
                  </a:txBody>
                  <a:tcPr anchor="ctr" anchorCtr="0"/>
                </a:tc>
              </a:tr>
              <a:tr h="492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分词</a:t>
                      </a:r>
                      <a:endParaRPr lang="zh-CN" altLang="en-US" sz="2400"/>
                    </a:p>
                  </a:txBody>
                  <a:tcPr anchor="ctr" anchorCtr="0"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/>
                        <a:t>lzl </a:t>
                      </a:r>
                      <a:r>
                        <a:rPr lang="zh-CN" altLang="en-US" sz="2400"/>
                        <a:t>在线工具网站</a:t>
                      </a:r>
                      <a:r>
                        <a:rPr lang="en-US" altLang="zh-CN" sz="2400"/>
                        <a:t>“</a:t>
                      </a:r>
                      <a:r>
                        <a:rPr lang="zh-CN" altLang="en-US" sz="2400"/>
                        <a:t>生活工</a:t>
                      </a:r>
                      <a:endParaRPr lang="zh-CN" altLang="en-US" sz="2400"/>
                    </a:p>
                    <a:p>
                      <a:pPr algn="ctr">
                        <a:buNone/>
                      </a:pPr>
                      <a:r>
                        <a:rPr lang="zh-CN" altLang="en-US" sz="2400"/>
                        <a:t>具</a:t>
                      </a:r>
                      <a:r>
                        <a:rPr lang="en-US" altLang="zh-CN" sz="2400"/>
                        <a:t>”</a:t>
                      </a:r>
                      <a:r>
                        <a:rPr lang="zh-CN" altLang="en-US" sz="2400"/>
                        <a:t>栏目中的</a:t>
                      </a:r>
                      <a:r>
                        <a:rPr lang="en-US" altLang="zh-CN" sz="2400"/>
                        <a:t>“</a:t>
                      </a:r>
                      <a:r>
                        <a:rPr lang="zh-CN" altLang="en-US" sz="2400"/>
                        <a:t>中文词频分析</a:t>
                      </a:r>
                      <a:r>
                        <a:rPr lang="en-US" altLang="zh-CN" sz="2400"/>
                        <a:t>”</a:t>
                      </a:r>
                      <a:endParaRPr lang="en-US" altLang="zh-CN" sz="2400"/>
                    </a:p>
                  </a:txBody>
                  <a:tcPr anchor="ctr" anchorCtr="0"/>
                </a:tc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一款集中文分词、词频统计与词云可视化于一体的在线工具</a:t>
                      </a:r>
                      <a:endParaRPr lang="zh-CN" altLang="en-US" sz="2400"/>
                    </a:p>
                  </a:txBody>
                  <a:tcPr anchor="ctr" anchorCtr="0"/>
                </a:tc>
              </a:tr>
              <a:tr h="492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词频统计</a:t>
                      </a:r>
                      <a:endParaRPr lang="zh-CN" altLang="en-US" sz="2400"/>
                    </a:p>
                  </a:txBody>
                  <a:tcPr anchor="ctr" anchorCtr="0"/>
                </a:tc>
                <a:tc vMerge="1">
                  <a:tcPr/>
                </a:tc>
                <a:tc vMerge="1">
                  <a:tcPr/>
                </a:tc>
              </a:tr>
              <a:tr h="50609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词云可视化</a:t>
                      </a:r>
                      <a:endParaRPr lang="zh-CN" altLang="en-US" sz="2400"/>
                    </a:p>
                  </a:txBody>
                  <a:tcPr anchor="ctr" anchorCtr="0"/>
                </a:tc>
                <a:tc vMerge="1">
                  <a:tcPr/>
                </a:tc>
                <a:tc v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180465"/>
            <a:ext cx="1103566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根据你小组想要挖掘的有趣现象，来筛选相关词语的词频，并填写在表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3.4.4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endParaRPr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1828800" y="2647315"/>
          <a:ext cx="8963660" cy="3529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040"/>
                <a:gridCol w="4766945"/>
                <a:gridCol w="2987675"/>
              </a:tblGrid>
              <a:tr h="5041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/>
                        <a:t>序号</a:t>
                      </a:r>
                      <a:endParaRPr lang="zh-CN" altLang="en-US" sz="20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/>
                        <a:t>筛选的词语</a:t>
                      </a:r>
                      <a:endParaRPr lang="zh-CN" altLang="en-US" sz="20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/>
                        <a:t>出现的词频</a:t>
                      </a:r>
                      <a:endParaRPr lang="zh-CN" altLang="en-US" sz="2000"/>
                    </a:p>
                  </a:txBody>
                  <a:tcPr/>
                </a:tc>
              </a:tr>
              <a:tr h="5041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000"/>
                        <a:t>1</a:t>
                      </a:r>
                      <a:endParaRPr lang="en-US" altLang="zh-CN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</a:tr>
              <a:tr h="5041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000"/>
                        <a:t>2</a:t>
                      </a:r>
                      <a:endParaRPr lang="en-US" altLang="zh-CN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</a:tr>
              <a:tr h="5041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000"/>
                        <a:t>3</a:t>
                      </a:r>
                      <a:endParaRPr lang="en-US" altLang="zh-CN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</a:tr>
              <a:tr h="5041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000"/>
                        <a:t>4</a:t>
                      </a:r>
                      <a:endParaRPr lang="en-US" altLang="zh-CN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</a:tr>
              <a:tr h="5041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000"/>
                        <a:t>5</a:t>
                      </a:r>
                      <a:endParaRPr lang="en-US" altLang="zh-CN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</a:tr>
              <a:tr h="5041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000"/>
                        <a:t>6</a:t>
                      </a:r>
                      <a:endParaRPr lang="en-US" altLang="zh-CN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0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932305"/>
            <a:ext cx="10451465" cy="147193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将筛选的词语绘制成图片，并根据词频的高低来设置不同的字体与颜色，以突出词语的重要程度。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180465"/>
            <a:ext cx="1103566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为筛选的词语绘制一张词云图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开展规划实施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16990" y="1969770"/>
            <a:ext cx="9326245" cy="3140075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分析目标：需要说明分析的对象与想要挖掘的有趣现象；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分析策略：要介绍解决问题的方法、工具的选择与使用；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分析过程：要汇报实施的基本过程与收集到的相关数据；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得出结论：要基于相关统计信息，得出科学的结论。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725" y="1180465"/>
            <a:ext cx="61347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r>
              <a: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在线协同撰写一份分析报告。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049018" y="274154"/>
            <a:ext cx="7636561" cy="714778"/>
            <a:chOff x="-457595" y="1049628"/>
            <a:chExt cx="3331169" cy="714778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457595" y="1186153"/>
              <a:ext cx="3331147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跨学科项目介绍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60145" y="1365250"/>
            <a:ext cx="3071495" cy="52197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chemeClr val="bg1"/>
                </a:solidFill>
              </a:rPr>
              <a:t>单元项目情境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4180" y="2263775"/>
            <a:ext cx="10765790" cy="159893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诗词是中华文化的瑰宝，请你组建一个小组，探索互联网应用对传统文化的影响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诗词为例。在互联网上获取唐诗宋词等传统文学作品进行深度的数据分析，以挖掘一些有趣的现象，为现代读者提供全新的视角来理解和欣赏这些经典之作，并运用互联网创新应用来创作诗词，最后撰写活动报告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08737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项目评价要求</a:t>
            </a:r>
            <a:endParaRPr lang="zh-CN" altLang="en-US" sz="3200">
              <a:solidFill>
                <a:schemeClr val="bg1"/>
              </a:solidFill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387475" y="1617345"/>
          <a:ext cx="9997440" cy="4122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6560"/>
                <a:gridCol w="2086610"/>
                <a:gridCol w="2026920"/>
                <a:gridCol w="1838960"/>
                <a:gridCol w="1120140"/>
                <a:gridCol w="1238250"/>
              </a:tblGrid>
              <a:tr h="495300">
                <a:tc rowSpan="2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项目成果</a:t>
                      </a:r>
                      <a:endParaRPr lang="zh-CN" altLang="en-US" sz="2400"/>
                    </a:p>
                  </a:txBody>
                  <a:tcPr anchor="ctr" anchorCtr="0"/>
                </a:tc>
                <a:tc gridSpan="3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评价标准</a:t>
                      </a:r>
                      <a:endParaRPr lang="zh-CN" altLang="en-US" sz="2400"/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  <a:tc gridSpan="2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评价方式</a:t>
                      </a:r>
                      <a:endParaRPr lang="zh-CN" altLang="en-US" sz="2400"/>
                    </a:p>
                  </a:txBody>
                  <a:tcPr/>
                </a:tc>
                <a:tc hMerge="1">
                  <a:tcPr/>
                </a:tc>
              </a:tr>
              <a:tr h="494665">
                <a:tc vMerge="1"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优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良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一般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自评</a:t>
                      </a: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他评</a:t>
                      </a:r>
                      <a:endParaRPr lang="zh-CN" altLang="en-US" sz="2400"/>
                    </a:p>
                  </a:txBody>
                  <a:tcPr/>
                </a:tc>
              </a:tr>
              <a:tr h="82359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工具选择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选择适宜，</a:t>
                      </a:r>
                      <a:endParaRPr lang="zh-CN" altLang="en-US" sz="2400"/>
                    </a:p>
                    <a:p>
                      <a:pPr algn="ctr">
                        <a:buNone/>
                      </a:pPr>
                      <a:r>
                        <a:rPr lang="zh-CN" altLang="en-US" sz="2400"/>
                        <a:t>运用得当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选择适宜，</a:t>
                      </a:r>
                      <a:endParaRPr lang="zh-CN" altLang="en-US" sz="2400"/>
                    </a:p>
                    <a:p>
                      <a:pPr algn="ctr">
                        <a:buNone/>
                      </a:pPr>
                      <a:r>
                        <a:rPr lang="zh-CN" altLang="en-US" sz="2400"/>
                        <a:t>运用欠佳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其他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2400"/>
                    </a:p>
                  </a:txBody>
                  <a:tcPr/>
                </a:tc>
              </a:tr>
              <a:tr h="82359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数据清洗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方法得当，</a:t>
                      </a:r>
                      <a:endParaRPr lang="zh-CN" altLang="en-US" sz="2400"/>
                    </a:p>
                    <a:p>
                      <a:pPr algn="ctr">
                        <a:buNone/>
                      </a:pPr>
                      <a:r>
                        <a:rPr lang="zh-CN" altLang="en-US" sz="2400"/>
                        <a:t>效果佳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方法得当，</a:t>
                      </a:r>
                      <a:endParaRPr lang="zh-CN" altLang="en-US" sz="2400"/>
                    </a:p>
                    <a:p>
                      <a:pPr algn="ctr">
                        <a:buNone/>
                      </a:pPr>
                      <a:r>
                        <a:rPr lang="zh-CN" altLang="en-US" sz="2400"/>
                        <a:t>效果一般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其他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/>
                </a:tc>
              </a:tr>
              <a:tr h="4953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词云制作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分词科学，</a:t>
                      </a:r>
                      <a:endParaRPr lang="zh-CN" altLang="en-US" sz="2400"/>
                    </a:p>
                    <a:p>
                      <a:pPr algn="ctr">
                        <a:buNone/>
                      </a:pPr>
                      <a:r>
                        <a:rPr lang="zh-CN" altLang="en-US" sz="2400"/>
                        <a:t>筛选正确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分词科学，</a:t>
                      </a:r>
                      <a:endParaRPr lang="zh-CN" altLang="en-US" sz="2400"/>
                    </a:p>
                    <a:p>
                      <a:pPr algn="ctr">
                        <a:buNone/>
                      </a:pPr>
                      <a:r>
                        <a:rPr lang="zh-CN" altLang="en-US" sz="2400"/>
                        <a:t>筛选欠佳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ym typeface="+mn-ea"/>
                        </a:rPr>
                        <a:t>其他</a:t>
                      </a:r>
                      <a:endParaRPr lang="zh-CN" altLang="en-US" sz="2400">
                        <a:sym typeface="+mn-ea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/>
                </a:tc>
              </a:tr>
              <a:tr h="49466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分析报告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内容完整，</a:t>
                      </a:r>
                      <a:endParaRPr lang="zh-CN" altLang="en-US" sz="2400"/>
                    </a:p>
                    <a:p>
                      <a:pPr algn="ctr">
                        <a:buNone/>
                      </a:pPr>
                      <a:r>
                        <a:rPr lang="zh-CN" altLang="en-US" sz="2400"/>
                        <a:t>描述科学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/>
                        <a:t>内容完整，</a:t>
                      </a:r>
                      <a:endParaRPr lang="zh-CN" altLang="en-US" sz="2400"/>
                    </a:p>
                    <a:p>
                      <a:pPr algn="ctr">
                        <a:buNone/>
                      </a:pPr>
                      <a:r>
                        <a:rPr lang="zh-CN" altLang="en-US" sz="2400"/>
                        <a:t>描述欠佳</a:t>
                      </a:r>
                      <a:endParaRPr lang="zh-CN" altLang="en-US" sz="24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>
                          <a:sym typeface="+mn-ea"/>
                        </a:rPr>
                        <a:t>其他</a:t>
                      </a:r>
                      <a:endParaRPr lang="zh-CN" altLang="en-US" sz="2400">
                        <a:sym typeface="+mn-ea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1142365" y="56769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/>
              <a:t>项目</a:t>
            </a:r>
            <a:r>
              <a:rPr lang="zh-CN" altLang="en-US" sz="2800" b="1" dirty="0"/>
              <a:t>流程</a:t>
            </a:r>
            <a:endParaRPr lang="zh-CN" altLang="en-US" sz="2800" b="1" dirty="0"/>
          </a:p>
        </p:txBody>
      </p:sp>
      <p:sp>
        <p:nvSpPr>
          <p:cNvPr id="5" name="圆角矩形 4"/>
          <p:cNvSpPr/>
          <p:nvPr/>
        </p:nvSpPr>
        <p:spPr>
          <a:xfrm>
            <a:off x="129603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需求分析</a:t>
            </a:r>
            <a:endParaRPr lang="zh-CN" altLang="en-US" sz="2400"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87159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分工合作</a:t>
            </a:r>
            <a:endParaRPr lang="zh-CN" altLang="en-US" sz="2400"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44715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规划实施</a:t>
            </a:r>
            <a:endParaRPr lang="zh-CN" altLang="en-US" sz="2400"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9156065" y="2662555"/>
            <a:ext cx="1674495" cy="71501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ym typeface="+mn-ea"/>
              </a:rPr>
              <a:t>交流评价</a:t>
            </a:r>
            <a:endParaRPr lang="zh-CN" altLang="en-US" sz="2400">
              <a:sym typeface="+mn-ea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3004820" y="2929890"/>
            <a:ext cx="750570" cy="33972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5662295" y="2929890"/>
            <a:ext cx="750570" cy="33972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8263890" y="2929890"/>
            <a:ext cx="750570" cy="339725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5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425449" y="274154"/>
            <a:ext cx="7012992" cy="1090295"/>
            <a:chOff x="-185586" y="1049628"/>
            <a:chExt cx="3059160" cy="1090295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85586" y="1162658"/>
              <a:ext cx="3059137" cy="977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项目筹备</a:t>
              </a:r>
              <a:endParaRPr lang="zh-CN" altLang="en-US" sz="2400" b="1" dirty="0">
                <a:solidFill>
                  <a:schemeClr val="bg1"/>
                </a:solidFill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160145" y="1365250"/>
            <a:ext cx="3071495" cy="52197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单元项目任务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185" y="2263775"/>
            <a:ext cx="8087995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ctr" defTabSz="266700">
              <a:spcAft>
                <a:spcPct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你会如何规划设计“诗词探秘规划书”？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6105"/>
            <a:chOff x="0" y="1049628"/>
            <a:chExt cx="2873574" cy="716105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6076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</a:t>
              </a:r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二、</a:t>
              </a:r>
              <a:r>
                <a:rPr 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项目实施</a:t>
              </a:r>
              <a:endParaRPr 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150495" y="1347470"/>
            <a:ext cx="232918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开展需求分析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1064895" y="2349500"/>
            <a:ext cx="1007364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）讨论项目的具体需求，包括研究唐诗宋词的哪些方面，以及如何利用互联网应用进行创新。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）设定项目的具体目标，如挖掘诗词中的高频词汇、分析诗词的情感色彩、探索诗词与现代生活的联系等。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3235325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优化分工合作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6990" y="1341755"/>
            <a:ext cx="1080643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根据各小组的实际情况，调整并优化表3.4.2项目小组的分工合作表。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1711325" y="2381250"/>
            <a:ext cx="8403590" cy="35083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49860" y="382270"/>
            <a:ext cx="6287135" cy="534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                                              </a:t>
            </a:r>
            <a:r>
              <a:rPr lang="zh-CN" altLang="en-US" sz="2400" b="1" dirty="0">
                <a:solidFill>
                  <a:schemeClr val="bg1"/>
                </a:solidFill>
              </a:rPr>
              <a:t>一、</a:t>
            </a:r>
            <a:r>
              <a:rPr lang="en-US" altLang="zh-CN" sz="2400" b="1" dirty="0">
                <a:solidFill>
                  <a:schemeClr val="bg1"/>
                </a:solidFill>
              </a:rPr>
              <a:t> </a:t>
            </a:r>
            <a:r>
              <a:rPr lang="zh-CN" altLang="en-US" sz="2400" b="1" dirty="0">
                <a:solidFill>
                  <a:schemeClr val="bg1"/>
                </a:solidFill>
              </a:rPr>
              <a:t>项目</a:t>
            </a:r>
            <a:r>
              <a:rPr lang="zh-CN" altLang="en-US" sz="2400" b="1" dirty="0">
                <a:solidFill>
                  <a:schemeClr val="bg1"/>
                </a:solidFill>
              </a:rPr>
              <a:t>筹备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表格 2"/>
          <p:cNvGraphicFramePr/>
          <p:nvPr>
            <p:custDataLst>
              <p:tags r:id="rId3"/>
            </p:custDataLst>
          </p:nvPr>
        </p:nvGraphicFramePr>
        <p:xfrm>
          <a:off x="531495" y="1735455"/>
          <a:ext cx="10811510" cy="3387090"/>
        </p:xfrm>
        <a:graphic>
          <a:graphicData uri="http://schemas.openxmlformats.org/drawingml/2006/table">
            <a:tbl>
              <a:tblPr firstRow="1">
                <a:tableStyleId>{9725C2C6-1724-4E80-A2AE-97477DF3558C}</a:tableStyleId>
              </a:tblPr>
              <a:tblGrid>
                <a:gridCol w="3276600"/>
                <a:gridCol w="4534535"/>
                <a:gridCol w="3000375"/>
              </a:tblGrid>
              <a:tr h="376555">
                <a:tc>
                  <a:txBody>
                    <a:bodyPr/>
                    <a:p>
                      <a:pPr marL="6858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知识学习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6858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实施步骤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6858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预期成果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</a:tr>
              <a:tr h="3010535">
                <a:tc>
                  <a:txBody>
                    <a:bodyPr/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1</a:t>
                      </a:r>
                      <a:r>
                        <a:rPr lang="zh-CN" altLang="en-US" sz="2400"/>
                        <a:t>）学习教材中的相关知识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2</a:t>
                      </a:r>
                      <a:r>
                        <a:rPr lang="zh-CN" altLang="en-US" sz="2400"/>
                        <a:t>）了解获取诗词相关信息的网络应用或平台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了解诗词探秘规划书所包含的内容</a:t>
                      </a:r>
                      <a:endParaRPr lang="zh-CN" altLang="en-US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1</a:t>
                      </a:r>
                      <a:r>
                        <a:rPr lang="zh-CN" altLang="en-US" sz="2400"/>
                        <a:t>）选择合适的网络应用或平台获取、筛选、整理诗词相关信息，认识互联网对诗词传播的意义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2</a:t>
                      </a:r>
                      <a:r>
                        <a:rPr lang="zh-CN" altLang="en-US" sz="2400"/>
                        <a:t>）选择合适的网络应用或平台创作诗词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3</a:t>
                      </a:r>
                      <a:r>
                        <a:rPr lang="zh-CN" altLang="en-US" sz="2400"/>
                        <a:t>）完成诗词文本的深入分析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4</a:t>
                      </a:r>
                      <a:r>
                        <a:rPr lang="zh-CN" altLang="en-US" sz="2400"/>
                        <a:t>）撰写报告</a:t>
                      </a:r>
                      <a:endParaRPr lang="zh-CN" altLang="en-US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1</a:t>
                      </a:r>
                      <a:r>
                        <a:rPr lang="zh-CN" altLang="en-US" sz="2400"/>
                        <a:t>）自由行诗词探秘规划书（</a:t>
                      </a:r>
                      <a:r>
                        <a:rPr lang="en-US" altLang="zh-CN" sz="2400"/>
                        <a:t>PDF</a:t>
                      </a:r>
                      <a:r>
                        <a:rPr lang="zh-CN" altLang="en-US" sz="2400"/>
                        <a:t>格式）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2</a:t>
                      </a:r>
                      <a:r>
                        <a:rPr lang="zh-CN" altLang="en-US" sz="2400"/>
                        <a:t>）项目成果汇报文档（</a:t>
                      </a:r>
                      <a:r>
                        <a:rPr lang="en-US" altLang="zh-CN" sz="2400"/>
                        <a:t>PPT</a:t>
                      </a:r>
                      <a:r>
                        <a:rPr lang="zh-CN" altLang="en-US" sz="2400"/>
                        <a:t>格式）</a:t>
                      </a:r>
                      <a:endParaRPr lang="zh-CN" altLang="en-US" sz="2400"/>
                    </a:p>
                  </a:txBody>
                  <a:tcPr marL="68580" marR="68580" marT="0" marB="0" anchor="t" anchorCtr="0"/>
                </a:tc>
              </a:tr>
            </a:tbl>
          </a:graphicData>
        </a:graphic>
      </p:graphicFrame>
      <p:sp>
        <p:nvSpPr>
          <p:cNvPr id="10" name="矩形: 剪去单角 19"/>
          <p:cNvSpPr/>
          <p:nvPr/>
        </p:nvSpPr>
        <p:spPr>
          <a:xfrm>
            <a:off x="0" y="375920"/>
            <a:ext cx="295021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）项目方案</a:t>
            </a:r>
            <a:r>
              <a:rPr lang="zh-CN" altLang="en-US" sz="2400" b="1" dirty="0"/>
              <a:t>范例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0030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）项目</a:t>
            </a:r>
            <a:r>
              <a:rPr lang="zh-CN" altLang="en-US" sz="2400" b="1" dirty="0"/>
              <a:t>分工</a:t>
            </a:r>
            <a:endParaRPr lang="zh-CN" altLang="en-US" sz="2400" b="1" dirty="0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764540" y="1830070"/>
          <a:ext cx="10088880" cy="3495040"/>
        </p:xfrm>
        <a:graphic>
          <a:graphicData uri="http://schemas.openxmlformats.org/drawingml/2006/table">
            <a:tbl>
              <a:tblPr firstRow="1" bandRow="1">
                <a:tableStyleId>{CDC546F2-EE1F-4B3B-8B11-33871DF7EEF5}</a:tableStyleId>
              </a:tblPr>
              <a:tblGrid>
                <a:gridCol w="1902460"/>
                <a:gridCol w="1691640"/>
                <a:gridCol w="6494780"/>
              </a:tblGrid>
              <a:tr h="365760"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姓名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角色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职责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/>
                        <a:t> </a:t>
                      </a:r>
                      <a:endParaRPr lang="en-US" alt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组长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主持整个项目开展过程，协调处理各种情况以确保完成项目任务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/>
                        <a:t> </a:t>
                      </a:r>
                      <a:endParaRPr lang="en-US" alt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组织员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组织各成员共同开展需求分析、实施规划与交流评价等具体活动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/>
                        <a:t> </a:t>
                      </a:r>
                      <a:endParaRPr lang="en-US" alt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操作员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记录并整理需求分析、实施规划与交流评价等活动的相关信息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</a:tr>
              <a:tr h="9347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/>
                        <a:t> </a:t>
                      </a:r>
                      <a:endParaRPr lang="en-US" alt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检查员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核查各项任务完成情况，制作汇报</a:t>
                      </a:r>
                      <a:r>
                        <a:rPr lang="en-US" altLang="zh-CN" sz="2400"/>
                        <a:t>PPT</a:t>
                      </a:r>
                      <a:r>
                        <a:rPr lang="zh-CN" altLang="en-US" sz="2400"/>
                        <a:t>并负责对外展示交流</a:t>
                      </a:r>
                      <a:endParaRPr lang="zh-CN" altLang="en-US" sz="2400"/>
                    </a:p>
                  </a:txBody>
                  <a:tcPr marL="68580" marR="68580" marT="0" marB="0" anchor="ctr" anchorCtr="0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TABLE_ENDDRAG_ORIGIN_RECT" val="851*266"/>
  <p:tag name="TABLE_ENDDRAG_RECT" val="38*115*851*266"/>
</p:tagLst>
</file>

<file path=ppt/tags/tag11.xml><?xml version="1.0" encoding="utf-8"?>
<p:tagLst xmlns:p="http://schemas.openxmlformats.org/presentationml/2006/main">
  <p:tag name="TABLE_ENDDRAG_ORIGIN_RECT" val="794*252"/>
  <p:tag name="TABLE_ENDDRAG_RECT" val="60*144*794*252"/>
</p:tagLst>
</file>

<file path=ppt/tags/tag12.xml><?xml version="1.0" encoding="utf-8"?>
<p:tagLst xmlns:p="http://schemas.openxmlformats.org/presentationml/2006/main">
  <p:tag name="ISLIDE.VECTOR" val="#259238;"/>
  <p:tag name="resource_record_key" val="{&quot;29&quot;:[50000076,50000031]}"/>
</p:tagLst>
</file>

<file path=ppt/tags/tag13.xml><?xml version="1.0" encoding="utf-8"?>
<p:tagLst xmlns:p="http://schemas.openxmlformats.org/presentationml/2006/main">
  <p:tag name="TABLE_ENDDRAG_ORIGIN_RECT" val="814*156"/>
  <p:tag name="TABLE_ENDDRAG_RECT" val="84*219*814*156"/>
</p:tagLst>
</file>

<file path=ppt/tags/tag14.xml><?xml version="1.0" encoding="utf-8"?>
<p:tagLst xmlns:p="http://schemas.openxmlformats.org/presentationml/2006/main">
  <p:tag name="TABLE_ENDDRAG_ORIGIN_RECT" val="705*277"/>
  <p:tag name="TABLE_ENDDRAG_RECT" val="144*225*705*277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ISLIDE.THEME" val="https://www.islide.cc;"/>
</p:tagLst>
</file>

<file path=ppt/tags/tag19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resource_record_key" val="{&quot;29&quot;:[50000076,50000031]}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TABLE_ENDDRAG_ORIGIN_RECT" val="787*324"/>
  <p:tag name="TABLE_ENDDRAG_RECT" val="133*132*787*324"/>
</p:tagLst>
</file>

<file path=ppt/tags/tag5.xml><?xml version="1.0" encoding="utf-8"?>
<p:tagLst xmlns:p="http://schemas.openxmlformats.org/presentationml/2006/main">
  <p:tag name="ISLIDE.VECTOR" val="#259238;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1915</Words>
  <Application>WPS 演示</Application>
  <PresentationFormat>宽屏</PresentationFormat>
  <Paragraphs>268</Paragraphs>
  <Slides>16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Impact</vt:lpstr>
      <vt:lpstr>Wingdings</vt:lpstr>
      <vt:lpstr>Arial Unicode MS</vt:lpstr>
      <vt:lpstr>等线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披着虎皮的猫</cp:lastModifiedBy>
  <cp:revision>206</cp:revision>
  <cp:lastPrinted>2022-10-05T09:28:00Z</cp:lastPrinted>
  <dcterms:created xsi:type="dcterms:W3CDTF">2022-05-01T11:16:00Z</dcterms:created>
  <dcterms:modified xsi:type="dcterms:W3CDTF">2024-12-24T13:29:17Z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2052-12.1.0.19302</vt:lpwstr>
  </property>
</Properties>
</file>