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4072" r:id="rId5"/>
    <p:sldId id="4073" r:id="rId6"/>
    <p:sldId id="4064" r:id="rId7"/>
    <p:sldId id="4082" r:id="rId8"/>
    <p:sldId id="4070" r:id="rId9"/>
    <p:sldId id="4076" r:id="rId10"/>
    <p:sldId id="4077" r:id="rId11"/>
    <p:sldId id="4089" r:id="rId12"/>
    <p:sldId id="4078" r:id="rId13"/>
    <p:sldId id="4079" r:id="rId14"/>
    <p:sldId id="4080" r:id="rId15"/>
    <p:sldId id="4094" r:id="rId16"/>
    <p:sldId id="4095" r:id="rId17"/>
    <p:sldId id="305" r:id="rId18"/>
  </p:sldIdLst>
  <p:sldSz cx="12192000" cy="6858000"/>
  <p:notesSz cx="6798945" cy="9929495"/>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G Yun" initials="L. Yu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6543A"/>
    <a:srgbClr val="64A7CE"/>
    <a:srgbClr val="475C9D"/>
    <a:srgbClr val="6A0AAB"/>
    <a:srgbClr val="BC2F36"/>
    <a:srgbClr val="6A559D"/>
    <a:srgbClr val="E0A73E"/>
    <a:srgbClr val="8999CA"/>
    <a:srgbClr val="A967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9A3E752-03B0-455A-B550-042655349238}" styleName="表样式 1 25">
    <a:wholeTbl>
      <a:tcTxStyle>
        <a:fontRef idx="none">
          <a:srgbClr val="000000"/>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rgbClr val="FFFFFF"/>
          </a:solidFill>
        </a:fill>
      </a:tcStyle>
    </a:wholeTbl>
    <a:band2H>
      <a:tcTxStyle/>
      <a:tcStyle>
        <a:tcBdr/>
        <a:fill>
          <a:solidFill>
            <a:schemeClr val="accent1">
              <a:lumMod val="10000"/>
              <a:lumOff val="90000"/>
            </a:schemeClr>
          </a:solidFill>
        </a:fill>
      </a:tcStyle>
    </a:band2H>
    <a:band1V>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chemeClr val="accent1">
              <a:lumMod val="10000"/>
              <a:lumOff val="90000"/>
            </a:schemeClr>
          </a:solidFill>
        </a:fill>
      </a:tcStyle>
    </a:band1V>
    <a:band2V>
      <a:tcTxStyle/>
      <a:tcStyle>
        <a:tcBdr>
          <a:left>
            <a:ln w="9525" cmpd="sng">
              <a:solidFill>
                <a:schemeClr val="accent1">
                  <a:lumMod val="40000"/>
                  <a:lumOff val="60000"/>
                </a:schemeClr>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tcStyle>
    </a:band2V>
    <a:lastCol>
      <a:tcTxStyle b="on">
        <a:fontRef idx="none">
          <a:srgbClr val="08090C"/>
        </a:fontRef>
      </a:tcTxStyle>
      <a:tcStyle>
        <a:tcBdr>
          <a:left>
            <a:ln w="9525" cmpd="sng">
              <a:solidFill>
                <a:schemeClr val="accent1">
                  <a:lumMod val="40000"/>
                  <a:lumOff val="60000"/>
                </a:schemeClr>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9525" cmpd="sng">
              <a:solidFill>
                <a:schemeClr val="accent1"/>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w="9525" cmpd="sng">
              <a:solidFill>
                <a:schemeClr val="accent1">
                  <a:lumMod val="40000"/>
                  <a:lumOff val="60000"/>
                </a:schemeClr>
              </a:solidFill>
            </a:ln>
          </a:insideV>
        </a:tcBdr>
        <a:fill>
          <a:solidFill>
            <a:schemeClr val="accent1"/>
          </a:solidFill>
        </a:fill>
      </a:tcStyle>
    </a:firstRow>
  </a:tblStyle>
  <a:tblStyle styleId="{D1D63ED4-8654-4104-A331-E382E50B574B}" styleName="表样式 1 25">
    <a:wholeTbl>
      <a:tcTxStyle>
        <a:fontRef idx="none">
          <a:srgbClr val="000000"/>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rgbClr val="FFFFFF"/>
          </a:solidFill>
        </a:fill>
      </a:tcStyle>
    </a:wholeTbl>
    <a:band2H>
      <a:tcTxStyle/>
      <a:tcStyle>
        <a:tcBdr/>
        <a:fill>
          <a:solidFill>
            <a:schemeClr val="accent1">
              <a:lumMod val="10000"/>
              <a:lumOff val="90000"/>
            </a:schemeClr>
          </a:solidFill>
        </a:fill>
      </a:tcStyle>
    </a:band2H>
    <a:band1V>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chemeClr val="accent1">
              <a:lumMod val="10000"/>
              <a:lumOff val="90000"/>
            </a:schemeClr>
          </a:solidFill>
        </a:fill>
      </a:tcStyle>
    </a:band1V>
    <a:band2V>
      <a:tcTxStyle/>
      <a:tcStyle>
        <a:tcBdr>
          <a:left>
            <a:ln w="9525" cmpd="sng">
              <a:solidFill>
                <a:schemeClr val="accent1">
                  <a:lumMod val="40000"/>
                  <a:lumOff val="60000"/>
                </a:schemeClr>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tcStyle>
    </a:band2V>
    <a:lastCol>
      <a:tcTxStyle b="on">
        <a:fontRef idx="none">
          <a:srgbClr val="08090C"/>
        </a:fontRef>
      </a:tcTxStyle>
      <a:tcStyle>
        <a:tcBdr>
          <a:left>
            <a:ln w="9525" cmpd="sng">
              <a:solidFill>
                <a:schemeClr val="accent1">
                  <a:lumMod val="40000"/>
                  <a:lumOff val="60000"/>
                </a:schemeClr>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9525" cmpd="sng">
              <a:solidFill>
                <a:schemeClr val="accent1"/>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a:noFill/>
            </a:ln>
          </a:insideV>
        </a:tcBdr>
        <a:fill>
          <a:solidFill>
            <a:srgbClr val="FFFFFF"/>
          </a:solidFill>
        </a:fill>
      </a:tcStyle>
    </a:lastRow>
    <a:firstRow>
      <a:tcTxStyle b="on">
        <a:fontRef idx="none">
          <a:srgbClr val="FFFFFF"/>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w="9525" cmpd="sng">
              <a:solidFill>
                <a:schemeClr val="accent1">
                  <a:lumMod val="40000"/>
                  <a:lumOff val="60000"/>
                </a:schemeClr>
              </a:solidFill>
            </a:ln>
          </a:insideV>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60" autoAdjust="0"/>
    <p:restoredTop sz="86531" autoAdjust="0"/>
  </p:normalViewPr>
  <p:slideViewPr>
    <p:cSldViewPr snapToGrid="0">
      <p:cViewPr varScale="1">
        <p:scale>
          <a:sx n="55" d="100"/>
          <a:sy n="55" d="100"/>
        </p:scale>
        <p:origin x="1088" y="44"/>
      </p:cViewPr>
      <p:guideLst/>
    </p:cSldViewPr>
  </p:slideViewPr>
  <p:notesTextViewPr>
    <p:cViewPr>
      <p:scale>
        <a:sx n="1" d="1"/>
        <a:sy n="1" d="1"/>
      </p:scale>
      <p:origin x="0" y="0"/>
    </p:cViewPr>
  </p:notesTextViewPr>
  <p:notesViewPr>
    <p:cSldViewPr snapToGrid="0">
      <p:cViewPr varScale="1">
        <p:scale>
          <a:sx n="64" d="100"/>
          <a:sy n="64" d="100"/>
        </p:scale>
        <p:origin x="2581" y="37"/>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8.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4FE8C601-4179-4DF0-9BD2-9FBE63BCF89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26642" y="556591"/>
            <a:ext cx="6343905" cy="356980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226642" y="4184773"/>
            <a:ext cx="6345978" cy="5246826"/>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AFF25857-32F1-465E-8A3D-993BA041AD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7013" y="557213"/>
            <a:ext cx="6343650" cy="35687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FF25857-32F1-465E-8A3D-993BA041AD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正文1">
    <p:spTree>
      <p:nvGrpSpPr>
        <p:cNvPr id="1" name=""/>
        <p:cNvGrpSpPr/>
        <p:nvPr/>
      </p:nvGrpSpPr>
      <p:grpSpPr>
        <a:xfrm>
          <a:off x="0" y="0"/>
          <a:ext cx="0" cy="0"/>
          <a:chOff x="0" y="0"/>
          <a:chExt cx="0" cy="0"/>
        </a:xfrm>
      </p:grpSpPr>
      <p:sp>
        <p:nvSpPr>
          <p:cNvPr id="7" name="矩形 6"/>
          <p:cNvSpPr/>
          <p:nvPr userDrawn="1"/>
        </p:nvSpPr>
        <p:spPr>
          <a:xfrm>
            <a:off x="0" y="6492875"/>
            <a:ext cx="12192000" cy="365125"/>
          </a:xfrm>
          <a:prstGeom prst="rect">
            <a:avLst/>
          </a:prstGeom>
          <a:gradFill flip="none" rotWithShape="1">
            <a:gsLst>
              <a:gs pos="82000">
                <a:srgbClr val="AB032B"/>
              </a:gs>
              <a:gs pos="63000">
                <a:srgbClr val="950556"/>
              </a:gs>
              <a:gs pos="0">
                <a:srgbClr val="6A0AAB"/>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425450" y="190500"/>
            <a:ext cx="9309100" cy="798788"/>
          </a:xfrm>
        </p:spPr>
        <p:txBody>
          <a:bodyPr>
            <a:normAutofit/>
          </a:bodyPr>
          <a:lstStyle>
            <a:lvl1pPr>
              <a:defRPr sz="3600">
                <a:solidFill>
                  <a:srgbClr val="7030A0"/>
                </a:solidFill>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25450" y="1238250"/>
            <a:ext cx="11372850" cy="5010149"/>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12"/>
          </p:nvPr>
        </p:nvSpPr>
        <p:spPr>
          <a:xfrm>
            <a:off x="11589456" y="6492875"/>
            <a:ext cx="539044" cy="352953"/>
          </a:xfrm>
        </p:spPr>
        <p:txBody>
          <a:bodyPr/>
          <a:lstStyle>
            <a:lvl1pPr>
              <a:defRPr b="1">
                <a:solidFill>
                  <a:schemeClr val="bg1"/>
                </a:solidFill>
              </a:defRPr>
            </a:lvl1pPr>
          </a:lstStyle>
          <a:p>
            <a:fld id="{7E94C9D3-C384-4E7D-BD0D-43030464E9B0}" type="slidenum">
              <a:rPr lang="zh-CN" altLang="en-US" smtClean="0"/>
            </a:fld>
            <a:endParaRPr lang="zh-CN" altLang="en-US"/>
          </a:p>
        </p:txBody>
      </p:sp>
      <p:pic>
        <p:nvPicPr>
          <p:cNvPr id="9" name="清华校徽校标矢量图.ai-3 [转换].png"/>
          <p:cNvPicPr/>
          <p:nvPr userDrawn="1"/>
        </p:nvPicPr>
        <p:blipFill rotWithShape="1">
          <a:blip r:embed="rId2" cstate="print">
            <a:alphaModFix amt="67408"/>
            <a:duotone>
              <a:prstClr val="black"/>
              <a:srgbClr val="6A0AAB">
                <a:tint val="45000"/>
                <a:satMod val="400000"/>
              </a:srgbClr>
            </a:duotone>
          </a:blip>
          <a:srcRect l="19950" t="62600" r="26455" b="20888"/>
          <a:stretch>
            <a:fillRect/>
          </a:stretch>
        </p:blipFill>
        <p:spPr>
          <a:xfrm>
            <a:off x="9981896" y="190500"/>
            <a:ext cx="1962454" cy="798788"/>
          </a:xfrm>
          <a:prstGeom prst="rect">
            <a:avLst/>
          </a:prstGeom>
          <a:ln w="12700">
            <a:miter lim="4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板">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7E94C9D3-C384-4E7D-BD0D-43030464E9B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showMasterSp="0" userDrawn="1">
  <p:cSld name="标题幻灯片">
    <p:spTree>
      <p:nvGrpSpPr>
        <p:cNvPr id="1" name=""/>
        <p:cNvGrpSpPr/>
        <p:nvPr/>
      </p:nvGrpSpPr>
      <p:grpSpPr>
        <a:xfrm>
          <a:off x="0" y="0"/>
          <a:ext cx="0" cy="0"/>
          <a:chOff x="0" y="0"/>
          <a:chExt cx="0" cy="0"/>
        </a:xfrm>
      </p:grpSpPr>
      <p:grpSp>
        <p:nvGrpSpPr>
          <p:cNvPr id="10" name="组合 9"/>
          <p:cNvGrpSpPr/>
          <p:nvPr userDrawn="1"/>
        </p:nvGrpSpPr>
        <p:grpSpPr>
          <a:xfrm>
            <a:off x="0" y="319314"/>
            <a:ext cx="12206514" cy="6553200"/>
            <a:chOff x="-100178" y="243584"/>
            <a:chExt cx="12349278" cy="6614417"/>
          </a:xfrm>
        </p:grpSpPr>
        <p:sp>
          <p:nvSpPr>
            <p:cNvPr id="16" name="任意多边形: 形状 15"/>
            <p:cNvSpPr/>
            <p:nvPr/>
          </p:nvSpPr>
          <p:spPr>
            <a:xfrm>
              <a:off x="1290792" y="243584"/>
              <a:ext cx="10948991" cy="6614416"/>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15" name="任意多边形: 形状 14"/>
            <p:cNvSpPr/>
            <p:nvPr/>
          </p:nvSpPr>
          <p:spPr>
            <a:xfrm>
              <a:off x="-100178" y="3454768"/>
              <a:ext cx="5590253" cy="3403233"/>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14" name="任意多边形: 形状 13"/>
            <p:cNvSpPr/>
            <p:nvPr/>
          </p:nvSpPr>
          <p:spPr>
            <a:xfrm>
              <a:off x="2255450" y="268342"/>
              <a:ext cx="9993650" cy="6589658"/>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dirty="0"/>
            </a:p>
          </p:txBody>
        </p:sp>
      </p:grpSp>
      <p:sp>
        <p:nvSpPr>
          <p:cNvPr id="9801" name="副标题 2"/>
          <p:cNvSpPr>
            <a:spLocks noGrp="1"/>
          </p:cNvSpPr>
          <p:nvPr userDrawn="1">
            <p:ph type="subTitle" idx="1"/>
          </p:nvPr>
        </p:nvSpPr>
        <p:spPr>
          <a:xfrm>
            <a:off x="673099" y="2356861"/>
            <a:ext cx="5669644" cy="558799"/>
          </a:xfrm>
        </p:spPr>
        <p:txBody>
          <a:bodyPr anchor="ctr">
            <a:norm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US" dirty="0"/>
          </a:p>
        </p:txBody>
      </p:sp>
      <p:sp>
        <p:nvSpPr>
          <p:cNvPr id="9802" name="标题 1"/>
          <p:cNvSpPr>
            <a:spLocks noGrp="1"/>
          </p:cNvSpPr>
          <p:nvPr userDrawn="1">
            <p:ph type="ctrTitle"/>
          </p:nvPr>
        </p:nvSpPr>
        <p:spPr>
          <a:xfrm>
            <a:off x="673099" y="1079864"/>
            <a:ext cx="5669644" cy="1262862"/>
          </a:xfrm>
        </p:spPr>
        <p:txBody>
          <a:bodyPr anchor="ctr">
            <a:noAutofit/>
          </a:bodyPr>
          <a:lstStyle>
            <a:lvl1pPr algn="l">
              <a:defRPr sz="4000">
                <a:solidFill>
                  <a:schemeClr val="tx1"/>
                </a:solidFill>
              </a:defRPr>
            </a:lvl1pPr>
          </a:lstStyle>
          <a:p>
            <a:r>
              <a:rPr lang="en-US" dirty="0"/>
              <a:t>Click to edit Master title style</a:t>
            </a:r>
            <a:endParaRPr lang="zh-CN" altLang="en-US" dirty="0"/>
          </a:p>
        </p:txBody>
      </p:sp>
      <p:sp>
        <p:nvSpPr>
          <p:cNvPr id="12" name="文本占位符 13"/>
          <p:cNvSpPr>
            <a:spLocks noGrp="1"/>
          </p:cNvSpPr>
          <p:nvPr userDrawn="1">
            <p:ph type="body" sz="quarter" idx="10" hasCustomPrompt="1"/>
          </p:nvPr>
        </p:nvSpPr>
        <p:spPr>
          <a:xfrm>
            <a:off x="673099" y="3591058"/>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Signature</a:t>
            </a:r>
            <a:endParaRPr lang="en-US" altLang="zh-CN" dirty="0"/>
          </a:p>
        </p:txBody>
      </p:sp>
      <p:sp>
        <p:nvSpPr>
          <p:cNvPr id="13" name="文本占位符 13"/>
          <p:cNvSpPr>
            <a:spLocks noGrp="1"/>
          </p:cNvSpPr>
          <p:nvPr userDrawn="1">
            <p:ph type="body" sz="quarter" idx="11" hasCustomPrompt="1"/>
          </p:nvPr>
        </p:nvSpPr>
        <p:spPr>
          <a:xfrm>
            <a:off x="673099" y="3887329"/>
            <a:ext cx="5669644" cy="296271"/>
          </a:xfrm>
        </p:spPr>
        <p:txBody>
          <a:bodyPr vert="horz" anchor="ctr">
            <a:noAutofit/>
          </a:bodyPr>
          <a:lstStyle>
            <a:lvl1pPr marL="0" indent="0" algn="l">
              <a:buNone/>
              <a:defRPr sz="1500" b="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ltLang="zh-CN" dirty="0"/>
              <a:t>Date</a:t>
            </a:r>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showMasterSp="0" userDrawn="1">
  <p:cSld name="节标题">
    <p:spTree>
      <p:nvGrpSpPr>
        <p:cNvPr id="1" name=""/>
        <p:cNvGrpSpPr/>
        <p:nvPr/>
      </p:nvGrpSpPr>
      <p:grpSpPr>
        <a:xfrm>
          <a:off x="0" y="0"/>
          <a:ext cx="0" cy="0"/>
          <a:chOff x="0" y="0"/>
          <a:chExt cx="0" cy="0"/>
        </a:xfrm>
      </p:grpSpPr>
      <p:sp>
        <p:nvSpPr>
          <p:cNvPr id="20" name="标题 1"/>
          <p:cNvSpPr>
            <a:spLocks noGrp="1"/>
          </p:cNvSpPr>
          <p:nvPr userDrawn="1">
            <p:ph type="title"/>
          </p:nvPr>
        </p:nvSpPr>
        <p:spPr>
          <a:xfrm>
            <a:off x="5432635" y="2406872"/>
            <a:ext cx="5419185" cy="895350"/>
          </a:xfr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5433751" y="3302222"/>
            <a:ext cx="5419185" cy="1015623"/>
          </a:xfrm>
        </p:spPr>
        <p:txBody>
          <a:bodyPr anchor="t">
            <a:normAutofit/>
          </a:bodyPr>
          <a:lstStyle>
            <a:lvl1pPr marL="0" indent="0" algn="l">
              <a:lnSpc>
                <a:spcPct val="100000"/>
              </a:lnSpc>
              <a:buNone/>
              <a:defRPr sz="11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endParaRPr lang="en-US" dirty="0"/>
          </a:p>
        </p:txBody>
      </p:sp>
      <p:sp>
        <p:nvSpPr>
          <p:cNvPr id="7" name="任意多边形: 形状 6"/>
          <p:cNvSpPr/>
          <p:nvPr/>
        </p:nvSpPr>
        <p:spPr>
          <a:xfrm rot="5400000">
            <a:off x="-1200865" y="1974334"/>
            <a:ext cx="6088358" cy="3686628"/>
          </a:xfrm>
          <a:custGeom>
            <a:avLst/>
            <a:gdLst>
              <a:gd name="connsiteX0" fmla="*/ 10927348 w 10948991"/>
              <a:gd name="connsiteY0" fmla="*/ 0 h 6614416"/>
              <a:gd name="connsiteX1" fmla="*/ 10948991 w 10948991"/>
              <a:gd name="connsiteY1" fmla="*/ 216423 h 6614416"/>
              <a:gd name="connsiteX2" fmla="*/ 6412213 w 10948991"/>
              <a:gd name="connsiteY2" fmla="*/ 2518628 h 6614416"/>
              <a:gd name="connsiteX3" fmla="*/ 1062811 w 10948991"/>
              <a:gd name="connsiteY3" fmla="*/ 6601329 h 6614416"/>
              <a:gd name="connsiteX4" fmla="*/ 1048102 w 10948991"/>
              <a:gd name="connsiteY4" fmla="*/ 6614416 h 6614416"/>
              <a:gd name="connsiteX5" fmla="*/ 0 w 10948991"/>
              <a:gd name="connsiteY5" fmla="*/ 6614416 h 6614416"/>
              <a:gd name="connsiteX6" fmla="*/ 96161 w 10948991"/>
              <a:gd name="connsiteY6" fmla="*/ 6527148 h 6614416"/>
              <a:gd name="connsiteX7" fmla="*/ 549839 w 10948991"/>
              <a:gd name="connsiteY7" fmla="*/ 6122080 h 6614416"/>
              <a:gd name="connsiteX8" fmla="*/ 10927348 w 10948991"/>
              <a:gd name="connsiteY8" fmla="*/ 0 h 661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48991" h="6614416">
                <a:moveTo>
                  <a:pt x="10927348" y="0"/>
                </a:moveTo>
                <a:lnTo>
                  <a:pt x="10948991" y="216423"/>
                </a:lnTo>
                <a:cubicBezTo>
                  <a:pt x="10948991" y="216423"/>
                  <a:pt x="9450258" y="825114"/>
                  <a:pt x="6412213" y="2518628"/>
                </a:cubicBezTo>
                <a:cubicBezTo>
                  <a:pt x="4798251" y="3418308"/>
                  <a:pt x="2687247" y="5163188"/>
                  <a:pt x="1062811" y="6601329"/>
                </a:cubicBezTo>
                <a:lnTo>
                  <a:pt x="1048102" y="6614416"/>
                </a:lnTo>
                <a:lnTo>
                  <a:pt x="0" y="6614416"/>
                </a:lnTo>
                <a:lnTo>
                  <a:pt x="96161" y="6527148"/>
                </a:lnTo>
                <a:cubicBezTo>
                  <a:pt x="359095" y="6289576"/>
                  <a:pt x="549839" y="6122080"/>
                  <a:pt x="549839" y="6122080"/>
                </a:cubicBezTo>
                <a:cubicBezTo>
                  <a:pt x="4480633" y="1953222"/>
                  <a:pt x="10927348" y="0"/>
                  <a:pt x="10927348" y="0"/>
                </a:cubicBezTo>
                <a:close/>
              </a:path>
            </a:pathLst>
          </a:custGeom>
          <a:solidFill>
            <a:schemeClr val="accent2"/>
          </a:solidFill>
          <a:ln w="9525" cap="flat">
            <a:noFill/>
            <a:prstDash val="solid"/>
            <a:miter/>
          </a:ln>
        </p:spPr>
        <p:txBody>
          <a:bodyPr rtlCol="0" anchor="ctr"/>
          <a:lstStyle/>
          <a:p>
            <a:endParaRPr lang="zh-CN" altLang="en-US"/>
          </a:p>
        </p:txBody>
      </p:sp>
      <p:sp>
        <p:nvSpPr>
          <p:cNvPr id="8" name="任意多边形: 形状 7"/>
          <p:cNvSpPr/>
          <p:nvPr/>
        </p:nvSpPr>
        <p:spPr>
          <a:xfrm rot="5400000">
            <a:off x="-605857" y="605855"/>
            <a:ext cx="3108548" cy="1896835"/>
          </a:xfrm>
          <a:custGeom>
            <a:avLst/>
            <a:gdLst>
              <a:gd name="connsiteX0" fmla="*/ 5590253 w 5590253"/>
              <a:gd name="connsiteY0" fmla="*/ 0 h 3403233"/>
              <a:gd name="connsiteX1" fmla="*/ 1672181 w 5590253"/>
              <a:gd name="connsiteY1" fmla="*/ 3403233 h 3403233"/>
              <a:gd name="connsiteX2" fmla="*/ 0 w 5590253"/>
              <a:gd name="connsiteY2" fmla="*/ 3403233 h 3403233"/>
              <a:gd name="connsiteX3" fmla="*/ 11935 w 5590253"/>
              <a:gd name="connsiteY3" fmla="*/ 1606946 h 3403233"/>
              <a:gd name="connsiteX4" fmla="*/ 5590253 w 5590253"/>
              <a:gd name="connsiteY4" fmla="*/ 0 h 340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90253" h="3403233">
                <a:moveTo>
                  <a:pt x="5590253" y="0"/>
                </a:moveTo>
                <a:lnTo>
                  <a:pt x="1672181" y="3403233"/>
                </a:lnTo>
                <a:lnTo>
                  <a:pt x="0" y="3403233"/>
                </a:lnTo>
                <a:lnTo>
                  <a:pt x="11935" y="1606946"/>
                </a:lnTo>
                <a:cubicBezTo>
                  <a:pt x="11935" y="1606946"/>
                  <a:pt x="1226612" y="2908192"/>
                  <a:pt x="5590253" y="0"/>
                </a:cubicBezTo>
                <a:close/>
              </a:path>
            </a:pathLst>
          </a:custGeom>
          <a:solidFill>
            <a:schemeClr val="accent3"/>
          </a:solidFill>
          <a:ln w="9525" cap="flat">
            <a:noFill/>
            <a:prstDash val="solid"/>
            <a:miter/>
          </a:ln>
        </p:spPr>
        <p:txBody>
          <a:bodyPr rtlCol="0" anchor="ctr"/>
          <a:lstStyle/>
          <a:p>
            <a:endParaRPr lang="zh-CN" altLang="en-US"/>
          </a:p>
        </p:txBody>
      </p:sp>
      <p:sp>
        <p:nvSpPr>
          <p:cNvPr id="9" name="任意多边形: 形状 8"/>
          <p:cNvSpPr/>
          <p:nvPr/>
        </p:nvSpPr>
        <p:spPr>
          <a:xfrm rot="5400000">
            <a:off x="-942148" y="2252031"/>
            <a:ext cx="5557125" cy="3672829"/>
          </a:xfrm>
          <a:custGeom>
            <a:avLst/>
            <a:gdLst>
              <a:gd name="connsiteX0" fmla="*/ 9993650 w 9993650"/>
              <a:gd name="connsiteY0" fmla="*/ 0 h 6589658"/>
              <a:gd name="connsiteX1" fmla="*/ 9993650 w 9993650"/>
              <a:gd name="connsiteY1" fmla="*/ 6589658 h 6589658"/>
              <a:gd name="connsiteX2" fmla="*/ 9481282 w 9993650"/>
              <a:gd name="connsiteY2" fmla="*/ 6589658 h 6589658"/>
              <a:gd name="connsiteX3" fmla="*/ 9442156 w 9993650"/>
              <a:gd name="connsiteY3" fmla="*/ 6576126 h 6589658"/>
              <a:gd name="connsiteX4" fmla="*/ 1536593 w 9993650"/>
              <a:gd name="connsiteY4" fmla="*/ 6502535 h 6589658"/>
              <a:gd name="connsiteX5" fmla="*/ 1251116 w 9993650"/>
              <a:gd name="connsiteY5" fmla="*/ 6589658 h 6589658"/>
              <a:gd name="connsiteX6" fmla="*/ 0 w 9993650"/>
              <a:gd name="connsiteY6" fmla="*/ 6589658 h 6589658"/>
              <a:gd name="connsiteX7" fmla="*/ 195378 w 9993650"/>
              <a:gd name="connsiteY7" fmla="*/ 6414513 h 6589658"/>
              <a:gd name="connsiteX8" fmla="*/ 3300752 w 9993650"/>
              <a:gd name="connsiteY8" fmla="*/ 3857750 h 6589658"/>
              <a:gd name="connsiteX9" fmla="*/ 9993650 w 9993650"/>
              <a:gd name="connsiteY9" fmla="*/ 0 h 6589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93650" h="6589658">
                <a:moveTo>
                  <a:pt x="9993650" y="0"/>
                </a:moveTo>
                <a:lnTo>
                  <a:pt x="9993650" y="6589658"/>
                </a:lnTo>
                <a:lnTo>
                  <a:pt x="9481282" y="6589658"/>
                </a:lnTo>
                <a:lnTo>
                  <a:pt x="9442156" y="6576126"/>
                </a:lnTo>
                <a:cubicBezTo>
                  <a:pt x="6331463" y="5540142"/>
                  <a:pt x="3479003" y="5935015"/>
                  <a:pt x="1536593" y="6502535"/>
                </a:cubicBezTo>
                <a:lnTo>
                  <a:pt x="1251116" y="6589658"/>
                </a:lnTo>
                <a:lnTo>
                  <a:pt x="0" y="6589658"/>
                </a:lnTo>
                <a:lnTo>
                  <a:pt x="195378" y="6414513"/>
                </a:lnTo>
                <a:cubicBezTo>
                  <a:pt x="1925596" y="4879294"/>
                  <a:pt x="3300752" y="3857750"/>
                  <a:pt x="3300752" y="3857750"/>
                </a:cubicBezTo>
                <a:cubicBezTo>
                  <a:pt x="5889719" y="1547428"/>
                  <a:pt x="9993650" y="0"/>
                  <a:pt x="9993650" y="0"/>
                </a:cubicBezTo>
                <a:close/>
              </a:path>
            </a:pathLst>
          </a:custGeom>
          <a:gradFill>
            <a:gsLst>
              <a:gs pos="0">
                <a:schemeClr val="accent4"/>
              </a:gs>
              <a:gs pos="100000">
                <a:schemeClr val="accent1"/>
              </a:gs>
            </a:gsLst>
            <a:lin ang="5400000" scaled="1"/>
          </a:gradFill>
          <a:ln w="9525" cap="flat">
            <a:noFill/>
            <a:prstDash val="solid"/>
            <a:miter/>
          </a:ln>
        </p:spPr>
        <p:txBody>
          <a:bodyPr rtlCol="0" anchor="ct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灯片编号占位符 5"/>
          <p:cNvSpPr>
            <a:spLocks noGrp="1"/>
          </p:cNvSpPr>
          <p:nvPr>
            <p:ph type="sldNum" sz="quarter" idx="4"/>
          </p:nvPr>
        </p:nvSpPr>
        <p:spPr>
          <a:xfrm>
            <a:off x="11525956" y="6390216"/>
            <a:ext cx="53904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4C9D3-C384-4E7D-BD0D-43030464E9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323850" algn="l" defTabSz="914400" rtl="0" eaLnBrk="1" latinLnBrk="0" hangingPunct="1">
        <a:lnSpc>
          <a:spcPct val="120000"/>
        </a:lnSpc>
        <a:spcBef>
          <a:spcPts val="1000"/>
        </a:spcBef>
        <a:buFont typeface="Wingdings" panose="05000000000000000000" pitchFamily="2" charset="2"/>
        <a:buChar char="n"/>
        <a:defRPr sz="2800" b="1" kern="1200">
          <a:solidFill>
            <a:schemeClr val="tx1"/>
          </a:solidFill>
          <a:latin typeface="+mn-lt"/>
          <a:ea typeface="+mn-ea"/>
          <a:cs typeface="+mn-cs"/>
        </a:defRPr>
      </a:lvl1pPr>
      <a:lvl2pPr marL="685800" indent="-323850" algn="l" defTabSz="914400" rtl="0" eaLnBrk="1" latinLnBrk="0" hangingPunct="1">
        <a:lnSpc>
          <a:spcPct val="120000"/>
        </a:lnSpc>
        <a:spcBef>
          <a:spcPts val="500"/>
        </a:spcBef>
        <a:buFont typeface="Wingdings" panose="05000000000000000000" pitchFamily="2" charset="2"/>
        <a:buChar char="n"/>
        <a:defRPr sz="2400" b="1" kern="1200">
          <a:solidFill>
            <a:schemeClr val="tx1"/>
          </a:solidFill>
          <a:latin typeface="+mn-lt"/>
          <a:ea typeface="+mn-ea"/>
          <a:cs typeface="+mn-cs"/>
        </a:defRPr>
      </a:lvl2pPr>
      <a:lvl3pPr marL="1143000" indent="-323850" algn="l" defTabSz="914400" rtl="0" eaLnBrk="1" latinLnBrk="0" hangingPunct="1">
        <a:lnSpc>
          <a:spcPct val="120000"/>
        </a:lnSpc>
        <a:spcBef>
          <a:spcPts val="500"/>
        </a:spcBef>
        <a:buFont typeface="Wingdings" panose="05000000000000000000" pitchFamily="2" charset="2"/>
        <a:buChar char="n"/>
        <a:defRPr sz="2000" b="1" kern="1200">
          <a:solidFill>
            <a:schemeClr val="tx1"/>
          </a:solidFill>
          <a:latin typeface="+mn-lt"/>
          <a:ea typeface="+mn-ea"/>
          <a:cs typeface="+mn-cs"/>
        </a:defRPr>
      </a:lvl3pPr>
      <a:lvl4pPr marL="16002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4pPr>
      <a:lvl5pPr marL="2057400" indent="-323850" algn="l" defTabSz="914400" rtl="0" eaLnBrk="1" latinLnBrk="0" hangingPunct="1">
        <a:lnSpc>
          <a:spcPct val="120000"/>
        </a:lnSpc>
        <a:spcBef>
          <a:spcPts val="500"/>
        </a:spcBef>
        <a:buFont typeface="Wingdings" panose="05000000000000000000" pitchFamily="2" charset="2"/>
        <a:buChar char="n"/>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1.vml"/><Relationship Id="rId6" Type="http://schemas.openxmlformats.org/officeDocument/2006/relationships/slideLayout" Target="../slideLayouts/slideLayout3.xml"/><Relationship Id="rId5" Type="http://schemas.openxmlformats.org/officeDocument/2006/relationships/tags" Target="../tags/tag2.xml"/><Relationship Id="rId4" Type="http://schemas.openxmlformats.org/officeDocument/2006/relationships/image" Target="../media/image3.png"/><Relationship Id="rId3" Type="http://schemas.openxmlformats.org/officeDocument/2006/relationships/tags" Target="../tags/tag1.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tags" Target="../tags/tag13.xml"/><Relationship Id="rId2" Type="http://schemas.openxmlformats.org/officeDocument/2006/relationships/image" Target="../media/image3.png"/><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17.xml"/><Relationship Id="rId7" Type="http://schemas.openxmlformats.org/officeDocument/2006/relationships/image" Target="../media/image5.png"/><Relationship Id="rId6" Type="http://schemas.openxmlformats.org/officeDocument/2006/relationships/tags" Target="../tags/tag16.xml"/><Relationship Id="rId5" Type="http://schemas.openxmlformats.org/officeDocument/2006/relationships/image" Target="../media/image3.png"/><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image" Target="../media/image2.emf"/><Relationship Id="rId11" Type="http://schemas.openxmlformats.org/officeDocument/2006/relationships/notesSlide" Target="../notesSlides/notesSlide15.xml"/><Relationship Id="rId10" Type="http://schemas.openxmlformats.org/officeDocument/2006/relationships/vmlDrawing" Target="../drawings/vmlDrawing2.vml"/><Relationship Id="rId1"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3.png"/><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0"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5" name="副标题 4"/>
          <p:cNvSpPr>
            <a:spLocks noGrp="1"/>
          </p:cNvSpPr>
          <p:nvPr>
            <p:ph type="subTitle" idx="1"/>
          </p:nvPr>
        </p:nvSpPr>
        <p:spPr>
          <a:xfrm>
            <a:off x="485774" y="4060231"/>
            <a:ext cx="4539562" cy="558799"/>
          </a:xfrm>
        </p:spPr>
        <p:txBody>
          <a:bodyPr>
            <a:normAutofit/>
          </a:bodyPr>
          <a:lstStyle/>
          <a:p>
            <a:r>
              <a:rPr lang="zh-CN" altLang="en-US" sz="2400" b="0" dirty="0"/>
              <a:t>编写组</a:t>
            </a:r>
            <a:endParaRPr lang="zh-CN" altLang="en-US" sz="2400" b="0" dirty="0"/>
          </a:p>
        </p:txBody>
      </p:sp>
      <p:sp>
        <p:nvSpPr>
          <p:cNvPr id="8" name="标题 1"/>
          <p:cNvSpPr txBox="1"/>
          <p:nvPr/>
        </p:nvSpPr>
        <p:spPr>
          <a:xfrm>
            <a:off x="373933" y="148772"/>
            <a:ext cx="6616343" cy="18165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5400" dirty="0"/>
              <a:t>信息</a:t>
            </a:r>
            <a:r>
              <a:rPr lang="zh-CN" altLang="en-US" sz="5400" dirty="0"/>
              <a:t>技术</a:t>
            </a:r>
            <a:endParaRPr lang="zh-CN" altLang="en-US" sz="5400" dirty="0"/>
          </a:p>
          <a:p>
            <a:pPr>
              <a:lnSpc>
                <a:spcPct val="120000"/>
              </a:lnSpc>
            </a:pPr>
            <a:r>
              <a:rPr lang="zh-CN" altLang="en-US" sz="3900" dirty="0"/>
              <a:t>七年级</a:t>
            </a:r>
            <a:r>
              <a:rPr lang="en-US" altLang="zh-CN" sz="3900" dirty="0"/>
              <a:t>  </a:t>
            </a:r>
            <a:r>
              <a:rPr lang="zh-CN" altLang="en-US" sz="3900" dirty="0"/>
              <a:t>下</a:t>
            </a:r>
            <a:r>
              <a:rPr lang="zh-CN" altLang="en-US" sz="3900" dirty="0"/>
              <a:t>册</a:t>
            </a:r>
            <a:endParaRPr lang="zh-CN" altLang="en-US" sz="3900" dirty="0"/>
          </a:p>
        </p:txBody>
      </p:sp>
      <p:pic>
        <p:nvPicPr>
          <p:cNvPr id="4" name="Picture 33" descr="C:\Documents and Settings\EJPeng\桌面\社标.png"/>
          <p:cNvPicPr>
            <a:picLocks noChangeAspect="1"/>
          </p:cNvPicPr>
          <p:nvPr>
            <p:custDataLst>
              <p:tags r:id="rId3"/>
            </p:custDataLst>
          </p:nvPr>
        </p:nvPicPr>
        <p:blipFill>
          <a:blip r:embed="rId4"/>
          <a:stretch>
            <a:fillRect/>
          </a:stretch>
        </p:blipFill>
        <p:spPr>
          <a:xfrm>
            <a:off x="142240" y="5731193"/>
            <a:ext cx="1873250" cy="546100"/>
          </a:xfrm>
          <a:prstGeom prst="rect">
            <a:avLst/>
          </a:prstGeom>
          <a:noFill/>
          <a:ln w="9525">
            <a:noFill/>
          </a:ln>
        </p:spPr>
      </p:pic>
      <p:sp>
        <p:nvSpPr>
          <p:cNvPr id="6" name="文本框 5"/>
          <p:cNvSpPr txBox="1"/>
          <p:nvPr/>
        </p:nvSpPr>
        <p:spPr>
          <a:xfrm>
            <a:off x="485775" y="2112645"/>
            <a:ext cx="5744845" cy="1568450"/>
          </a:xfrm>
          <a:prstGeom prst="rect">
            <a:avLst/>
          </a:prstGeom>
          <a:noFill/>
        </p:spPr>
        <p:txBody>
          <a:bodyPr wrap="square" rtlCol="0">
            <a:spAutoFit/>
          </a:bodyPr>
          <a:p>
            <a:r>
              <a:rPr lang="zh-CN" altLang="en-US" sz="3200"/>
              <a:t>第一单元</a:t>
            </a:r>
            <a:endParaRPr lang="zh-CN" altLang="en-US" sz="3200"/>
          </a:p>
          <a:p>
            <a:r>
              <a:rPr sz="3200"/>
              <a:t>第3课 信息传输保安全——Web 安全协议</a:t>
            </a:r>
            <a:endParaRPr sz="3200"/>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37615" y="1423670"/>
            <a:ext cx="9891395" cy="521970"/>
          </a:xfrm>
          <a:prstGeom prst="rect">
            <a:avLst/>
          </a:prstGeom>
          <a:noFill/>
        </p:spPr>
        <p:txBody>
          <a:bodyPr wrap="square" rtlCol="0">
            <a:spAutoFit/>
          </a:bodyPr>
          <a:p>
            <a:pPr marL="342900" indent="-342900">
              <a:lnSpc>
                <a:spcPct val="100000"/>
              </a:lnSpc>
              <a:buFont typeface="Wingdings" panose="05000000000000000000" charset="0"/>
              <a:buChar char="p"/>
            </a:pPr>
            <a:r>
              <a:rPr lang="zh-CN" altLang="en-US" sz="2800">
                <a:latin typeface="微软雅黑" panose="020B0503020204020204" pitchFamily="34" charset="-122"/>
                <a:ea typeface="微软雅黑" panose="020B0503020204020204" pitchFamily="34" charset="-122"/>
                <a:cs typeface="微软雅黑" panose="020B0503020204020204" pitchFamily="34" charset="-122"/>
              </a:rPr>
              <a:t>测试题</a:t>
            </a:r>
            <a:endParaRPr lang="zh-CN" altLang="en-US" sz="28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圆角矩形 7"/>
          <p:cNvSpPr/>
          <p:nvPr/>
        </p:nvSpPr>
        <p:spPr>
          <a:xfrm>
            <a:off x="822960" y="2273300"/>
            <a:ext cx="10928350" cy="3127375"/>
          </a:xfrm>
          <a:prstGeom prst="roundRect">
            <a:avLst/>
          </a:prstGeom>
          <a:solidFill>
            <a:schemeClr val="accent1">
              <a:alpha val="3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t" anchorCtr="0"/>
          <a:p>
            <a:pPr algn="l">
              <a:lnSpc>
                <a:spcPct val="100000"/>
              </a:lnSpc>
            </a:pPr>
            <a:r>
              <a:rPr sz="2800">
                <a:solidFill>
                  <a:schemeClr val="tx1"/>
                </a:solidFill>
                <a:latin typeface="华文楷体" panose="02010600040101010101" charset="-122"/>
                <a:ea typeface="华文楷体" panose="02010600040101010101" charset="-122"/>
                <a:cs typeface="华文楷体" panose="02010600040101010101" charset="-122"/>
              </a:rPr>
              <a:t>1.下列协议中，使用明文传输的是（   ）。</a:t>
            </a:r>
            <a:endParaRPr sz="2800">
              <a:solidFill>
                <a:schemeClr val="tx1"/>
              </a:solidFill>
              <a:latin typeface="华文楷体" panose="02010600040101010101" charset="-122"/>
              <a:ea typeface="华文楷体" panose="02010600040101010101" charset="-122"/>
              <a:cs typeface="华文楷体" panose="02010600040101010101" charset="-122"/>
            </a:endParaRPr>
          </a:p>
          <a:p>
            <a:pPr algn="l">
              <a:lnSpc>
                <a:spcPct val="100000"/>
              </a:lnSpc>
            </a:pPr>
            <a:r>
              <a:rPr sz="2800">
                <a:solidFill>
                  <a:schemeClr val="tx1"/>
                </a:solidFill>
                <a:latin typeface="华文楷体" panose="02010600040101010101" charset="-122"/>
                <a:ea typeface="华文楷体" panose="02010600040101010101" charset="-122"/>
                <a:cs typeface="华文楷体" panose="02010600040101010101" charset="-122"/>
              </a:rPr>
              <a:t>A.SSL    B.TLS   C.HTTP   D.HTTPS  </a:t>
            </a:r>
            <a:endParaRPr sz="2800">
              <a:solidFill>
                <a:schemeClr val="tx1"/>
              </a:solidFill>
              <a:latin typeface="华文楷体" panose="02010600040101010101" charset="-122"/>
              <a:ea typeface="华文楷体" panose="02010600040101010101" charset="-122"/>
              <a:cs typeface="华文楷体" panose="02010600040101010101" charset="-122"/>
            </a:endParaRPr>
          </a:p>
          <a:p>
            <a:pPr algn="l">
              <a:lnSpc>
                <a:spcPct val="100000"/>
              </a:lnSpc>
            </a:pPr>
            <a:r>
              <a:rPr sz="2800">
                <a:solidFill>
                  <a:schemeClr val="tx1"/>
                </a:solidFill>
                <a:latin typeface="华文楷体" panose="02010600040101010101" charset="-122"/>
                <a:ea typeface="华文楷体" panose="02010600040101010101" charset="-122"/>
                <a:cs typeface="华文楷体" panose="02010600040101010101" charset="-122"/>
              </a:rPr>
              <a:t>2.（   ）是一种为网络通信安全与数据完整性提供保障的安全协议，它对TCP/IP的网络连接进行加密。</a:t>
            </a:r>
            <a:endParaRPr sz="2800">
              <a:solidFill>
                <a:schemeClr val="tx1"/>
              </a:solidFill>
              <a:latin typeface="华文楷体" panose="02010600040101010101" charset="-122"/>
              <a:ea typeface="华文楷体" panose="02010600040101010101" charset="-122"/>
              <a:cs typeface="华文楷体" panose="02010600040101010101" charset="-122"/>
            </a:endParaRPr>
          </a:p>
          <a:p>
            <a:pPr algn="l">
              <a:lnSpc>
                <a:spcPct val="100000"/>
              </a:lnSpc>
            </a:pPr>
            <a:r>
              <a:rPr sz="2800">
                <a:solidFill>
                  <a:schemeClr val="tx1"/>
                </a:solidFill>
                <a:latin typeface="华文楷体" panose="02010600040101010101" charset="-122"/>
                <a:ea typeface="华文楷体" panose="02010600040101010101" charset="-122"/>
                <a:cs typeface="华文楷体" panose="02010600040101010101" charset="-122"/>
              </a:rPr>
              <a:t>A.SSL    B.CA    C.HTTP   D.HTTPS  </a:t>
            </a:r>
            <a:endParaRPr sz="2800">
              <a:solidFill>
                <a:schemeClr val="tx1"/>
              </a:solidFill>
              <a:latin typeface="华文楷体" panose="02010600040101010101" charset="-122"/>
              <a:ea typeface="华文楷体" panose="02010600040101010101" charset="-122"/>
              <a:cs typeface="华文楷体" panose="02010600040101010101" charset="-122"/>
            </a:endParaRPr>
          </a:p>
        </p:txBody>
      </p:sp>
      <p:grpSp>
        <p:nvGrpSpPr>
          <p:cNvPr id="10" name="组合 9"/>
          <p:cNvGrpSpPr/>
          <p:nvPr/>
        </p:nvGrpSpPr>
        <p:grpSpPr>
          <a:xfrm>
            <a:off x="-1" y="274154"/>
            <a:ext cx="6587544" cy="714778"/>
            <a:chOff x="0" y="1049628"/>
            <a:chExt cx="2873574" cy="714778"/>
          </a:xfrm>
        </p:grpSpPr>
        <p:sp>
          <p:nvSpPr>
            <p:cNvPr id="11"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三、</a:t>
              </a:r>
              <a:r>
                <a:rPr lang="en-US" altLang="zh-CN" sz="2400" b="1" dirty="0">
                  <a:solidFill>
                    <a:schemeClr val="bg1"/>
                  </a:solidFill>
                </a:rPr>
                <a:t> </a:t>
              </a:r>
              <a:r>
                <a:rPr lang="zh-CN" altLang="en-US" sz="2400" b="1" dirty="0">
                  <a:solidFill>
                    <a:schemeClr val="bg1"/>
                  </a:solidFill>
                </a:rPr>
                <a:t>习题</a:t>
              </a:r>
              <a:r>
                <a:rPr lang="zh-CN" altLang="en-US" sz="2400" b="1" dirty="0">
                  <a:solidFill>
                    <a:schemeClr val="bg1"/>
                  </a:solidFill>
                </a:rPr>
                <a:t>测试</a:t>
              </a:r>
              <a:endParaRPr lang="zh-CN" altLang="en-US" sz="2400" b="1" dirty="0">
                <a:solidFill>
                  <a:schemeClr val="bg1"/>
                </a:solidFill>
              </a:endParaRPr>
            </a:p>
          </p:txBody>
        </p:sp>
      </p:grpSp>
      <p:pic>
        <p:nvPicPr>
          <p:cNvPr id="14"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37615" y="1423670"/>
            <a:ext cx="9891395" cy="2306955"/>
          </a:xfrm>
          <a:prstGeom prst="rect">
            <a:avLst/>
          </a:prstGeom>
          <a:noFill/>
        </p:spPr>
        <p:txBody>
          <a:bodyPr wrap="square" rtlCol="0">
            <a:spAutoFit/>
          </a:bodyPr>
          <a:p>
            <a:pPr marL="342900" indent="-342900">
              <a:lnSpc>
                <a:spcPct val="15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学到了哪些知识与技能？</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nSpc>
                <a:spcPct val="15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提升了哪些方面的能力？</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nSpc>
                <a:spcPct val="15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生成了怎样的观点？</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 name="组合 2"/>
          <p:cNvGrpSpPr/>
          <p:nvPr/>
        </p:nvGrpSpPr>
        <p:grpSpPr>
          <a:xfrm>
            <a:off x="-1" y="274154"/>
            <a:ext cx="6587544" cy="714778"/>
            <a:chOff x="0" y="1049628"/>
            <a:chExt cx="2873574" cy="714778"/>
          </a:xfrm>
        </p:grpSpPr>
        <p:sp>
          <p:nvSpPr>
            <p:cNvPr id="5"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四、</a:t>
              </a:r>
              <a:r>
                <a:rPr lang="en-US" altLang="zh-CN" sz="2400" b="1" dirty="0">
                  <a:solidFill>
                    <a:schemeClr val="bg1"/>
                  </a:solidFill>
                </a:rPr>
                <a:t> </a:t>
              </a:r>
              <a:r>
                <a:rPr lang="zh-CN" altLang="en-US" sz="2400" b="1" dirty="0">
                  <a:solidFill>
                    <a:schemeClr val="bg1"/>
                  </a:solidFill>
                </a:rPr>
                <a:t>小结</a:t>
              </a:r>
              <a:r>
                <a:rPr lang="zh-CN" altLang="en-US" sz="2400" b="1" dirty="0">
                  <a:solidFill>
                    <a:schemeClr val="bg1"/>
                  </a:solidFill>
                </a:rPr>
                <a:t>回顾</a:t>
              </a:r>
              <a:endParaRPr lang="zh-CN" altLang="en-US" sz="2400" b="1" dirty="0">
                <a:solidFill>
                  <a:schemeClr val="bg1"/>
                </a:solidFill>
              </a:endParaRPr>
            </a:p>
          </p:txBody>
        </p:sp>
      </p:grpSp>
      <p:pic>
        <p:nvPicPr>
          <p:cNvPr id="10"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640" y="1236345"/>
            <a:ext cx="11216640" cy="3046095"/>
          </a:xfrm>
          <a:prstGeom prst="rect">
            <a:avLst/>
          </a:prstGeom>
          <a:noFill/>
        </p:spPr>
        <p:txBody>
          <a:bodyPr wrap="square" rtlCol="0">
            <a:spAutoFit/>
          </a:bodyPr>
          <a:p>
            <a:pPr indent="0">
              <a:lnSpc>
                <a:spcPct val="150000"/>
              </a:lnSpc>
              <a:buFont typeface="Wingdings" panose="05000000000000000000" charset="0"/>
              <a:buNone/>
            </a:pPr>
            <a:r>
              <a:rPr sz="3200">
                <a:latin typeface="微软雅黑" panose="020B0503020204020204" pitchFamily="34" charset="-122"/>
                <a:ea typeface="微软雅黑" panose="020B0503020204020204" pitchFamily="34" charset="-122"/>
                <a:cs typeface="微软雅黑" panose="020B0503020204020204" pitchFamily="34" charset="-122"/>
              </a:rPr>
              <a:t>1.项目实施作业</a:t>
            </a:r>
            <a:endParaRPr sz="32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charset="0"/>
              <a:buNone/>
            </a:pPr>
            <a:r>
              <a:rPr sz="3200">
                <a:latin typeface="微软雅黑" panose="020B0503020204020204" pitchFamily="34" charset="-122"/>
                <a:ea typeface="微软雅黑" panose="020B0503020204020204" pitchFamily="34" charset="-122"/>
                <a:cs typeface="微软雅黑" panose="020B0503020204020204" pitchFamily="34" charset="-122"/>
              </a:rPr>
              <a:t>请各小组对项目探究的阶段成果进行整理并提交，整理内容：</a:t>
            </a:r>
            <a:endParaRPr sz="32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charset="0"/>
              <a:buNone/>
            </a:pPr>
            <a:r>
              <a:rPr sz="3200">
                <a:latin typeface="微软雅黑" panose="020B0503020204020204" pitchFamily="34" charset="-122"/>
                <a:ea typeface="微软雅黑" panose="020B0503020204020204" pitchFamily="34" charset="-122"/>
                <a:cs typeface="微软雅黑" panose="020B0503020204020204" pitchFamily="34" charset="-122"/>
              </a:rPr>
              <a:t>根据项目需求，搜索合适的可以安全发布网页的网络平台</a:t>
            </a:r>
            <a:endParaRPr sz="32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charset="0"/>
              <a:buNone/>
            </a:pPr>
            <a:endParaRPr sz="320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 name="组合 2"/>
          <p:cNvGrpSpPr/>
          <p:nvPr/>
        </p:nvGrpSpPr>
        <p:grpSpPr>
          <a:xfrm>
            <a:off x="-1" y="274154"/>
            <a:ext cx="6587544" cy="714778"/>
            <a:chOff x="0" y="1049628"/>
            <a:chExt cx="2873574" cy="714778"/>
          </a:xfrm>
        </p:grpSpPr>
        <p:sp>
          <p:nvSpPr>
            <p:cNvPr id="5"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五、</a:t>
              </a:r>
              <a:r>
                <a:rPr lang="en-US" altLang="zh-CN" sz="2400" b="1" dirty="0">
                  <a:solidFill>
                    <a:schemeClr val="bg1"/>
                  </a:solidFill>
                </a:rPr>
                <a:t> </a:t>
              </a:r>
              <a:r>
                <a:rPr lang="zh-CN" altLang="en-US" sz="2400" b="1" dirty="0">
                  <a:solidFill>
                    <a:schemeClr val="bg1"/>
                  </a:solidFill>
                </a:rPr>
                <a:t>作业</a:t>
              </a:r>
              <a:endParaRPr lang="zh-CN" altLang="en-US" sz="2400" b="1" dirty="0">
                <a:solidFill>
                  <a:schemeClr val="bg1"/>
                </a:solidFill>
              </a:endParaRPr>
            </a:p>
          </p:txBody>
        </p:sp>
      </p:grpSp>
      <p:pic>
        <p:nvPicPr>
          <p:cNvPr id="9"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0040" y="1257935"/>
            <a:ext cx="11216640" cy="1753235"/>
          </a:xfrm>
          <a:prstGeom prst="rect">
            <a:avLst/>
          </a:prstGeom>
          <a:noFill/>
        </p:spPr>
        <p:txBody>
          <a:bodyPr wrap="square" rtlCol="0">
            <a:spAutoFit/>
          </a:bodyPr>
          <a:p>
            <a:pPr indent="0">
              <a:lnSpc>
                <a:spcPct val="150000"/>
              </a:lnSpc>
              <a:buFont typeface="Wingdings" panose="05000000000000000000" charset="0"/>
              <a:buNone/>
            </a:pPr>
            <a:r>
              <a:rPr sz="2400">
                <a:latin typeface="微软雅黑" panose="020B0503020204020204" pitchFamily="34" charset="-122"/>
                <a:ea typeface="微软雅黑" panose="020B0503020204020204" pitchFamily="34" charset="-122"/>
                <a:cs typeface="微软雅黑" panose="020B0503020204020204" pitchFamily="34" charset="-122"/>
              </a:rPr>
              <a:t>2.课后挑战作业（对应B版中的“挑战”部分）</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charset="0"/>
              <a:buNone/>
            </a:pPr>
            <a:r>
              <a:rPr sz="2400">
                <a:latin typeface="微软雅黑" panose="020B0503020204020204" pitchFamily="34" charset="-122"/>
                <a:ea typeface="微软雅黑" panose="020B0503020204020204" pitchFamily="34" charset="-122"/>
                <a:cs typeface="微软雅黑" panose="020B0503020204020204" pitchFamily="34" charset="-122"/>
              </a:rPr>
              <a:t>使用抓包工具分别访问使用HTTP协议（可是小型WIFI的管理界面）和使用HTTPS的网站，比较使用两种不同的协议的网站抓包同一用户名和密码的数据有什么不同。</a:t>
            </a:r>
            <a:endParaRPr sz="240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3" name="组合 2"/>
          <p:cNvGrpSpPr/>
          <p:nvPr/>
        </p:nvGrpSpPr>
        <p:grpSpPr>
          <a:xfrm>
            <a:off x="-1" y="274154"/>
            <a:ext cx="6587544" cy="714778"/>
            <a:chOff x="0" y="1049628"/>
            <a:chExt cx="2873574" cy="714778"/>
          </a:xfrm>
        </p:grpSpPr>
        <p:sp>
          <p:nvSpPr>
            <p:cNvPr id="5"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五、</a:t>
              </a:r>
              <a:r>
                <a:rPr lang="en-US" altLang="zh-CN" sz="2400" b="1" dirty="0">
                  <a:solidFill>
                    <a:schemeClr val="bg1"/>
                  </a:solidFill>
                </a:rPr>
                <a:t> </a:t>
              </a:r>
              <a:r>
                <a:rPr lang="zh-CN" altLang="en-US" sz="2400" b="1" dirty="0">
                  <a:solidFill>
                    <a:schemeClr val="bg1"/>
                  </a:solidFill>
                </a:rPr>
                <a:t>作业</a:t>
              </a:r>
              <a:endParaRPr lang="zh-CN" altLang="en-US" sz="2400" b="1" dirty="0">
                <a:solidFill>
                  <a:schemeClr val="bg1"/>
                </a:solidFill>
              </a:endParaRPr>
            </a:p>
          </p:txBody>
        </p:sp>
      </p:grpSp>
      <p:pic>
        <p:nvPicPr>
          <p:cNvPr id="9"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pic>
        <p:nvPicPr>
          <p:cNvPr id="4" name="图片 1"/>
          <p:cNvPicPr>
            <a:picLocks noChangeAspect="1"/>
          </p:cNvPicPr>
          <p:nvPr/>
        </p:nvPicPr>
        <p:blipFill>
          <a:blip r:embed="rId3"/>
          <a:stretch>
            <a:fillRect/>
          </a:stretch>
        </p:blipFill>
        <p:spPr>
          <a:xfrm>
            <a:off x="466725" y="3094990"/>
            <a:ext cx="7067550" cy="3731895"/>
          </a:xfrm>
          <a:prstGeom prst="rect">
            <a:avLst/>
          </a:prstGeom>
        </p:spPr>
      </p:pic>
      <p:sp>
        <p:nvSpPr>
          <p:cNvPr id="6" name="文本框 5"/>
          <p:cNvSpPr txBox="1"/>
          <p:nvPr/>
        </p:nvSpPr>
        <p:spPr>
          <a:xfrm>
            <a:off x="8260715" y="4309745"/>
            <a:ext cx="3134995" cy="1004570"/>
          </a:xfrm>
          <a:prstGeom prst="rect">
            <a:avLst/>
          </a:prstGeom>
        </p:spPr>
        <p:style>
          <a:lnRef idx="2">
            <a:schemeClr val="lt1"/>
          </a:lnRef>
          <a:fillRef idx="1">
            <a:schemeClr val="accent2"/>
          </a:fillRef>
          <a:effectRef idx="1">
            <a:schemeClr val="accent2"/>
          </a:effectRef>
          <a:fontRef idx="minor">
            <a:schemeClr val="lt1"/>
          </a:fontRef>
        </p:style>
        <p:txBody>
          <a:bodyPr wrap="square" rtlCol="0" anchor="ctr" anchorCtr="0">
            <a:noAutofit/>
          </a:bodyPr>
          <a:p>
            <a:r>
              <a:rPr lang="zh-CN" altLang="en-US">
                <a:solidFill>
                  <a:schemeClr val="tx1"/>
                </a:solidFill>
              </a:rPr>
              <a:t>使用</a:t>
            </a:r>
            <a:r>
              <a:rPr lang="en-US" altLang="zh-CN">
                <a:solidFill>
                  <a:schemeClr val="tx1"/>
                </a:solidFill>
              </a:rPr>
              <a:t>WireShark</a:t>
            </a:r>
            <a:r>
              <a:rPr lang="zh-CN" altLang="en-US">
                <a:solidFill>
                  <a:schemeClr val="tx1"/>
                </a:solidFill>
              </a:rPr>
              <a:t>抓包无线路由器管理页面抓包截图</a:t>
            </a: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 y="274154"/>
            <a:ext cx="6587544" cy="714778"/>
            <a:chOff x="0" y="1049628"/>
            <a:chExt cx="2873574" cy="714778"/>
          </a:xfrm>
        </p:grpSpPr>
        <p:sp>
          <p:nvSpPr>
            <p:cNvPr id="5"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五、</a:t>
              </a:r>
              <a:r>
                <a:rPr lang="en-US" altLang="zh-CN" sz="2400" b="1" dirty="0">
                  <a:solidFill>
                    <a:schemeClr val="bg1"/>
                  </a:solidFill>
                </a:rPr>
                <a:t> </a:t>
              </a:r>
              <a:r>
                <a:rPr lang="zh-CN" altLang="en-US" sz="2400" b="1" dirty="0">
                  <a:solidFill>
                    <a:schemeClr val="bg1"/>
                  </a:solidFill>
                </a:rPr>
                <a:t>作业</a:t>
              </a:r>
              <a:endParaRPr lang="zh-CN" altLang="en-US" sz="2400" b="1" dirty="0">
                <a:solidFill>
                  <a:schemeClr val="bg1"/>
                </a:solidFill>
              </a:endParaRPr>
            </a:p>
          </p:txBody>
        </p:sp>
      </p:grpSp>
      <p:pic>
        <p:nvPicPr>
          <p:cNvPr id="9"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
        <p:nvSpPr>
          <p:cNvPr id="7" name="文本框 6"/>
          <p:cNvSpPr txBox="1"/>
          <p:nvPr/>
        </p:nvSpPr>
        <p:spPr>
          <a:xfrm>
            <a:off x="808355" y="1260475"/>
            <a:ext cx="9128760" cy="2168525"/>
          </a:xfrm>
          <a:prstGeom prst="rect">
            <a:avLst/>
          </a:prstGeom>
        </p:spPr>
        <p:txBody>
          <a:bodyPr wrap="square">
            <a:spAutoFit/>
          </a:bodyPr>
          <a:p>
            <a:pPr indent="266700" algn="just" defTabSz="266700" fontAlgn="auto">
              <a:lnSpc>
                <a:spcPct val="150000"/>
              </a:lnSpc>
              <a:spcBef>
                <a:spcPct val="0"/>
              </a:spcBef>
              <a:spcAft>
                <a:spcPct val="0"/>
              </a:spcAft>
            </a:pPr>
            <a:r>
              <a:rPr lang="en-US" altLang="zh-CN" b="1">
                <a:latin typeface="+mn-ea"/>
                <a:cs typeface="+mn-ea"/>
              </a:rPr>
              <a:t>1.‌</a:t>
            </a:r>
            <a:r>
              <a:rPr lang="zh-CN" altLang="en-US" b="1">
                <a:latin typeface="+mn-ea"/>
                <a:cs typeface="+mn-ea"/>
              </a:rPr>
              <a:t>获取登陆平台的用户名、密码</a:t>
            </a:r>
            <a:r>
              <a:rPr lang="en-US" altLang="zh-CN" b="1">
                <a:latin typeface="+mn-ea"/>
                <a:cs typeface="+mn-ea"/>
              </a:rPr>
              <a:t>‌</a:t>
            </a:r>
            <a:r>
              <a:rPr lang="zh-CN" altLang="en-US" b="1">
                <a:latin typeface="+mn-ea"/>
                <a:cs typeface="+mn-ea"/>
              </a:rPr>
              <a:t>。</a:t>
            </a:r>
            <a:endParaRPr lang="zh-CN" altLang="en-US" b="1">
              <a:latin typeface="+mn-ea"/>
              <a:cs typeface="+mn-ea"/>
            </a:endParaRPr>
          </a:p>
          <a:p>
            <a:pPr indent="266700" algn="l" defTabSz="266700" fontAlgn="auto">
              <a:lnSpc>
                <a:spcPct val="150000"/>
              </a:lnSpc>
              <a:spcBef>
                <a:spcPct val="0"/>
              </a:spcBef>
              <a:spcAft>
                <a:spcPct val="0"/>
              </a:spcAft>
            </a:pPr>
            <a:r>
              <a:rPr lang="zh-CN" altLang="en-US" b="1">
                <a:latin typeface="+mn-ea"/>
                <a:cs typeface="+mn-ea"/>
              </a:rPr>
              <a:t>访问平台地址：</a:t>
            </a:r>
            <a:r>
              <a:rPr lang="en-US" altLang="zh-CN" b="1" u="sng">
                <a:latin typeface="+mn-ea"/>
                <a:cs typeface="+mn-ea"/>
              </a:rPr>
              <a:t>     </a:t>
            </a:r>
            <a:r>
              <a:rPr lang="zh-CN" altLang="en-US" b="1" u="sng">
                <a:latin typeface="+mn-ea"/>
                <a:cs typeface="+mn-ea"/>
              </a:rPr>
              <a:t>　　　　　　　　　　　　　</a:t>
            </a:r>
            <a:r>
              <a:rPr lang="zh-CN" altLang="en-US" b="1">
                <a:latin typeface="+mn-ea"/>
                <a:cs typeface="+mn-ea"/>
              </a:rPr>
              <a:t>。</a:t>
            </a:r>
            <a:endParaRPr lang="zh-CN" altLang="en-US" b="1">
              <a:latin typeface="+mn-ea"/>
              <a:cs typeface="+mn-ea"/>
            </a:endParaRPr>
          </a:p>
          <a:p>
            <a:pPr indent="266700" algn="l" defTabSz="266700" fontAlgn="auto">
              <a:lnSpc>
                <a:spcPct val="150000"/>
              </a:lnSpc>
              <a:spcBef>
                <a:spcPct val="0"/>
              </a:spcBef>
              <a:spcAft>
                <a:spcPct val="0"/>
              </a:spcAft>
            </a:pPr>
            <a:r>
              <a:rPr lang="zh-CN" altLang="en-US" b="1">
                <a:latin typeface="+mn-ea"/>
                <a:cs typeface="+mn-ea"/>
              </a:rPr>
              <a:t>使用的抓包工具：</a:t>
            </a:r>
            <a:r>
              <a:rPr lang="en-US" altLang="zh-CN" b="1" u="sng">
                <a:latin typeface="+mn-ea"/>
                <a:cs typeface="+mn-ea"/>
              </a:rPr>
              <a:t>     </a:t>
            </a:r>
            <a:r>
              <a:rPr lang="zh-CN" altLang="en-US" b="1" u="sng">
                <a:latin typeface="+mn-ea"/>
                <a:cs typeface="+mn-ea"/>
              </a:rPr>
              <a:t>　　　　　　　　　　　　　</a:t>
            </a:r>
            <a:r>
              <a:rPr lang="zh-CN" altLang="en-US" b="1">
                <a:latin typeface="+mn-ea"/>
                <a:cs typeface="+mn-ea"/>
              </a:rPr>
              <a:t>。</a:t>
            </a:r>
            <a:endParaRPr lang="zh-CN" altLang="en-US" b="1">
              <a:latin typeface="+mn-ea"/>
              <a:cs typeface="+mn-ea"/>
            </a:endParaRPr>
          </a:p>
          <a:p>
            <a:pPr indent="266700" algn="l" defTabSz="266700" fontAlgn="auto">
              <a:lnSpc>
                <a:spcPct val="150000"/>
              </a:lnSpc>
              <a:spcBef>
                <a:spcPct val="0"/>
              </a:spcBef>
              <a:spcAft>
                <a:spcPct val="0"/>
              </a:spcAft>
            </a:pPr>
            <a:r>
              <a:rPr lang="zh-CN" altLang="en-US" b="1">
                <a:latin typeface="+mn-ea"/>
                <a:cs typeface="+mn-ea"/>
              </a:rPr>
              <a:t>抓取的用户名：</a:t>
            </a:r>
            <a:r>
              <a:rPr lang="en-US" altLang="zh-CN" b="1" u="sng">
                <a:latin typeface="+mn-ea"/>
                <a:cs typeface="+mn-ea"/>
              </a:rPr>
              <a:t>     </a:t>
            </a:r>
            <a:r>
              <a:rPr lang="zh-CN" altLang="en-US" b="1" u="sng">
                <a:latin typeface="+mn-ea"/>
                <a:cs typeface="+mn-ea"/>
              </a:rPr>
              <a:t>　　　　　　　　　　　　　</a:t>
            </a:r>
            <a:r>
              <a:rPr lang="zh-CN" altLang="en-US" b="1">
                <a:latin typeface="+mn-ea"/>
                <a:cs typeface="+mn-ea"/>
              </a:rPr>
              <a:t>。</a:t>
            </a:r>
            <a:endParaRPr lang="zh-CN" altLang="en-US" b="1">
              <a:latin typeface="+mn-ea"/>
              <a:cs typeface="+mn-ea"/>
            </a:endParaRPr>
          </a:p>
          <a:p>
            <a:pPr indent="266700" algn="l" defTabSz="266700" fontAlgn="auto">
              <a:lnSpc>
                <a:spcPct val="150000"/>
              </a:lnSpc>
              <a:spcBef>
                <a:spcPct val="0"/>
              </a:spcBef>
              <a:spcAft>
                <a:spcPct val="0"/>
              </a:spcAft>
            </a:pPr>
            <a:r>
              <a:rPr lang="zh-CN" altLang="en-US" b="1">
                <a:latin typeface="+mn-ea"/>
                <a:cs typeface="+mn-ea"/>
              </a:rPr>
              <a:t>抓取的用户密码：</a:t>
            </a:r>
            <a:r>
              <a:rPr lang="en-US" altLang="zh-CN" b="1" u="sng">
                <a:latin typeface="+mn-ea"/>
                <a:cs typeface="+mn-ea"/>
              </a:rPr>
              <a:t>     </a:t>
            </a:r>
            <a:r>
              <a:rPr lang="zh-CN" altLang="en-US" b="1" u="sng">
                <a:latin typeface="+mn-ea"/>
                <a:cs typeface="+mn-ea"/>
              </a:rPr>
              <a:t>　　　　　　　　　　　　　</a:t>
            </a:r>
            <a:r>
              <a:rPr lang="zh-CN" altLang="en-US" b="1">
                <a:latin typeface="+mn-ea"/>
                <a:cs typeface="+mn-ea"/>
              </a:rPr>
              <a:t>。</a:t>
            </a:r>
            <a:endParaRPr lang="zh-CN" altLang="en-US" b="1">
              <a:latin typeface="+mn-ea"/>
              <a:cs typeface="+mn-ea"/>
            </a:endParaRPr>
          </a:p>
        </p:txBody>
      </p:sp>
      <p:sp>
        <p:nvSpPr>
          <p:cNvPr id="10" name="文本框 9"/>
          <p:cNvSpPr txBox="1"/>
          <p:nvPr/>
        </p:nvSpPr>
        <p:spPr>
          <a:xfrm>
            <a:off x="835660" y="3429000"/>
            <a:ext cx="5080000" cy="506730"/>
          </a:xfrm>
          <a:prstGeom prst="rect">
            <a:avLst/>
          </a:prstGeom>
        </p:spPr>
        <p:txBody>
          <a:bodyPr wrap="square">
            <a:spAutoFit/>
          </a:bodyPr>
          <a:p>
            <a:pPr indent="266700" algn="just" defTabSz="266700" fontAlgn="auto">
              <a:lnSpc>
                <a:spcPct val="150000"/>
              </a:lnSpc>
              <a:spcBef>
                <a:spcPct val="0"/>
              </a:spcBef>
              <a:spcAft>
                <a:spcPct val="0"/>
              </a:spcAft>
            </a:pPr>
            <a:r>
              <a:rPr lang="en-US" altLang="zh-CN" b="1">
                <a:latin typeface="+mn-ea"/>
                <a:cs typeface="+mn-ea"/>
              </a:rPr>
              <a:t>2.</a:t>
            </a:r>
            <a:r>
              <a:rPr lang="zh-CN" altLang="en-US" b="1">
                <a:latin typeface="+mn-ea"/>
                <a:cs typeface="+mn-ea"/>
              </a:rPr>
              <a:t>抓包数据截图</a:t>
            </a:r>
            <a:endParaRPr lang="zh-CN" altLang="en-US" b="1">
              <a:latin typeface="+mn-ea"/>
              <a:cs typeface="+mn-ea"/>
            </a:endParaRPr>
          </a:p>
        </p:txBody>
      </p:sp>
      <p:graphicFrame>
        <p:nvGraphicFramePr>
          <p:cNvPr id="11" name="表格 10"/>
          <p:cNvGraphicFramePr/>
          <p:nvPr>
            <p:custDataLst>
              <p:tags r:id="rId3"/>
            </p:custDataLst>
          </p:nvPr>
        </p:nvGraphicFramePr>
        <p:xfrm>
          <a:off x="1262380" y="3924935"/>
          <a:ext cx="9894570" cy="2524760"/>
        </p:xfrm>
        <a:graphic>
          <a:graphicData uri="http://schemas.openxmlformats.org/drawingml/2006/table">
            <a:tbl>
              <a:tblPr firstRow="1" bandRow="1">
                <a:tableStyleId>{5940675A-B579-460E-94D1-54222C63F5DA}</a:tableStyleId>
              </a:tblPr>
              <a:tblGrid>
                <a:gridCol w="9894570"/>
              </a:tblGrid>
              <a:tr h="2524760">
                <a:tc>
                  <a:txBody>
                    <a:bodyPr/>
                    <a:p>
                      <a:pPr>
                        <a:buNone/>
                      </a:pPr>
                      <a:endParaRPr lang="zh-CN" altLang="en-US"/>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hidden="1"/>
          <p:cNvGraphicFramePr>
            <a:graphicFrameLocks noChangeAspect="1"/>
          </p:cNvGraphicFramePr>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64" name="think-cell Slide" r:id="rId1" imgW="9525" imgH="9525" progId="TCLayout.ActiveDocument.1">
                  <p:embed/>
                </p:oleObj>
              </mc:Choice>
              <mc:Fallback>
                <p:oleObj name="think-cell Slide" r:id="rId1" imgW="9525" imgH="9525" progId="TCLayout.ActiveDocument.1">
                  <p:embed/>
                  <p:pic>
                    <p:nvPicPr>
                      <p:cNvPr id="0" name="对象 2" hidden="1"/>
                      <p:cNvPicPr/>
                      <p:nvPr/>
                    </p:nvPicPr>
                    <p:blipFill>
                      <a:blip r:embed="rId2"/>
                      <a:stretch>
                        <a:fillRect/>
                      </a:stretch>
                    </p:blipFill>
                    <p:spPr>
                      <a:xfrm>
                        <a:off x="1588" y="1588"/>
                        <a:ext cx="1588" cy="1588"/>
                      </a:xfrm>
                      <a:prstGeom prst="rect">
                        <a:avLst/>
                      </a:prstGeom>
                    </p:spPr>
                  </p:pic>
                </p:oleObj>
              </mc:Fallback>
            </mc:AlternateContent>
          </a:graphicData>
        </a:graphic>
      </p:graphicFrame>
      <p:sp>
        <p:nvSpPr>
          <p:cNvPr id="2" name="矩形 1" hidden="1"/>
          <p:cNvSpPr/>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US" altLang="zh-CN" sz="4000" b="1" dirty="0">
              <a:latin typeface="Arial" panose="020B0604020202020204" pitchFamily="34" charset="0"/>
              <a:ea typeface="微软雅黑" panose="020B0503020204020204" pitchFamily="34" charset="-122"/>
              <a:cs typeface="+mj-cs"/>
              <a:sym typeface="Arial" panose="020B0604020202020204" pitchFamily="34" charset="0"/>
            </a:endParaRPr>
          </a:p>
        </p:txBody>
      </p:sp>
      <p:sp>
        <p:nvSpPr>
          <p:cNvPr id="9" name="标题 1"/>
          <p:cNvSpPr txBox="1"/>
          <p:nvPr>
            <p:custDataLst>
              <p:tags r:id="rId3"/>
            </p:custDataLst>
          </p:nvPr>
        </p:nvSpPr>
        <p:spPr>
          <a:xfrm>
            <a:off x="2673903" y="1305107"/>
            <a:ext cx="6616343" cy="18165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nSpc>
                <a:spcPct val="120000"/>
              </a:lnSpc>
            </a:pPr>
            <a:r>
              <a:rPr lang="zh-CN" altLang="en-US" sz="5400" dirty="0"/>
              <a:t>信息</a:t>
            </a:r>
            <a:r>
              <a:rPr lang="zh-CN" altLang="en-US" sz="5400" dirty="0"/>
              <a:t>技术</a:t>
            </a:r>
            <a:endParaRPr lang="zh-CN" altLang="en-US" sz="5400" dirty="0"/>
          </a:p>
          <a:p>
            <a:pPr>
              <a:lnSpc>
                <a:spcPct val="120000"/>
              </a:lnSpc>
            </a:pPr>
            <a:r>
              <a:rPr lang="zh-CN" altLang="en-US" sz="3900" dirty="0"/>
              <a:t>七年级</a:t>
            </a:r>
            <a:r>
              <a:rPr lang="en-US" altLang="zh-CN" sz="3900" dirty="0"/>
              <a:t>  </a:t>
            </a:r>
            <a:r>
              <a:rPr lang="zh-CN" altLang="en-US" sz="3900" dirty="0"/>
              <a:t>下</a:t>
            </a:r>
            <a:r>
              <a:rPr lang="zh-CN" altLang="en-US" sz="3900" dirty="0"/>
              <a:t>册</a:t>
            </a:r>
            <a:endParaRPr lang="zh-CN" altLang="en-US" sz="3900" dirty="0"/>
          </a:p>
        </p:txBody>
      </p:sp>
      <p:pic>
        <p:nvPicPr>
          <p:cNvPr id="10" name="Picture 33" descr="C:\Documents and Settings\EJPeng\桌面\社标.png"/>
          <p:cNvPicPr>
            <a:picLocks noChangeAspect="1"/>
          </p:cNvPicPr>
          <p:nvPr>
            <p:custDataLst>
              <p:tags r:id="rId4"/>
            </p:custDataLst>
          </p:nvPr>
        </p:nvPicPr>
        <p:blipFill>
          <a:blip r:embed="rId5"/>
          <a:stretch>
            <a:fillRect/>
          </a:stretch>
        </p:blipFill>
        <p:spPr>
          <a:xfrm>
            <a:off x="9678670" y="5665788"/>
            <a:ext cx="1873250" cy="546100"/>
          </a:xfrm>
          <a:prstGeom prst="rect">
            <a:avLst/>
          </a:prstGeom>
          <a:noFill/>
          <a:ln w="9525">
            <a:noFill/>
          </a:ln>
        </p:spPr>
      </p:pic>
      <p:pic>
        <p:nvPicPr>
          <p:cNvPr id="11" name="Picture 1"/>
          <p:cNvPicPr>
            <a:picLocks noChangeAspect="1" noChangeArrowheads="1"/>
          </p:cNvPicPr>
          <p:nvPr>
            <p:custDataLst>
              <p:tags r:id="rId6"/>
            </p:custDataLst>
          </p:nvPr>
        </p:nvPicPr>
        <p:blipFill>
          <a:blip r:embed="rId7"/>
          <a:srcRect l="28646" t="13852" r="40625" b="7814"/>
          <a:stretch>
            <a:fillRect/>
          </a:stretch>
        </p:blipFill>
        <p:spPr bwMode="auto">
          <a:xfrm>
            <a:off x="621665" y="851535"/>
            <a:ext cx="1437005" cy="2289175"/>
          </a:xfrm>
          <a:prstGeom prst="rect">
            <a:avLst/>
          </a:prstGeom>
          <a:noFill/>
          <a:ln w="9525">
            <a:noFill/>
            <a:miter lim="800000"/>
            <a:headEnd/>
            <a:tailEnd/>
          </a:ln>
          <a:effectLst/>
        </p:spPr>
      </p:pic>
    </p:spTree>
    <p:custDataLst>
      <p:tags r:id="rId8"/>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grpSp>
        <p:nvGrpSpPr>
          <p:cNvPr id="2" name="组合 1"/>
          <p:cNvGrpSpPr/>
          <p:nvPr/>
        </p:nvGrpSpPr>
        <p:grpSpPr>
          <a:xfrm>
            <a:off x="-1" y="274154"/>
            <a:ext cx="6587544" cy="714778"/>
            <a:chOff x="0" y="1049628"/>
            <a:chExt cx="2873574" cy="714778"/>
          </a:xfrm>
        </p:grpSpPr>
        <p:sp>
          <p:nvSpPr>
            <p:cNvPr id="5" name="矩形: 剪去单角 6"/>
            <p:cNvSpPr/>
            <p:nvPr/>
          </p:nvSpPr>
          <p:spPr>
            <a:xfrm>
              <a:off x="0" y="1049628"/>
              <a:ext cx="2873574" cy="714778"/>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65470" y="1158038"/>
              <a:ext cx="2742633" cy="534035"/>
            </a:xfrm>
            <a:prstGeom prst="rect">
              <a:avLst/>
            </a:prstGeom>
            <a:noFill/>
          </p:spPr>
          <p:txBody>
            <a:bodyPr wrap="square">
              <a:spAutoFit/>
            </a:bodyPr>
            <a:p>
              <a:pPr algn="ctr">
                <a:lnSpc>
                  <a:spcPct val="120000"/>
                </a:lnSpc>
              </a:pPr>
              <a:r>
                <a:rPr lang="en-US" altLang="zh-CN" sz="2400" b="1" dirty="0">
                  <a:solidFill>
                    <a:schemeClr val="bg1"/>
                  </a:solidFill>
                </a:rPr>
                <a:t>                                              </a:t>
              </a:r>
              <a:r>
                <a:rPr lang="zh-CN" altLang="en-US" sz="2400" b="1" dirty="0">
                  <a:solidFill>
                    <a:schemeClr val="bg1"/>
                  </a:solidFill>
                </a:rPr>
                <a:t>一、</a:t>
              </a:r>
              <a:r>
                <a:rPr lang="en-US" altLang="zh-CN" sz="2400" b="1" dirty="0">
                  <a:solidFill>
                    <a:schemeClr val="bg1"/>
                  </a:solidFill>
                </a:rPr>
                <a:t> </a:t>
              </a:r>
              <a:r>
                <a:rPr lang="zh-CN" altLang="en-US" sz="2400" b="1" dirty="0">
                  <a:solidFill>
                    <a:schemeClr val="bg1"/>
                  </a:solidFill>
                </a:rPr>
                <a:t>知识</a:t>
              </a:r>
              <a:r>
                <a:rPr lang="zh-CN" altLang="en-US" sz="2400" b="1" dirty="0">
                  <a:solidFill>
                    <a:schemeClr val="bg1"/>
                  </a:solidFill>
                </a:rPr>
                <a:t>探究</a:t>
              </a:r>
              <a:endParaRPr lang="zh-CN" altLang="en-US" sz="2400" b="1" dirty="0">
                <a:solidFill>
                  <a:schemeClr val="bg1"/>
                </a:solidFill>
              </a:endParaRPr>
            </a:p>
          </p:txBody>
        </p:sp>
      </p:grpSp>
      <p:pic>
        <p:nvPicPr>
          <p:cNvPr id="9" name="Picture 33" descr="C:\Documents and Settings\EJPeng\桌面\社标.png"/>
          <p:cNvPicPr>
            <a:picLocks noChangeAspect="1"/>
          </p:cNvPicPr>
          <p:nvPr>
            <p:custDataLst>
              <p:tags r:id="rId1"/>
            </p:custDataLst>
          </p:nvPr>
        </p:nvPicPr>
        <p:blipFill>
          <a:blip r:embed="rId2"/>
          <a:stretch>
            <a:fillRect/>
          </a:stretch>
        </p:blipFill>
        <p:spPr>
          <a:xfrm>
            <a:off x="149860" y="387033"/>
            <a:ext cx="1873250" cy="546100"/>
          </a:xfrm>
          <a:prstGeom prst="rect">
            <a:avLst/>
          </a:prstGeom>
          <a:noFill/>
          <a:ln w="9525">
            <a:noFill/>
          </a:ln>
        </p:spPr>
      </p:pic>
      <p:sp>
        <p:nvSpPr>
          <p:cNvPr id="20" name="矩形: 剪去单角 19"/>
          <p:cNvSpPr/>
          <p:nvPr/>
        </p:nvSpPr>
        <p:spPr>
          <a:xfrm>
            <a:off x="671830" y="1597025"/>
            <a:ext cx="180784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dirty="0"/>
              <a:t>项目子任务</a:t>
            </a:r>
            <a:endParaRPr lang="zh-CN" altLang="en-US" sz="2400" b="1" dirty="0"/>
          </a:p>
        </p:txBody>
      </p:sp>
      <p:sp>
        <p:nvSpPr>
          <p:cNvPr id="10" name="文本框 9"/>
          <p:cNvSpPr txBox="1"/>
          <p:nvPr/>
        </p:nvSpPr>
        <p:spPr>
          <a:xfrm>
            <a:off x="2769235" y="1493520"/>
            <a:ext cx="8298180" cy="1383665"/>
          </a:xfrm>
          <a:prstGeom prst="rect">
            <a:avLst/>
          </a:prstGeom>
          <a:noFill/>
        </p:spPr>
        <p:txBody>
          <a:bodyPr wrap="square" rtlCol="0">
            <a:spAutoFit/>
          </a:bodyPr>
          <a:p>
            <a:pPr>
              <a:lnSpc>
                <a:spcPct val="150000"/>
              </a:lnSpc>
            </a:pPr>
            <a:r>
              <a:rPr lang="zh-CN" altLang="en-US" sz="2800">
                <a:latin typeface="微软雅黑" panose="020B0503020204020204" pitchFamily="34" charset="-122"/>
                <a:ea typeface="微软雅黑" panose="020B0503020204020204" pitchFamily="34" charset="-122"/>
                <a:cs typeface="微软雅黑" panose="020B0503020204020204" pitchFamily="34" charset="-122"/>
                <a:sym typeface="+mn-ea"/>
              </a:rPr>
              <a:t>了解由HTTP到HTTPS的发展历程，为网页的安全测试和选取安全的发布平台的选取储备知识。</a:t>
            </a:r>
            <a:endParaRPr lang="zh-CN" altLang="en-US" sz="280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81773" y="50622"/>
            <a:ext cx="9228452" cy="448792"/>
            <a:chOff x="1666391" y="72802"/>
            <a:chExt cx="9228452" cy="448792"/>
          </a:xfrm>
        </p:grpSpPr>
        <p:sp>
          <p:nvSpPr>
            <p:cNvPr id="3" name="标题 4"/>
            <p:cNvSpPr txBox="1"/>
            <p:nvPr/>
          </p:nvSpPr>
          <p:spPr>
            <a:xfrm>
              <a:off x="1666391"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01 </a:t>
              </a:r>
              <a:r>
                <a:rPr lang="zh-CN" altLang="en-US" sz="2000" dirty="0">
                  <a:solidFill>
                    <a:schemeClr val="bg1"/>
                  </a:solidFill>
                </a:rPr>
                <a:t>准备过程</a:t>
              </a:r>
              <a:endParaRPr lang="zh-CN" altLang="en-US" sz="2000" dirty="0">
                <a:solidFill>
                  <a:schemeClr val="bg1"/>
                </a:solidFill>
              </a:endParaRPr>
            </a:p>
          </p:txBody>
        </p:sp>
        <p:sp>
          <p:nvSpPr>
            <p:cNvPr id="48" name="标题 4"/>
            <p:cNvSpPr txBox="1"/>
            <p:nvPr/>
          </p:nvSpPr>
          <p:spPr>
            <a:xfrm>
              <a:off x="4177594"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02 </a:t>
              </a:r>
              <a:r>
                <a:rPr lang="zh-CN" altLang="en-US" sz="2000" dirty="0">
                  <a:solidFill>
                    <a:schemeClr val="bg1"/>
                  </a:solidFill>
                </a:rPr>
                <a:t>整体结构</a:t>
              </a:r>
              <a:endParaRPr lang="zh-CN" altLang="en-US" sz="2000" dirty="0">
                <a:solidFill>
                  <a:schemeClr val="bg1"/>
                </a:solidFill>
              </a:endParaRPr>
            </a:p>
          </p:txBody>
        </p:sp>
        <p:sp>
          <p:nvSpPr>
            <p:cNvPr id="28" name="标题 4"/>
            <p:cNvSpPr txBox="1"/>
            <p:nvPr/>
          </p:nvSpPr>
          <p:spPr>
            <a:xfrm>
              <a:off x="6688797" y="78955"/>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03 </a:t>
              </a:r>
              <a:r>
                <a:rPr lang="zh-CN" altLang="en-US" sz="2000" dirty="0">
                  <a:solidFill>
                    <a:schemeClr val="bg1"/>
                  </a:solidFill>
                </a:rPr>
                <a:t>重点说明</a:t>
              </a:r>
              <a:endParaRPr lang="zh-CN" altLang="en-US" sz="2000" dirty="0">
                <a:solidFill>
                  <a:schemeClr val="bg1"/>
                </a:solidFill>
              </a:endParaRPr>
            </a:p>
          </p:txBody>
        </p:sp>
        <p:sp>
          <p:nvSpPr>
            <p:cNvPr id="6" name="标题 4"/>
            <p:cNvSpPr txBox="1"/>
            <p:nvPr/>
          </p:nvSpPr>
          <p:spPr>
            <a:xfrm>
              <a:off x="9157288" y="72802"/>
              <a:ext cx="1737555" cy="442639"/>
            </a:xfrm>
            <a:prstGeom prst="rect">
              <a:avLst/>
            </a:prstGeom>
          </p:spPr>
          <p:txBody>
            <a:bodyPr anchor="t">
              <a:normAutofit lnSpcReduction="10000"/>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pPr algn="ctr">
                <a:lnSpc>
                  <a:spcPct val="130000"/>
                </a:lnSpc>
              </a:pPr>
              <a:r>
                <a:rPr lang="en-US" altLang="zh-CN" sz="2000" dirty="0">
                  <a:solidFill>
                    <a:schemeClr val="bg1"/>
                  </a:solidFill>
                </a:rPr>
                <a:t>04 </a:t>
              </a:r>
              <a:r>
                <a:rPr lang="zh-CN" altLang="en-US" sz="2000" dirty="0">
                  <a:solidFill>
                    <a:schemeClr val="bg1"/>
                  </a:solidFill>
                </a:rPr>
                <a:t>名词解释</a:t>
              </a:r>
              <a:endParaRPr lang="zh-CN" altLang="en-US" sz="2000" dirty="0">
                <a:solidFill>
                  <a:schemeClr val="bg1"/>
                </a:solidFill>
              </a:endParaRPr>
            </a:p>
          </p:txBody>
        </p:sp>
      </p:grpSp>
      <p:sp>
        <p:nvSpPr>
          <p:cNvPr id="20" name="矩形: 剪去单角 19"/>
          <p:cNvSpPr/>
          <p:nvPr/>
        </p:nvSpPr>
        <p:spPr>
          <a:xfrm>
            <a:off x="0" y="375920"/>
            <a:ext cx="2662555" cy="715010"/>
          </a:xfrm>
          <a:prstGeom prst="snip1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探究</a:t>
            </a:r>
            <a:r>
              <a:rPr lang="zh-CN" altLang="en-US" sz="2800" b="1" dirty="0"/>
              <a:t>内容</a:t>
            </a:r>
            <a:endParaRPr lang="zh-CN" altLang="en-US" sz="2800" b="1" dirty="0"/>
          </a:p>
        </p:txBody>
      </p:sp>
      <p:sp>
        <p:nvSpPr>
          <p:cNvPr id="2" name="文本框 1"/>
          <p:cNvSpPr txBox="1"/>
          <p:nvPr/>
        </p:nvSpPr>
        <p:spPr bwMode="auto">
          <a:xfrm>
            <a:off x="250825" y="1454150"/>
            <a:ext cx="11370945" cy="3322955"/>
          </a:xfrm>
          <a:prstGeom prst="rect">
            <a:avLst/>
          </a:prstGeom>
          <a:noFill/>
        </p:spPr>
        <p:txBody>
          <a:bodyPr wrap="square" rtlCol="0">
            <a:spAutoFit/>
          </a:bodyPr>
          <a:p>
            <a:pPr marL="514350" indent="-514350">
              <a:lnSpc>
                <a:spcPct val="150000"/>
              </a:lnSpc>
              <a:buFont typeface="Wingdings" panose="05000000000000000000"/>
              <a:buChar char="p"/>
              <a:defRPr/>
            </a:pPr>
            <a:r>
              <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遵循“由简单到复杂、由低级到高级、由前到后”事物发展一般规律。</a:t>
            </a:r>
            <a:endPar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a:buNone/>
              <a:defRPr/>
            </a:pPr>
            <a:r>
              <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①HTTP存在哪些缺陷？——HTTP的主要问题</a:t>
            </a:r>
            <a:endPar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a:buNone/>
              <a:defRPr/>
            </a:pPr>
            <a:r>
              <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②HTTPS是如何保障安全通信的？——HTTPS的改进</a:t>
            </a:r>
            <a:endPar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a:buNone/>
              <a:defRPr/>
            </a:pPr>
            <a:r>
              <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③HTTPS的未来走向如何？——HTTPS的未来发展</a:t>
            </a:r>
            <a:endParaRPr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buFont typeface="Wingdings" panose="05000000000000000000"/>
              <a:buNone/>
              <a:defRPr/>
            </a:pPr>
            <a:r>
              <a:rPr lang="zh-CN" altLang="en-US"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2381250" cy="583565"/>
          </a:xfrm>
          <a:prstGeom prst="rect">
            <a:avLst/>
          </a:prstGeom>
          <a:solidFill>
            <a:schemeClr val="accent3"/>
          </a:solidFill>
        </p:spPr>
        <p:txBody>
          <a:bodyPr wrap="square" rtlCol="0">
            <a:spAutoFit/>
          </a:bodyPr>
          <a:p>
            <a:pPr algn="ctr"/>
            <a:r>
              <a:rPr lang="zh-CN" altLang="en-US" sz="3200">
                <a:solidFill>
                  <a:schemeClr val="bg1"/>
                </a:solidFill>
              </a:rPr>
              <a:t>知识习得</a:t>
            </a:r>
            <a:endParaRPr lang="zh-CN" altLang="en-US" sz="3200">
              <a:solidFill>
                <a:schemeClr val="bg1"/>
              </a:solidFill>
            </a:endParaRPr>
          </a:p>
        </p:txBody>
      </p:sp>
      <p:sp>
        <p:nvSpPr>
          <p:cNvPr id="3" name="文本框 2"/>
          <p:cNvSpPr txBox="1"/>
          <p:nvPr/>
        </p:nvSpPr>
        <p:spPr>
          <a:xfrm>
            <a:off x="885190" y="1223645"/>
            <a:ext cx="11095990" cy="5389245"/>
          </a:xfrm>
          <a:prstGeom prst="rect">
            <a:avLst/>
          </a:prstGeom>
        </p:spPr>
        <p:txBody>
          <a:bodyPr>
            <a:noAutofit/>
          </a:bodyPr>
          <a:p>
            <a:pPr indent="0" algn="just" defTabSz="266700" fontAlgn="auto">
              <a:lnSpc>
                <a:spcPts val="3180"/>
              </a:lnSpc>
              <a:spcAft>
                <a:spcPct val="0"/>
              </a:spcAft>
            </a:pPr>
            <a:r>
              <a:rPr sz="2400">
                <a:latin typeface="微软雅黑" panose="020B0503020204020204" pitchFamily="34" charset="-122"/>
                <a:ea typeface="微软雅黑" panose="020B0503020204020204" pitchFamily="34" charset="-122"/>
                <a:cs typeface="微软雅黑" panose="020B0503020204020204" pitchFamily="34" charset="-122"/>
              </a:rPr>
              <a:t>（1）自主阅读：以书本P</a:t>
            </a:r>
            <a:r>
              <a:rPr lang="en-US" sz="2400">
                <a:latin typeface="微软雅黑" panose="020B0503020204020204" pitchFamily="34" charset="-122"/>
                <a:ea typeface="微软雅黑" panose="020B0503020204020204" pitchFamily="34" charset="-122"/>
                <a:cs typeface="微软雅黑" panose="020B0503020204020204" pitchFamily="34" charset="-122"/>
              </a:rPr>
              <a:t>17</a:t>
            </a:r>
            <a:r>
              <a:rPr sz="2400">
                <a:latin typeface="微软雅黑" panose="020B0503020204020204" pitchFamily="34" charset="-122"/>
                <a:ea typeface="微软雅黑" panose="020B0503020204020204" pitchFamily="34" charset="-122"/>
                <a:cs typeface="微软雅黑" panose="020B0503020204020204" pitchFamily="34" charset="-122"/>
              </a:rPr>
              <a:t>-</a:t>
            </a:r>
            <a:r>
              <a:rPr lang="en-US" sz="2400">
                <a:latin typeface="微软雅黑" panose="020B0503020204020204" pitchFamily="34" charset="-122"/>
                <a:ea typeface="微软雅黑" panose="020B0503020204020204" pitchFamily="34" charset="-122"/>
                <a:cs typeface="微软雅黑" panose="020B0503020204020204" pitchFamily="34" charset="-122"/>
              </a:rPr>
              <a:t>24</a:t>
            </a:r>
            <a:r>
              <a:rPr sz="2400">
                <a:latin typeface="微软雅黑" panose="020B0503020204020204" pitchFamily="34" charset="-122"/>
                <a:ea typeface="微软雅黑" panose="020B0503020204020204" pitchFamily="34" charset="-122"/>
                <a:cs typeface="微软雅黑" panose="020B0503020204020204" pitchFamily="34" charset="-122"/>
              </a:rPr>
              <a:t>为主，网络知识作补充</a:t>
            </a:r>
            <a:r>
              <a:rPr lang="zh-CN" sz="2400">
                <a:latin typeface="微软雅黑" panose="020B0503020204020204" pitchFamily="34" charset="-122"/>
                <a:ea typeface="微软雅黑" panose="020B0503020204020204" pitchFamily="34" charset="-122"/>
                <a:cs typeface="微软雅黑" panose="020B0503020204020204" pitchFamily="34" charset="-122"/>
              </a:rPr>
              <a:t>。</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gn="just" defTabSz="266700" fontAlgn="auto">
              <a:lnSpc>
                <a:spcPts val="3180"/>
              </a:lnSpc>
              <a:spcAft>
                <a:spcPct val="0"/>
              </a:spcAft>
            </a:pPr>
            <a:r>
              <a:rPr sz="2400">
                <a:latin typeface="微软雅黑" panose="020B0503020204020204" pitchFamily="34" charset="-122"/>
                <a:ea typeface="微软雅黑" panose="020B0503020204020204" pitchFamily="34" charset="-122"/>
                <a:cs typeface="微软雅黑" panose="020B0503020204020204" pitchFamily="34" charset="-122"/>
              </a:rPr>
              <a:t>（2）知识梳理：</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gn="just" defTabSz="266700" fontAlgn="auto">
              <a:lnSpc>
                <a:spcPts val="3180"/>
              </a:lnSpc>
              <a:spcAft>
                <a:spcPct val="0"/>
              </a:spcAft>
            </a:pPr>
            <a:r>
              <a:rPr lang="en-US" sz="2400">
                <a:latin typeface="微软雅黑" panose="020B0503020204020204" pitchFamily="34" charset="-122"/>
                <a:ea typeface="微软雅黑" panose="020B0503020204020204" pitchFamily="34" charset="-122"/>
                <a:cs typeface="微软雅黑" panose="020B0503020204020204" pitchFamily="34" charset="-122"/>
              </a:rPr>
              <a:t>   </a:t>
            </a:r>
            <a:r>
              <a:rPr sz="2400">
                <a:latin typeface="微软雅黑" panose="020B0503020204020204" pitchFamily="34" charset="-122"/>
                <a:ea typeface="微软雅黑" panose="020B0503020204020204" pitchFamily="34" charset="-122"/>
                <a:cs typeface="微软雅黑" panose="020B0503020204020204" pitchFamily="34" charset="-122"/>
              </a:rPr>
              <a:t>①HTTP因为本身不具备加密的功能，所以无法对通信内容进行________，只能使用________方式进行传输。所谓明文，就是___________________。在网络中进行明文通信，传输过程中极易被__________，从而造成隐私泄露。</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gn="just" defTabSz="266700" fontAlgn="auto">
              <a:lnSpc>
                <a:spcPts val="3180"/>
              </a:lnSpc>
              <a:spcAft>
                <a:spcPct val="0"/>
              </a:spcAft>
            </a:pPr>
            <a:r>
              <a:rPr sz="2400">
                <a:latin typeface="微软雅黑" panose="020B0503020204020204" pitchFamily="34" charset="-122"/>
                <a:ea typeface="微软雅黑" panose="020B0503020204020204" pitchFamily="34" charset="-122"/>
                <a:cs typeface="微软雅黑" panose="020B0503020204020204" pitchFamily="34" charset="-122"/>
              </a:rPr>
              <a:t>②HTTP没有规定客户端和服务器在通信前，都要先检验对方的身份，因此服务器对请求者________________。如果服务器接收到大量虚假的请求服务，那么服务器就有可能因此而__________。</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gn="just" defTabSz="266700" fontAlgn="auto">
              <a:lnSpc>
                <a:spcPts val="3180"/>
              </a:lnSpc>
              <a:spcAft>
                <a:spcPct val="0"/>
              </a:spcAft>
            </a:pPr>
            <a:r>
              <a:rPr sz="2400">
                <a:latin typeface="微软雅黑" panose="020B0503020204020204" pitchFamily="34" charset="-122"/>
                <a:ea typeface="微软雅黑" panose="020B0503020204020204" pitchFamily="34" charset="-122"/>
                <a:cs typeface="微软雅黑" panose="020B0503020204020204" pitchFamily="34" charset="-122"/>
              </a:rPr>
              <a:t>③采用HTTP进行网络数据的传输过程中，它无法验证__________的完整性，因此数据包可能被网络中的不良节点所篡改，也就是受到所谓的__________。</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indent="0" algn="just" defTabSz="266700" fontAlgn="auto">
              <a:lnSpc>
                <a:spcPts val="3180"/>
              </a:lnSpc>
              <a:spcAft>
                <a:spcPct val="0"/>
              </a:spcAft>
            </a:pPr>
            <a:r>
              <a:rPr sz="2400">
                <a:latin typeface="微软雅黑" panose="020B0503020204020204" pitchFamily="34" charset="-122"/>
                <a:ea typeface="微软雅黑" panose="020B0503020204020204" pitchFamily="34" charset="-122"/>
                <a:cs typeface="微软雅黑" panose="020B0503020204020204" pitchFamily="34" charset="-122"/>
              </a:rPr>
              <a:t>④HTTPS是在HTTP的基础上，再按照__________对信息传输进行加密的一系列规定，由于SSL/TLS提供了__________、__________、__________等机制，因此HTTPS被广泛地应用于金融交易、在线支付等安全性要求较高的领域。</a:t>
            </a:r>
            <a:endParaRPr sz="24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3235325" cy="583565"/>
          </a:xfrm>
          <a:prstGeom prst="rect">
            <a:avLst/>
          </a:prstGeom>
          <a:solidFill>
            <a:schemeClr val="accent3"/>
          </a:solidFill>
        </p:spPr>
        <p:txBody>
          <a:bodyPr wrap="square" rtlCol="0">
            <a:spAutoFit/>
          </a:bodyPr>
          <a:p>
            <a:pPr algn="ctr"/>
            <a:r>
              <a:rPr lang="zh-CN" altLang="en-US" sz="3200">
                <a:solidFill>
                  <a:schemeClr val="bg1"/>
                </a:solidFill>
              </a:rPr>
              <a:t>将知识转为能力</a:t>
            </a:r>
            <a:endParaRPr lang="zh-CN" altLang="en-US" sz="3200">
              <a:solidFill>
                <a:schemeClr val="bg1"/>
              </a:solidFill>
            </a:endParaRPr>
          </a:p>
        </p:txBody>
      </p:sp>
      <p:sp>
        <p:nvSpPr>
          <p:cNvPr id="3" name="文本框 2"/>
          <p:cNvSpPr txBox="1"/>
          <p:nvPr/>
        </p:nvSpPr>
        <p:spPr>
          <a:xfrm>
            <a:off x="974725" y="1711325"/>
            <a:ext cx="10451465" cy="4911090"/>
          </a:xfrm>
          <a:prstGeom prst="rect">
            <a:avLst/>
          </a:prstGeom>
        </p:spPr>
        <p:txBody>
          <a:bodyPr>
            <a:noAutofit/>
          </a:bodyPr>
          <a:p>
            <a:pPr marL="0" indent="0" algn="just" defTabSz="266700">
              <a:lnSpc>
                <a:spcPct val="150000"/>
              </a:lnSpc>
              <a:spcAft>
                <a:spcPct val="0"/>
              </a:spcAft>
            </a:pP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41730" y="1711325"/>
            <a:ext cx="10500995" cy="1076325"/>
          </a:xfrm>
          <a:prstGeom prst="rect">
            <a:avLst/>
          </a:prstGeom>
          <a:noFill/>
        </p:spPr>
        <p:txBody>
          <a:bodyPr wrap="square" rtlCol="0">
            <a:spAutoFit/>
          </a:bodyPr>
          <a:p>
            <a:pPr marL="342900" indent="-342900">
              <a:lnSpc>
                <a:spcPct val="10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学会分析：</a:t>
            </a:r>
            <a:r>
              <a:rPr lang="zh-CN" altLang="en-US" sz="3200">
                <a:latin typeface="微软雅黑" panose="020B0503020204020204" pitchFamily="34" charset="-122"/>
                <a:ea typeface="微软雅黑" panose="020B0503020204020204" pitchFamily="34" charset="-122"/>
                <a:cs typeface="微软雅黑" panose="020B0503020204020204" pitchFamily="34" charset="-122"/>
                <a:sym typeface="+mn-ea"/>
              </a:rPr>
              <a:t>在使用浏览器访问某些网站时，为什么浏览器会进行风险提示？</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8" name="圆角矩形 7"/>
          <p:cNvSpPr/>
          <p:nvPr/>
        </p:nvSpPr>
        <p:spPr>
          <a:xfrm>
            <a:off x="1151255" y="2891155"/>
            <a:ext cx="10491470" cy="3399790"/>
          </a:xfrm>
          <a:prstGeom prst="roundRect">
            <a:avLst/>
          </a:prstGeom>
          <a:solidFill>
            <a:schemeClr val="accent1">
              <a:alpha val="18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lnSpc>
                <a:spcPct val="100000"/>
              </a:lnSpc>
            </a:pPr>
            <a:r>
              <a:rPr sz="2800">
                <a:solidFill>
                  <a:schemeClr val="tx1"/>
                </a:solidFill>
                <a:latin typeface="华文楷体" panose="02010600040101010101" charset="-122"/>
                <a:ea typeface="华文楷体" panose="02010600040101010101" charset="-122"/>
              </a:rPr>
              <a:t>在图1.3.1中，由于该网站是基于HTTP协议________________的，浏览器因此提醒用户该网站地址存在风险，在图1.3.中，因该网站未进行______________，因此浏览器提醒用户，该连接的身份认证并没有通过。HTTPS规定，________与________都要各自向第三方机构申请类似身份证和营业执照的，以确保双方真实的身份。在通信确认前，还要进行证书验证，以确保合法性，否则浏览器就会弹出的警告。</a:t>
            </a:r>
            <a:endParaRPr sz="2800">
              <a:solidFill>
                <a:schemeClr val="tx1"/>
              </a:solidFill>
              <a:latin typeface="华文楷体" panose="02010600040101010101" charset="-122"/>
              <a:ea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3235325" cy="583565"/>
          </a:xfrm>
          <a:prstGeom prst="rect">
            <a:avLst/>
          </a:prstGeom>
          <a:solidFill>
            <a:schemeClr val="accent3"/>
          </a:solidFill>
        </p:spPr>
        <p:txBody>
          <a:bodyPr wrap="square" rtlCol="0">
            <a:spAutoFit/>
          </a:bodyPr>
          <a:p>
            <a:pPr algn="ctr"/>
            <a:r>
              <a:rPr lang="zh-CN" altLang="en-US" sz="3200">
                <a:solidFill>
                  <a:schemeClr val="bg1"/>
                </a:solidFill>
              </a:rPr>
              <a:t>将知识转为能力</a:t>
            </a:r>
            <a:endParaRPr lang="zh-CN" altLang="en-US" sz="3200">
              <a:solidFill>
                <a:schemeClr val="bg1"/>
              </a:solidFill>
            </a:endParaRPr>
          </a:p>
        </p:txBody>
      </p:sp>
      <p:sp>
        <p:nvSpPr>
          <p:cNvPr id="3" name="文本框 2"/>
          <p:cNvSpPr txBox="1"/>
          <p:nvPr/>
        </p:nvSpPr>
        <p:spPr>
          <a:xfrm>
            <a:off x="974725" y="1711325"/>
            <a:ext cx="10760710" cy="4911090"/>
          </a:xfrm>
          <a:prstGeom prst="rect">
            <a:avLst/>
          </a:prstGeom>
        </p:spPr>
        <p:txBody>
          <a:bodyPr>
            <a:noAutofit/>
          </a:bodyPr>
          <a:p>
            <a:pPr marL="0" indent="0" algn="just" defTabSz="266700">
              <a:lnSpc>
                <a:spcPct val="150000"/>
              </a:lnSpc>
              <a:spcAft>
                <a:spcPct val="0"/>
              </a:spcAft>
            </a:pP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77925" y="1341755"/>
            <a:ext cx="10820400" cy="1814830"/>
          </a:xfrm>
          <a:prstGeom prst="rect">
            <a:avLst/>
          </a:prstGeom>
          <a:noFill/>
        </p:spPr>
        <p:txBody>
          <a:bodyPr wrap="square" rtlCol="0">
            <a:spAutoFit/>
          </a:bodyPr>
          <a:p>
            <a:pPr marL="342900" indent="-342900">
              <a:lnSpc>
                <a:spcPct val="150000"/>
              </a:lnSpc>
              <a:buFont typeface="Wingdings" panose="05000000000000000000" charset="0"/>
              <a:buChar char="p"/>
            </a:pPr>
            <a:r>
              <a:rPr lang="zh-CN" altLang="en-US" sz="2800">
                <a:latin typeface="微软雅黑" panose="020B0503020204020204" pitchFamily="34" charset="-122"/>
                <a:ea typeface="微软雅黑" panose="020B0503020204020204" pitchFamily="34" charset="-122"/>
                <a:cs typeface="微软雅黑" panose="020B0503020204020204" pitchFamily="34" charset="-122"/>
              </a:rPr>
              <a:t>学会</a:t>
            </a:r>
            <a:r>
              <a:rPr lang="zh-CN" altLang="en-US" sz="2800">
                <a:latin typeface="微软雅黑" panose="020B0503020204020204" pitchFamily="34" charset="-122"/>
                <a:ea typeface="微软雅黑" panose="020B0503020204020204" pitchFamily="34" charset="-122"/>
                <a:cs typeface="微软雅黑" panose="020B0503020204020204" pitchFamily="34" charset="-122"/>
              </a:rPr>
              <a:t>解释：HTTPS比HTTP更安全，但为什么现在很多网站还使用的是HTTP？HTTPS要有更好的发展，应做哪些改进？</a:t>
            </a:r>
            <a:endParaRPr lang="zh-CN" altLang="en-US" sz="280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sz="2800">
              <a:latin typeface="华文楷体" panose="02010600040101010101" charset="-122"/>
              <a:ea typeface="华文楷体" panose="02010600040101010101" charset="-122"/>
              <a:cs typeface="华文楷体" panose="02010600040101010101" charset="-122"/>
            </a:endParaRPr>
          </a:p>
        </p:txBody>
      </p:sp>
      <p:sp>
        <p:nvSpPr>
          <p:cNvPr id="5" name="圆角矩形 4"/>
          <p:cNvSpPr/>
          <p:nvPr/>
        </p:nvSpPr>
        <p:spPr>
          <a:xfrm>
            <a:off x="1177925" y="2869565"/>
            <a:ext cx="10418445" cy="3206750"/>
          </a:xfrm>
          <a:prstGeom prst="roundRect">
            <a:avLst/>
          </a:prstGeom>
          <a:solidFill>
            <a:schemeClr val="accent1">
              <a:alpha val="2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lnSpc>
                <a:spcPct val="100000"/>
              </a:lnSpc>
            </a:pPr>
            <a:r>
              <a:rPr sz="2800">
                <a:solidFill>
                  <a:schemeClr val="tx1"/>
                </a:solidFill>
                <a:latin typeface="华文楷体" panose="02010600040101010101" charset="-122"/>
                <a:ea typeface="华文楷体" panose="02010600040101010101" charset="-122"/>
                <a:cs typeface="华文楷体" panose="02010600040101010101" charset="-122"/>
                <a:sym typeface="+mn-ea"/>
              </a:rPr>
              <a:t>虽然HTTPS已在构建互联网信息安全传输方面发挥至关重要的作用，但是大多数的中小网站仍然采用HTTP。究其原因，主要有两点：一是HTTPS多了_______________________，增加了_______________________，进而影响到网络通信的效率，二是HTTPS引入了__________，因其大多要__________，从而增加了__________。</a:t>
            </a:r>
            <a:endParaRPr sz="2800">
              <a:solidFill>
                <a:schemeClr val="tx1"/>
              </a:solidFill>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3235325" cy="583565"/>
          </a:xfrm>
          <a:prstGeom prst="rect">
            <a:avLst/>
          </a:prstGeom>
          <a:solidFill>
            <a:schemeClr val="accent3"/>
          </a:solidFill>
        </p:spPr>
        <p:txBody>
          <a:bodyPr wrap="square" rtlCol="0">
            <a:spAutoFit/>
          </a:bodyPr>
          <a:p>
            <a:pPr algn="ctr"/>
            <a:r>
              <a:rPr lang="zh-CN" altLang="en-US" sz="3200">
                <a:solidFill>
                  <a:schemeClr val="bg1"/>
                </a:solidFill>
              </a:rPr>
              <a:t>将知识转为能力</a:t>
            </a:r>
            <a:endParaRPr lang="zh-CN" altLang="en-US" sz="3200">
              <a:solidFill>
                <a:schemeClr val="bg1"/>
              </a:solidFill>
            </a:endParaRPr>
          </a:p>
        </p:txBody>
      </p:sp>
      <p:sp>
        <p:nvSpPr>
          <p:cNvPr id="3" name="文本框 2"/>
          <p:cNvSpPr txBox="1"/>
          <p:nvPr/>
        </p:nvSpPr>
        <p:spPr>
          <a:xfrm>
            <a:off x="974725" y="1711325"/>
            <a:ext cx="10451465" cy="4911090"/>
          </a:xfrm>
          <a:prstGeom prst="rect">
            <a:avLst/>
          </a:prstGeom>
        </p:spPr>
        <p:txBody>
          <a:bodyPr>
            <a:noAutofit/>
          </a:bodyPr>
          <a:p>
            <a:pPr marL="0" indent="0" algn="just" defTabSz="266700">
              <a:lnSpc>
                <a:spcPct val="150000"/>
              </a:lnSpc>
              <a:spcAft>
                <a:spcPct val="0"/>
              </a:spcAft>
            </a:pP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74115" y="1231900"/>
            <a:ext cx="10500995" cy="1568450"/>
          </a:xfrm>
          <a:prstGeom prst="rect">
            <a:avLst/>
          </a:prstGeom>
          <a:noFill/>
        </p:spPr>
        <p:txBody>
          <a:bodyPr wrap="square" rtlCol="0">
            <a:spAutoFit/>
          </a:bodyPr>
          <a:p>
            <a:pPr marL="342900" indent="-342900">
              <a:lnSpc>
                <a:spcPct val="15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学会求证：</a:t>
            </a:r>
            <a:r>
              <a:rPr lang="zh-CN" altLang="en-US" sz="3200">
                <a:latin typeface="微软雅黑" panose="020B0503020204020204" pitchFamily="34" charset="-122"/>
                <a:ea typeface="微软雅黑" panose="020B0503020204020204" pitchFamily="34" charset="-122"/>
                <a:cs typeface="微软雅黑" panose="020B0503020204020204" pitchFamily="34" charset="-122"/>
                <a:sym typeface="+mn-ea"/>
              </a:rPr>
              <a:t>访问使用HTTPS的网站，并查看其SSL证书，以确认证书的颁布者、使用者与有效期等信息。</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8" name="圆角矩形 7"/>
          <p:cNvSpPr/>
          <p:nvPr/>
        </p:nvSpPr>
        <p:spPr>
          <a:xfrm>
            <a:off x="1316990" y="2800350"/>
            <a:ext cx="10215245" cy="4057650"/>
          </a:xfrm>
          <a:prstGeom prst="roundRect">
            <a:avLst/>
          </a:prstGeom>
          <a:solidFill>
            <a:schemeClr val="accent1">
              <a:alpha val="18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lnSpc>
                <a:spcPct val="150000"/>
              </a:lnSpc>
            </a:pPr>
            <a:r>
              <a:rPr lang="zh-CN" altLang="en-US" sz="2800">
                <a:solidFill>
                  <a:schemeClr val="tx1"/>
                </a:solidFill>
                <a:latin typeface="华文楷体" panose="02010600040101010101" charset="-122"/>
                <a:ea typeface="华文楷体" panose="02010600040101010101" charset="-122"/>
              </a:rPr>
              <a:t>方法： 尝试使用不同的浏览器访问同一个基于HTTP的网站，观察浏览器会给出哪些风险提示信息。</a:t>
            </a:r>
            <a:endParaRPr lang="zh-CN" altLang="en-US" sz="2800">
              <a:solidFill>
                <a:schemeClr val="tx1"/>
              </a:solidFill>
              <a:latin typeface="华文楷体" panose="02010600040101010101" charset="-122"/>
              <a:ea typeface="华文楷体" panose="02010600040101010101" charset="-122"/>
            </a:endParaRPr>
          </a:p>
          <a:p>
            <a:pPr algn="l">
              <a:lnSpc>
                <a:spcPct val="150000"/>
              </a:lnSpc>
            </a:pPr>
            <a:endParaRPr lang="zh-CN" altLang="en-US" sz="2800">
              <a:solidFill>
                <a:schemeClr val="tx1"/>
              </a:solidFill>
              <a:latin typeface="华文楷体" panose="02010600040101010101" charset="-122"/>
              <a:ea typeface="华文楷体" panose="02010600040101010101" charset="-122"/>
            </a:endParaRPr>
          </a:p>
          <a:p>
            <a:pPr algn="l">
              <a:lnSpc>
                <a:spcPct val="150000"/>
              </a:lnSpc>
            </a:pPr>
            <a:endParaRPr lang="zh-CN" altLang="en-US" sz="2800">
              <a:solidFill>
                <a:schemeClr val="tx1"/>
              </a:solidFill>
              <a:latin typeface="华文楷体" panose="02010600040101010101" charset="-122"/>
              <a:ea typeface="华文楷体" panose="02010600040101010101" charset="-122"/>
            </a:endParaRPr>
          </a:p>
          <a:p>
            <a:pPr algn="l">
              <a:lnSpc>
                <a:spcPct val="150000"/>
              </a:lnSpc>
            </a:pPr>
            <a:endParaRPr lang="zh-CN" altLang="en-US" sz="2800">
              <a:solidFill>
                <a:schemeClr val="tx1"/>
              </a:solidFill>
              <a:latin typeface="华文楷体" panose="02010600040101010101" charset="-122"/>
              <a:ea typeface="华文楷体" panose="02010600040101010101" charset="-122"/>
            </a:endParaRPr>
          </a:p>
          <a:p>
            <a:pPr algn="l">
              <a:lnSpc>
                <a:spcPct val="150000"/>
              </a:lnSpc>
            </a:pPr>
            <a:endParaRPr lang="zh-CN" altLang="en-US" sz="2800">
              <a:solidFill>
                <a:schemeClr val="tx1"/>
              </a:solidFill>
              <a:latin typeface="华文楷体" panose="02010600040101010101" charset="-122"/>
              <a:ea typeface="华文楷体" panose="02010600040101010101" charset="-122"/>
            </a:endParaRPr>
          </a:p>
        </p:txBody>
      </p:sp>
      <p:graphicFrame>
        <p:nvGraphicFramePr>
          <p:cNvPr id="5" name="表格 4"/>
          <p:cNvGraphicFramePr/>
          <p:nvPr>
            <p:custDataLst>
              <p:tags r:id="rId1"/>
            </p:custDataLst>
          </p:nvPr>
        </p:nvGraphicFramePr>
        <p:xfrm>
          <a:off x="2252980" y="4231005"/>
          <a:ext cx="7894320" cy="2521585"/>
        </p:xfrm>
        <a:graphic>
          <a:graphicData uri="http://schemas.openxmlformats.org/drawingml/2006/table">
            <a:tbl>
              <a:tblPr firstRow="1">
                <a:tableStyleId>{29A3E752-03B0-455A-B550-042655349238}</a:tableStyleId>
              </a:tblPr>
              <a:tblGrid>
                <a:gridCol w="2631440"/>
                <a:gridCol w="2631440"/>
                <a:gridCol w="2631440"/>
              </a:tblGrid>
              <a:tr h="509905">
                <a:tc>
                  <a:txBody>
                    <a:bodyPr/>
                    <a:p>
                      <a:pPr marL="371475" indent="0" algn="ctr">
                        <a:spcBef>
                          <a:spcPct val="0"/>
                        </a:spcBef>
                        <a:spcAft>
                          <a:spcPct val="0"/>
                        </a:spcAft>
                      </a:pPr>
                      <a:r>
                        <a:rPr lang="zh-CN" sz="2000"/>
                        <a:t>浏览器</a:t>
                      </a:r>
                      <a:endParaRPr lang="zh-CN" sz="2000"/>
                    </a:p>
                  </a:txBody>
                  <a:tcPr marL="68580" marR="68580" marT="0" marB="0" anchor="ctr" anchorCtr="0"/>
                </a:tc>
                <a:tc>
                  <a:txBody>
                    <a:bodyPr/>
                    <a:p>
                      <a:pPr marL="371475" indent="0" algn="ctr">
                        <a:spcBef>
                          <a:spcPct val="0"/>
                        </a:spcBef>
                        <a:spcAft>
                          <a:spcPct val="0"/>
                        </a:spcAft>
                      </a:pPr>
                      <a:r>
                        <a:rPr lang="zh-CN" sz="2000"/>
                        <a:t>风险提示</a:t>
                      </a:r>
                      <a:endParaRPr lang="zh-CN" sz="2000"/>
                    </a:p>
                  </a:txBody>
                  <a:tcPr marL="68580" marR="68580" marT="0" marB="0" anchor="ctr" anchorCtr="0"/>
                </a:tc>
                <a:tc>
                  <a:txBody>
                    <a:bodyPr/>
                    <a:p>
                      <a:pPr marL="371475" indent="0" algn="ctr">
                        <a:spcBef>
                          <a:spcPct val="0"/>
                        </a:spcBef>
                        <a:spcAft>
                          <a:spcPct val="0"/>
                        </a:spcAft>
                      </a:pPr>
                      <a:r>
                        <a:rPr lang="zh-CN" sz="2000"/>
                        <a:t>改进方法</a:t>
                      </a:r>
                      <a:endParaRPr lang="zh-CN" sz="2000"/>
                    </a:p>
                  </a:txBody>
                  <a:tcPr marL="68580" marR="68580" marT="0" marB="0" anchor="ctr" anchorCtr="0"/>
                </a:tc>
              </a:tr>
              <a:tr h="670560">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lgn="just">
                        <a:spcBef>
                          <a:spcPct val="0"/>
                        </a:spcBef>
                        <a:spcAft>
                          <a:spcPct val="0"/>
                        </a:spcAft>
                      </a:pPr>
                      <a:r>
                        <a:rPr lang="en-US" altLang="zh-CN" sz="1100"/>
                        <a:t> </a:t>
                      </a:r>
                      <a:endParaRPr lang="en-US" altLang="zh-CN" sz="1100"/>
                    </a:p>
                  </a:txBody>
                  <a:tcPr marL="68580" marR="68580" marT="0" marB="0" anchor="t" anchorCtr="0"/>
                </a:tc>
              </a:tr>
              <a:tr h="670560">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lgn="just">
                        <a:spcBef>
                          <a:spcPct val="0"/>
                        </a:spcBef>
                        <a:spcAft>
                          <a:spcPct val="0"/>
                        </a:spcAft>
                      </a:pPr>
                      <a:r>
                        <a:rPr lang="en-US" altLang="zh-CN" sz="1100"/>
                        <a:t> </a:t>
                      </a:r>
                      <a:endParaRPr lang="en-US" altLang="zh-CN" sz="1100"/>
                    </a:p>
                  </a:txBody>
                  <a:tcPr marL="68580" marR="68580" marT="0" marB="0" anchor="t" anchorCtr="0"/>
                </a:tc>
              </a:tr>
              <a:tr h="670560">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p>
                      <a:pPr marL="371475" indent="0" algn="just">
                        <a:spcBef>
                          <a:spcPct val="0"/>
                        </a:spcBef>
                        <a:spcAft>
                          <a:spcPct val="0"/>
                        </a:spcAft>
                      </a:pPr>
                      <a:r>
                        <a:rPr lang="en-US" altLang="zh-CN" sz="1100"/>
                        <a:t> </a:t>
                      </a:r>
                      <a:endParaRPr lang="en-US" altLang="zh-CN" sz="1100"/>
                    </a:p>
                  </a:txBody>
                  <a:tcPr marL="68580" marR="68580" marT="0" marB="0" anchor="t" anchorCtr="0"/>
                </a:tc>
                <a:tc>
                  <a:txBody>
                    <a:bodyPr/>
                    <a:p>
                      <a:pPr marL="371475" indent="0">
                        <a:spcBef>
                          <a:spcPct val="0"/>
                        </a:spcBef>
                        <a:spcAft>
                          <a:spcPct val="0"/>
                        </a:spcAft>
                      </a:pPr>
                      <a:endParaRPr sz="1100"/>
                    </a:p>
                  </a:txBody>
                  <a:tcPr marL="68580" marR="68580" marT="0" marB="0" anchor="t" anchorCtr="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3235325" cy="583565"/>
          </a:xfrm>
          <a:prstGeom prst="rect">
            <a:avLst/>
          </a:prstGeom>
          <a:solidFill>
            <a:schemeClr val="accent3"/>
          </a:solidFill>
        </p:spPr>
        <p:txBody>
          <a:bodyPr wrap="square" rtlCol="0">
            <a:spAutoFit/>
          </a:bodyPr>
          <a:p>
            <a:pPr algn="ctr"/>
            <a:r>
              <a:rPr lang="zh-CN" altLang="en-US" sz="3200">
                <a:solidFill>
                  <a:schemeClr val="bg1"/>
                </a:solidFill>
              </a:rPr>
              <a:t>将知识转为能力</a:t>
            </a:r>
            <a:endParaRPr lang="zh-CN" altLang="en-US" sz="3200">
              <a:solidFill>
                <a:schemeClr val="bg1"/>
              </a:solidFill>
            </a:endParaRPr>
          </a:p>
        </p:txBody>
      </p:sp>
      <p:sp>
        <p:nvSpPr>
          <p:cNvPr id="3" name="文本框 2"/>
          <p:cNvSpPr txBox="1"/>
          <p:nvPr/>
        </p:nvSpPr>
        <p:spPr>
          <a:xfrm>
            <a:off x="1141730" y="1379855"/>
            <a:ext cx="10451465" cy="4911090"/>
          </a:xfrm>
          <a:prstGeom prst="rect">
            <a:avLst/>
          </a:prstGeom>
        </p:spPr>
        <p:txBody>
          <a:bodyPr>
            <a:noAutofit/>
          </a:bodyPr>
          <a:p>
            <a:pPr marL="0" indent="0" algn="just" defTabSz="266700">
              <a:lnSpc>
                <a:spcPct val="150000"/>
              </a:lnSpc>
              <a:spcAft>
                <a:spcPct val="0"/>
              </a:spcAft>
            </a:pP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41730" y="1257935"/>
            <a:ext cx="10452100" cy="1383665"/>
          </a:xfrm>
          <a:prstGeom prst="rect">
            <a:avLst/>
          </a:prstGeom>
          <a:noFill/>
        </p:spPr>
        <p:txBody>
          <a:bodyPr wrap="square" rtlCol="0">
            <a:spAutoFit/>
          </a:bodyPr>
          <a:p>
            <a:pPr marL="342900" indent="-342900">
              <a:lnSpc>
                <a:spcPct val="100000"/>
              </a:lnSpc>
              <a:buFont typeface="Wingdings" panose="05000000000000000000" charset="0"/>
              <a:buChar char="p"/>
            </a:pPr>
            <a:r>
              <a:rPr lang="zh-CN" altLang="en-US" sz="2800">
                <a:latin typeface="微软雅黑" panose="020B0503020204020204" pitchFamily="34" charset="-122"/>
                <a:ea typeface="微软雅黑" panose="020B0503020204020204" pitchFamily="34" charset="-122"/>
                <a:cs typeface="微软雅黑" panose="020B0503020204020204" pitchFamily="34" charset="-122"/>
              </a:rPr>
              <a:t>求证活动：</a:t>
            </a:r>
            <a:r>
              <a:rPr lang="zh-CN" altLang="en-US" sz="2800">
                <a:latin typeface="微软雅黑" panose="020B0503020204020204" pitchFamily="34" charset="-122"/>
                <a:ea typeface="微软雅黑" panose="020B0503020204020204" pitchFamily="34" charset="-122"/>
                <a:cs typeface="微软雅黑" panose="020B0503020204020204" pitchFamily="34" charset="-122"/>
                <a:sym typeface="+mn-ea"/>
              </a:rPr>
              <a:t>访问两个不同的使用HTTPS协议的网站，并查看其SSL证书。</a:t>
            </a:r>
            <a:endParaRPr lang="zh-CN" altLang="en-US" sz="280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42900" indent="-342900">
              <a:lnSpc>
                <a:spcPct val="100000"/>
              </a:lnSpc>
              <a:buFont typeface="Wingdings" panose="05000000000000000000" charset="0"/>
              <a:buChar char="p"/>
            </a:pPr>
            <a:endParaRPr lang="zh-CN" altLang="en-US" sz="28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bwMode="auto">
          <a:xfrm>
            <a:off x="1063625" y="2306320"/>
            <a:ext cx="10910570" cy="3744595"/>
          </a:xfrm>
          <a:prstGeom prst="rect">
            <a:avLst/>
          </a:prstGeom>
          <a:solidFill>
            <a:schemeClr val="accent1">
              <a:alpha val="20000"/>
            </a:schemeClr>
          </a:solidFill>
          <a:ln w="19050">
            <a:solidFill>
              <a:srgbClr val="FFFFFF"/>
            </a:solidFill>
            <a:prstDash val="dash"/>
          </a:ln>
        </p:spPr>
        <p:txBody>
          <a:bodyPr wrap="square">
            <a:noAutofit/>
          </a:bodyPr>
          <a:p>
            <a:pPr>
              <a:lnSpc>
                <a:spcPct val="100000"/>
              </a:lnSpc>
              <a:spcBef>
                <a:spcPts val="0"/>
              </a:spcBef>
              <a:spcAft>
                <a:spcPts val="0"/>
              </a:spcAft>
              <a:defRPr/>
            </a:pPr>
            <a:endParaRPr lang="zh-CN" altLang="en-US" sz="2800" dirty="0">
              <a:solidFill>
                <a:schemeClr val="tx1"/>
              </a:solidFill>
              <a:latin typeface="华文楷体" panose="02010600040101010101" charset="-122"/>
              <a:ea typeface="华文楷体" panose="02010600040101010101" charset="-122"/>
              <a:cs typeface="华文楷体" panose="02010600040101010101" charset="-122"/>
            </a:endParaRPr>
          </a:p>
        </p:txBody>
      </p:sp>
      <p:graphicFrame>
        <p:nvGraphicFramePr>
          <p:cNvPr id="8" name="表格 7"/>
          <p:cNvGraphicFramePr/>
          <p:nvPr>
            <p:custDataLst>
              <p:tags r:id="rId1"/>
            </p:custDataLst>
          </p:nvPr>
        </p:nvGraphicFramePr>
        <p:xfrm>
          <a:off x="1591310" y="2460625"/>
          <a:ext cx="9854565" cy="3310255"/>
        </p:xfrm>
        <a:graphic>
          <a:graphicData uri="http://schemas.openxmlformats.org/drawingml/2006/table">
            <a:tbl>
              <a:tblPr firstRow="1">
                <a:tableStyleId>{D1D63ED4-8654-4104-A331-E382E50B574B}</a:tableStyleId>
              </a:tblPr>
              <a:tblGrid>
                <a:gridCol w="3284855"/>
                <a:gridCol w="3284855"/>
                <a:gridCol w="3284855"/>
              </a:tblGrid>
              <a:tr h="365760">
                <a:tc>
                  <a:txBody>
                    <a:bodyPr/>
                    <a:p>
                      <a:pPr marL="371475" indent="0" algn="ctr">
                        <a:spcBef>
                          <a:spcPct val="0"/>
                        </a:spcBef>
                        <a:spcAft>
                          <a:spcPct val="0"/>
                        </a:spcAft>
                      </a:pPr>
                      <a:r>
                        <a:rPr lang="zh-CN" sz="2400">
                          <a:latin typeface="+mn-ea"/>
                        </a:rPr>
                        <a:t>浏览器</a:t>
                      </a:r>
                      <a:endParaRPr lang="zh-CN" sz="2400">
                        <a:latin typeface="+mn-ea"/>
                      </a:endParaRPr>
                    </a:p>
                  </a:txBody>
                  <a:tcPr marL="68580" marR="68580" marT="0" marB="0" anchor="ctr" anchorCtr="0"/>
                </a:tc>
                <a:tc>
                  <a:txBody>
                    <a:bodyPr/>
                    <a:p>
                      <a:pPr marL="371475" indent="0" algn="ctr">
                        <a:spcBef>
                          <a:spcPct val="0"/>
                        </a:spcBef>
                        <a:spcAft>
                          <a:spcPct val="0"/>
                        </a:spcAft>
                      </a:pPr>
                      <a:r>
                        <a:rPr lang="zh-CN" sz="2400">
                          <a:latin typeface="+mn-ea"/>
                        </a:rPr>
                        <a:t>网站</a:t>
                      </a:r>
                      <a:endParaRPr lang="zh-CN" sz="2400">
                        <a:latin typeface="+mn-ea"/>
                      </a:endParaRPr>
                    </a:p>
                  </a:txBody>
                  <a:tcPr marL="68580" marR="68580" marT="0" marB="0" anchor="ctr" anchorCtr="0"/>
                </a:tc>
                <a:tc>
                  <a:txBody>
                    <a:bodyPr/>
                    <a:p>
                      <a:pPr marL="371475" indent="0" algn="ctr">
                        <a:spcBef>
                          <a:spcPct val="0"/>
                        </a:spcBef>
                        <a:spcAft>
                          <a:spcPct val="0"/>
                        </a:spcAft>
                      </a:pPr>
                      <a:r>
                        <a:rPr lang="en-US" altLang="zh-CN" sz="2400">
                          <a:latin typeface="+mn-ea"/>
                          <a:cs typeface="+mn-ea"/>
                        </a:rPr>
                        <a:t>SSL</a:t>
                      </a:r>
                      <a:r>
                        <a:rPr lang="zh-CN" sz="2400">
                          <a:latin typeface="+mn-ea"/>
                          <a:cs typeface="+mn-ea"/>
                        </a:rPr>
                        <a:t>证书信息</a:t>
                      </a:r>
                      <a:endParaRPr lang="zh-CN" sz="2400">
                        <a:latin typeface="+mn-ea"/>
                        <a:cs typeface="+mn-ea"/>
                      </a:endParaRPr>
                    </a:p>
                  </a:txBody>
                  <a:tcPr marL="68580" marR="68580" marT="0" marB="0" anchor="ctr" anchorCtr="0"/>
                </a:tc>
              </a:tr>
              <a:tr h="1481455">
                <a:tc>
                  <a:txBody>
                    <a:bodyPr/>
                    <a:p>
                      <a:pPr marL="371475" indent="0" algn="just">
                        <a:spcBef>
                          <a:spcPct val="0"/>
                        </a:spcBef>
                        <a:spcAft>
                          <a:spcPct val="0"/>
                        </a:spcAft>
                      </a:pPr>
                      <a:r>
                        <a:rPr lang="en-US" altLang="zh-CN" sz="1200">
                          <a:latin typeface="+mn-ea"/>
                        </a:rPr>
                        <a:t> </a:t>
                      </a:r>
                      <a:endParaRPr lang="en-US" altLang="zh-CN" sz="1200">
                        <a:latin typeface="+mn-ea"/>
                      </a:endParaRPr>
                    </a:p>
                  </a:txBody>
                  <a:tcPr marL="68580" marR="68580" marT="0" marB="0" anchor="t" anchorCtr="0"/>
                </a:tc>
                <a:tc>
                  <a:txBody>
                    <a:bodyPr/>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txBody>
                  <a:tcPr marL="68580" marR="68580" marT="0" marB="0" anchor="t" anchorCtr="0"/>
                </a:tc>
                <a:tc>
                  <a:txBody>
                    <a:bodyPr/>
                    <a:p>
                      <a:pPr marL="371475" indent="0" algn="just">
                        <a:spcBef>
                          <a:spcPct val="0"/>
                        </a:spcBef>
                        <a:spcAft>
                          <a:spcPct val="0"/>
                        </a:spcAft>
                      </a:pPr>
                      <a:r>
                        <a:rPr lang="en-US" altLang="zh-CN" sz="1200">
                          <a:latin typeface="+mn-ea"/>
                        </a:rPr>
                        <a:t> </a:t>
                      </a:r>
                      <a:endParaRPr lang="en-US" altLang="zh-CN" sz="1200">
                        <a:latin typeface="+mn-ea"/>
                      </a:endParaRPr>
                    </a:p>
                  </a:txBody>
                  <a:tcPr marL="68580" marR="68580" marT="0" marB="0" anchor="t" anchorCtr="0"/>
                </a:tc>
              </a:tr>
              <a:tr h="1463040">
                <a:tc>
                  <a:txBody>
                    <a:bodyPr/>
                    <a:p>
                      <a:pPr marL="371475" indent="0" algn="just">
                        <a:spcBef>
                          <a:spcPct val="0"/>
                        </a:spcBef>
                        <a:spcAft>
                          <a:spcPct val="0"/>
                        </a:spcAft>
                      </a:pPr>
                      <a:endParaRPr lang="en-US" altLang="zh-CN" sz="1200">
                        <a:latin typeface="+mn-ea"/>
                      </a:endParaRPr>
                    </a:p>
                  </a:txBody>
                  <a:tcPr marL="68580" marR="68580" marT="0" marB="0" anchor="t" anchorCtr="0"/>
                </a:tc>
                <a:tc>
                  <a:txBody>
                    <a:bodyPr/>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p>
                      <a:pPr marL="371475" indent="0" algn="just">
                        <a:spcBef>
                          <a:spcPct val="0"/>
                        </a:spcBef>
                        <a:spcAft>
                          <a:spcPct val="0"/>
                        </a:spcAft>
                      </a:pPr>
                      <a:r>
                        <a:rPr lang="en-US" altLang="zh-CN" sz="1200">
                          <a:latin typeface="+mn-ea"/>
                        </a:rPr>
                        <a:t> </a:t>
                      </a:r>
                      <a:endParaRPr lang="en-US" altLang="zh-CN" sz="1200">
                        <a:latin typeface="+mn-ea"/>
                      </a:endParaRPr>
                    </a:p>
                  </a:txBody>
                  <a:tcPr marL="68580" marR="68580" marT="0" marB="0" anchor="t" anchorCtr="0"/>
                </a:tc>
                <a:tc>
                  <a:txBody>
                    <a:bodyPr/>
                    <a:p>
                      <a:pPr marL="371475" indent="0">
                        <a:spcBef>
                          <a:spcPct val="0"/>
                        </a:spcBef>
                        <a:spcAft>
                          <a:spcPct val="0"/>
                        </a:spcAft>
                      </a:pPr>
                      <a:endParaRPr sz="1200">
                        <a:latin typeface="+mn-ea"/>
                      </a:endParaRPr>
                    </a:p>
                  </a:txBody>
                  <a:tcPr marL="68580" marR="68580" marT="0" marB="0" anchor="t" anchorCtr="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îṡľîḍe"/>
          <p:cNvCxnSpPr/>
          <p:nvPr/>
        </p:nvCxnSpPr>
        <p:spPr>
          <a:xfrm rot="5400000">
            <a:off x="-1795720" y="3678869"/>
            <a:ext cx="5224475"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92667" y="722504"/>
            <a:ext cx="155159" cy="522447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316990" y="544830"/>
            <a:ext cx="3235325" cy="583565"/>
          </a:xfrm>
          <a:prstGeom prst="rect">
            <a:avLst/>
          </a:prstGeom>
          <a:solidFill>
            <a:schemeClr val="accent3"/>
          </a:solidFill>
        </p:spPr>
        <p:txBody>
          <a:bodyPr wrap="square" rtlCol="0">
            <a:spAutoFit/>
          </a:bodyPr>
          <a:p>
            <a:pPr algn="ctr"/>
            <a:r>
              <a:rPr lang="zh-CN" altLang="en-US" sz="3200">
                <a:solidFill>
                  <a:schemeClr val="bg1"/>
                </a:solidFill>
              </a:rPr>
              <a:t>将知识转为能力</a:t>
            </a:r>
            <a:endParaRPr lang="zh-CN" altLang="en-US" sz="3200">
              <a:solidFill>
                <a:schemeClr val="bg1"/>
              </a:solidFill>
            </a:endParaRPr>
          </a:p>
        </p:txBody>
      </p:sp>
      <p:sp>
        <p:nvSpPr>
          <p:cNvPr id="3" name="文本框 2"/>
          <p:cNvSpPr txBox="1"/>
          <p:nvPr/>
        </p:nvSpPr>
        <p:spPr>
          <a:xfrm>
            <a:off x="974725" y="1711325"/>
            <a:ext cx="10451465" cy="4911090"/>
          </a:xfrm>
          <a:prstGeom prst="rect">
            <a:avLst/>
          </a:prstGeom>
        </p:spPr>
        <p:txBody>
          <a:bodyPr>
            <a:noAutofit/>
          </a:bodyPr>
          <a:p>
            <a:pPr marL="0" indent="0" algn="just" defTabSz="266700">
              <a:lnSpc>
                <a:spcPct val="150000"/>
              </a:lnSpc>
              <a:spcAft>
                <a:spcPct val="0"/>
              </a:spcAft>
            </a:pPr>
            <a:endParaRPr lang="zh-CN" altLang="en-US" sz="28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141730" y="1711325"/>
            <a:ext cx="10500995" cy="829945"/>
          </a:xfrm>
          <a:prstGeom prst="rect">
            <a:avLst/>
          </a:prstGeom>
          <a:noFill/>
        </p:spPr>
        <p:txBody>
          <a:bodyPr wrap="square" rtlCol="0">
            <a:spAutoFit/>
          </a:bodyPr>
          <a:p>
            <a:pPr marL="342900" indent="-342900">
              <a:lnSpc>
                <a:spcPct val="150000"/>
              </a:lnSpc>
              <a:buFont typeface="Wingdings" panose="05000000000000000000" charset="0"/>
              <a:buChar char="p"/>
            </a:pPr>
            <a:r>
              <a:rPr lang="zh-CN" altLang="en-US" sz="3200">
                <a:latin typeface="微软雅黑" panose="020B0503020204020204" pitchFamily="34" charset="-122"/>
                <a:ea typeface="微软雅黑" panose="020B0503020204020204" pitchFamily="34" charset="-122"/>
                <a:cs typeface="微软雅黑" panose="020B0503020204020204" pitchFamily="34" charset="-122"/>
              </a:rPr>
              <a:t>对学科方法、工具或作品进行评价反思</a:t>
            </a:r>
            <a:endParaRPr lang="zh-CN" altLang="en-US" sz="32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圆角矩形 7"/>
          <p:cNvSpPr/>
          <p:nvPr/>
        </p:nvSpPr>
        <p:spPr>
          <a:xfrm>
            <a:off x="1092835" y="3000375"/>
            <a:ext cx="10775950" cy="2527300"/>
          </a:xfrm>
          <a:prstGeom prst="roundRect">
            <a:avLst/>
          </a:prstGeom>
          <a:solidFill>
            <a:schemeClr val="accent1">
              <a:alpha val="18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l">
              <a:lnSpc>
                <a:spcPct val="100000"/>
              </a:lnSpc>
            </a:pPr>
            <a:r>
              <a:rPr lang="zh-CN" altLang="en-US" sz="2800">
                <a:solidFill>
                  <a:schemeClr val="tx1"/>
                </a:solidFill>
                <a:latin typeface="华文楷体" panose="02010600040101010101" charset="-122"/>
                <a:ea typeface="华文楷体" panose="02010600040101010101" charset="-122"/>
              </a:rPr>
              <a:t>①Web安全协议的发展是技术不断创新迭代的过程，这对你有什么启发？</a:t>
            </a:r>
            <a:endParaRPr lang="zh-CN" altLang="en-US" sz="2800">
              <a:solidFill>
                <a:schemeClr val="tx1"/>
              </a:solidFill>
              <a:latin typeface="华文楷体" panose="02010600040101010101" charset="-122"/>
              <a:ea typeface="华文楷体" panose="02010600040101010101" charset="-122"/>
            </a:endParaRPr>
          </a:p>
          <a:p>
            <a:pPr algn="l">
              <a:lnSpc>
                <a:spcPct val="100000"/>
              </a:lnSpc>
            </a:pPr>
            <a:r>
              <a:rPr lang="zh-CN" altLang="en-US" sz="2800">
                <a:solidFill>
                  <a:schemeClr val="tx1"/>
                </a:solidFill>
                <a:latin typeface="华文楷体" panose="02010600040101010101" charset="-122"/>
                <a:ea typeface="华文楷体" panose="02010600040101010101" charset="-122"/>
              </a:rPr>
              <a:t>②HTTPS比HTTP更安全，但是大多数的中小网站仍然采用HTTP，这对你有什么启发？</a:t>
            </a:r>
            <a:endParaRPr lang="zh-CN" altLang="en-US" sz="2800">
              <a:solidFill>
                <a:schemeClr val="tx1"/>
              </a:solidFill>
              <a:latin typeface="华文楷体" panose="02010600040101010101" charset="-122"/>
              <a:ea typeface="华文楷体" panose="02010600040101010101" charset="-122"/>
            </a:endParaRPr>
          </a:p>
          <a:p>
            <a:pPr algn="l">
              <a:lnSpc>
                <a:spcPct val="100000"/>
              </a:lnSpc>
            </a:pPr>
            <a:r>
              <a:rPr lang="zh-CN" altLang="en-US" sz="2800">
                <a:solidFill>
                  <a:schemeClr val="tx1"/>
                </a:solidFill>
                <a:latin typeface="华文楷体" panose="02010600040101010101" charset="-122"/>
                <a:ea typeface="华文楷体" panose="02010600040101010101" charset="-122"/>
              </a:rPr>
              <a:t>③在访问Web网站时，你将如何更安全地使用网络？</a:t>
            </a:r>
            <a:endParaRPr lang="zh-CN" altLang="en-US" sz="2800">
              <a:solidFill>
                <a:schemeClr val="tx1"/>
              </a:solidFill>
              <a:latin typeface="华文楷体" panose="02010600040101010101" charset="-122"/>
              <a:ea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8" grpId="1" animBg="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TABLE_ENDDRAG_ORIGIN_RECT" val="671*197"/>
  <p:tag name="TABLE_ENDDRAG_RECT" val="99*309*671*197"/>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ISLIDE.THEME" val="https://www.islide.cc;"/>
</p:tagLst>
</file>

<file path=ppt/tags/tag18.xml><?xml version="1.0" encoding="utf-8"?>
<p:tagLst xmlns:p="http://schemas.openxmlformats.org/presentationml/2006/main">
  <p:tag name="COMMONDATA" val="eyJoZGlkIjoiNGYyYjFlYWE3ZjBkNzljODQzYjcxNjc3Yzg0NmMwM2QifQ=="/>
  <p:tag name="KSO_WPP_MARK_KEY" val="10117a34-a2c0-442a-8703-6554ad47faba"/>
  <p:tag name="commondata" val="eyJoZGlkIjoiMWEwM2ViNGZiOTFjYjQzMTM1NjlmNTBlZWExYjRlZTAifQ=="/>
  <p:tag name="resource_record_key" val="{&quot;29&quot;:[50000076]}"/>
</p:tagLst>
</file>

<file path=ppt/tags/tag2.xml><?xml version="1.0" encoding="utf-8"?>
<p:tagLst xmlns:p="http://schemas.openxmlformats.org/presentationml/2006/main">
  <p:tag name="ISLIDE.THEME" val="https://www.islide.cc;"/>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ISLIDE.VECTOR" val="#259238;"/>
</p:tagLst>
</file>

<file path=ppt/tags/tag5.xml><?xml version="1.0" encoding="utf-8"?>
<p:tagLst xmlns:p="http://schemas.openxmlformats.org/presentationml/2006/main">
  <p:tag name="ISLIDE.VECTOR" val="#259238;"/>
</p:tagLst>
</file>

<file path=ppt/tags/tag6.xml><?xml version="1.0" encoding="utf-8"?>
<p:tagLst xmlns:p="http://schemas.openxmlformats.org/presentationml/2006/main">
  <p:tag name="TABLE_ENDDRAG_ORIGIN_RECT" val="621*167"/>
  <p:tag name="TABLE_ENDDRAG_RECT" val="177*333*621*167"/>
</p:tagLst>
</file>

<file path=ppt/tags/tag7.xml><?xml version="1.0" encoding="utf-8"?>
<p:tagLst xmlns:p="http://schemas.openxmlformats.org/presentationml/2006/main">
  <p:tag name="TABLE_ENDDRAG_ORIGIN_RECT" val="775*237"/>
  <p:tag name="TABLE_ENDDRAG_RECT" val="125*193*775*237"/>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1">
  <a:themeElements>
    <a:clrScheme name="紫罗兰色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全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2374</Words>
  <Application>WPS 演示</Application>
  <PresentationFormat>宽屏</PresentationFormat>
  <Paragraphs>179</Paragraphs>
  <Slides>15</Slides>
  <Notes>26</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2</vt:i4>
      </vt:variant>
      <vt:variant>
        <vt:lpstr>幻灯片标题</vt:lpstr>
      </vt:variant>
      <vt:variant>
        <vt:i4>15</vt:i4>
      </vt:variant>
    </vt:vector>
  </HeadingPairs>
  <TitlesOfParts>
    <vt:vector size="31" baseType="lpstr">
      <vt:lpstr>Arial</vt:lpstr>
      <vt:lpstr>宋体</vt:lpstr>
      <vt:lpstr>Wingdings</vt:lpstr>
      <vt:lpstr>微软雅黑</vt:lpstr>
      <vt:lpstr>Wingdings</vt:lpstr>
      <vt:lpstr>Wingdings</vt:lpstr>
      <vt:lpstr>华文楷体</vt:lpstr>
      <vt:lpstr>Arial Unicode MS</vt:lpstr>
      <vt:lpstr>等线</vt:lpstr>
      <vt:lpstr>Calibri</vt:lpstr>
      <vt:lpstr>Calibri</vt:lpstr>
      <vt:lpstr>汉仪润圆-65简</vt:lpstr>
      <vt:lpstr>汉仪书宋二简</vt:lpstr>
      <vt:lpstr>Office 主题​​1</vt:lpstr>
      <vt:lpstr>TCLayout.ActiveDocument.1</vt:lpstr>
      <vt:lpstr>TCLayout.ActiveDocument.1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LING Yun</dc:creator>
  <cp:lastModifiedBy>刘春兰</cp:lastModifiedBy>
  <cp:revision>220</cp:revision>
  <cp:lastPrinted>2022-10-05T09:28:00Z</cp:lastPrinted>
  <dcterms:created xsi:type="dcterms:W3CDTF">2022-05-01T11:16:00Z</dcterms:created>
  <dcterms:modified xsi:type="dcterms:W3CDTF">2025-01-14T09:21:49Z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FCD8AB5AA1A14C7F9A9EB7B78130331C_13</vt:lpwstr>
  </property>
  <property fmtid="{D5CDD505-2E9C-101B-9397-08002B2CF9AE}" pid="3" name="KSOProductBuildVer">
    <vt:lpwstr>2052-12.1.0.18276</vt:lpwstr>
  </property>
</Properties>
</file>