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4091" r:id="rId2"/>
    <p:sldId id="4092" r:id="rId3"/>
    <p:sldId id="4072" r:id="rId4"/>
    <p:sldId id="4073" r:id="rId5"/>
    <p:sldId id="4094" r:id="rId6"/>
    <p:sldId id="4074" r:id="rId7"/>
    <p:sldId id="4096" r:id="rId8"/>
    <p:sldId id="4087" r:id="rId9"/>
    <p:sldId id="4095" r:id="rId10"/>
    <p:sldId id="4088" r:id="rId11"/>
    <p:sldId id="4089" r:id="rId12"/>
    <p:sldId id="4069" r:id="rId13"/>
  </p:sldIdLst>
  <p:sldSz cx="12192000" cy="6858000"/>
  <p:notesSz cx="6799263" cy="9929813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6A6A6"/>
    <a:srgbClr val="858585"/>
    <a:srgbClr val="751F73"/>
    <a:srgbClr val="D6543A"/>
    <a:srgbClr val="64A7CE"/>
    <a:srgbClr val="475C9D"/>
    <a:srgbClr val="6A0AAB"/>
    <a:srgbClr val="BC2F36"/>
    <a:srgbClr val="6A5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78" d="100"/>
          <a:sy n="78" d="100"/>
        </p:scale>
        <p:origin x="33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欣榕 邹" userId="2df213970d05c585" providerId="LiveId" clId="{6D7C04C5-7F15-45A3-9D08-000EED8D831F}"/>
    <pc:docChg chg="modSld">
      <pc:chgData name="欣榕 邹" userId="2df213970d05c585" providerId="LiveId" clId="{6D7C04C5-7F15-45A3-9D08-000EED8D831F}" dt="2025-01-07T06:59:48.324" v="46" actId="115"/>
      <pc:docMkLst>
        <pc:docMk/>
      </pc:docMkLst>
      <pc:sldChg chg="modSp mod">
        <pc:chgData name="欣榕 邹" userId="2df213970d05c585" providerId="LiveId" clId="{6D7C04C5-7F15-45A3-9D08-000EED8D831F}" dt="2025-01-07T06:58:44.339" v="44" actId="1037"/>
        <pc:sldMkLst>
          <pc:docMk/>
          <pc:sldMk cId="0" sldId="4073"/>
        </pc:sldMkLst>
        <pc:spChg chg="mod">
          <ac:chgData name="欣榕 邹" userId="2df213970d05c585" providerId="LiveId" clId="{6D7C04C5-7F15-45A3-9D08-000EED8D831F}" dt="2025-01-07T06:58:19.140" v="7" actId="1076"/>
          <ac:spMkLst>
            <pc:docMk/>
            <pc:sldMk cId="0" sldId="4073"/>
            <ac:spMk id="4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11.223" v="6" actId="1036"/>
          <ac:spMkLst>
            <pc:docMk/>
            <pc:sldMk cId="0" sldId="4073"/>
            <ac:spMk id="8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22.045" v="8" actId="1036"/>
          <ac:spMkLst>
            <pc:docMk/>
            <pc:sldMk cId="0" sldId="4073"/>
            <ac:spMk id="11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28.781" v="17" actId="1035"/>
          <ac:spMkLst>
            <pc:docMk/>
            <pc:sldMk cId="0" sldId="4073"/>
            <ac:spMk id="18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34.178" v="20" actId="1036"/>
          <ac:spMkLst>
            <pc:docMk/>
            <pc:sldMk cId="0" sldId="4073"/>
            <ac:spMk id="19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39.154" v="33" actId="1035"/>
          <ac:spMkLst>
            <pc:docMk/>
            <pc:sldMk cId="0" sldId="4073"/>
            <ac:spMk id="21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39.154" v="33" actId="1035"/>
          <ac:spMkLst>
            <pc:docMk/>
            <pc:sldMk cId="0" sldId="4073"/>
            <ac:spMk id="23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34.178" v="20" actId="1036"/>
          <ac:spMkLst>
            <pc:docMk/>
            <pc:sldMk cId="0" sldId="4073"/>
            <ac:spMk id="24" creationId="{00000000-0000-0000-0000-000000000000}"/>
          </ac:spMkLst>
        </pc:spChg>
        <pc:spChg chg="mod">
          <ac:chgData name="欣榕 邹" userId="2df213970d05c585" providerId="LiveId" clId="{6D7C04C5-7F15-45A3-9D08-000EED8D831F}" dt="2025-01-07T06:58:44.339" v="44" actId="1037"/>
          <ac:spMkLst>
            <pc:docMk/>
            <pc:sldMk cId="0" sldId="4073"/>
            <ac:spMk id="25" creationId="{00000000-0000-0000-0000-000000000000}"/>
          </ac:spMkLst>
        </pc:spChg>
      </pc:sldChg>
      <pc:sldChg chg="modSp mod">
        <pc:chgData name="欣榕 邹" userId="2df213970d05c585" providerId="LiveId" clId="{6D7C04C5-7F15-45A3-9D08-000EED8D831F}" dt="2025-01-07T06:59:23.026" v="45" actId="115"/>
        <pc:sldMkLst>
          <pc:docMk/>
          <pc:sldMk cId="0" sldId="4087"/>
        </pc:sldMkLst>
        <pc:spChg chg="mod">
          <ac:chgData name="欣榕 邹" userId="2df213970d05c585" providerId="LiveId" clId="{6D7C04C5-7F15-45A3-9D08-000EED8D831F}" dt="2025-01-07T06:59:23.026" v="45" actId="115"/>
          <ac:spMkLst>
            <pc:docMk/>
            <pc:sldMk cId="0" sldId="4087"/>
            <ac:spMk id="4" creationId="{00000000-0000-0000-0000-000000000000}"/>
          </ac:spMkLst>
        </pc:spChg>
      </pc:sldChg>
      <pc:sldChg chg="modSp mod">
        <pc:chgData name="欣榕 邹" userId="2df213970d05c585" providerId="LiveId" clId="{6D7C04C5-7F15-45A3-9D08-000EED8D831F}" dt="2025-01-07T06:59:48.324" v="46" actId="115"/>
        <pc:sldMkLst>
          <pc:docMk/>
          <pc:sldMk cId="0" sldId="4095"/>
        </pc:sldMkLst>
        <pc:spChg chg="mod">
          <ac:chgData name="欣榕 邹" userId="2df213970d05c585" providerId="LiveId" clId="{6D7C04C5-7F15-45A3-9D08-000EED8D831F}" dt="2025-01-07T06:59:48.324" v="46" actId="115"/>
          <ac:spMkLst>
            <pc:docMk/>
            <pc:sldMk cId="0" sldId="4095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6.xml"/><Relationship Id="rId7" Type="http://schemas.openxmlformats.org/officeDocument/2006/relationships/oleObject" Target="../embeddings/oleObject2.bin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6.png"/><Relationship Id="rId4" Type="http://schemas.openxmlformats.org/officeDocument/2006/relationships/tags" Target="../tags/tag17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9525" imgH="9525" progId="TCLayout.ActiveDocument.1">
                  <p:embed/>
                </p:oleObj>
              </mc:Choice>
              <mc:Fallback>
                <p:oleObj name="think-cell Slide" r:id="rId5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621665" y="1038860"/>
            <a:ext cx="11570970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sz="3900" dirty="0"/>
              <a:t>第3课 众人拾柴火焰高——</a:t>
            </a:r>
          </a:p>
          <a:p>
            <a:pPr>
              <a:lnSpc>
                <a:spcPct val="120000"/>
              </a:lnSpc>
            </a:pPr>
            <a:r>
              <a:rPr sz="3900" dirty="0"/>
              <a:t>线上资源管理、创建与分享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815016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请各小组对项目探究的阶段成果进行整理并提交，整理内容：</a:t>
            </a:r>
          </a:p>
          <a:p>
            <a:pPr algn="just">
              <a:lnSpc>
                <a:spcPct val="150000"/>
              </a:lnSpc>
            </a:pP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开展项目所需的线上资源需求表。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课后挑战作业（对应教材中的“挑战”部分）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略，书本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P54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9525" imgH="9525" progId="TCLayout.ActiveDocument.1">
                  <p:embed/>
                </p:oleObj>
              </mc:Choice>
              <mc:Fallback>
                <p:oleObj name="think-cell Slide" r:id="rId7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2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801485" y="2736850"/>
            <a:ext cx="4785360" cy="1159510"/>
          </a:xfrm>
        </p:spPr>
        <p:txBody>
          <a:bodyPr anchor="t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线上资源的类别与评价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03231" y="2901733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03230" y="4061464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801485" y="3896360"/>
            <a:ext cx="4785360" cy="10204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  <a:buClrTx/>
              <a:buSzTx/>
              <a:buFontTx/>
            </a:pPr>
            <a:r>
              <a:rPr lang="zh-CN" altLang="en-US" sz="3600" dirty="0">
                <a:sym typeface="+mn-ea"/>
              </a:rPr>
              <a:t>线上资源的创建与分享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33475" y="2090592"/>
            <a:ext cx="9626599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主要内容：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①什么是线上资源？——概念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②如何评价与挑选线上资源？——评价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③如何创建与分享线上资源？——应用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1650" y="1090295"/>
            <a:ext cx="10982325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05" indent="-14605" algn="l">
              <a:lnSpc>
                <a:spcPct val="150000"/>
              </a:lnSpc>
            </a:pPr>
            <a:r>
              <a:rPr sz="2800" dirty="0">
                <a:effectLst/>
                <a:cs typeface="仿宋" panose="02010609060101010101" pitchFamily="49" charset="-122"/>
              </a:rPr>
              <a:t>①线上资源泛指</a:t>
            </a: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</a:t>
            </a:r>
            <a:r>
              <a:rPr sz="2800" dirty="0">
                <a:effectLst/>
                <a:cs typeface="仿宋" panose="02010609060101010101" pitchFamily="49" charset="-122"/>
              </a:rPr>
              <a:t>上用来支持线上学习的各种形式的</a:t>
            </a: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</a:t>
            </a:r>
            <a:r>
              <a:rPr sz="2800" dirty="0">
                <a:effectLst/>
                <a:cs typeface="仿宋" panose="02010609060101010101" pitchFamily="49" charset="-122"/>
              </a:rPr>
              <a:t>、</a:t>
            </a:r>
          </a:p>
          <a:p>
            <a:pPr marL="14605" indent="-14605"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effectLst/>
                <a:cs typeface="仿宋" panose="02010609060101010101" pitchFamily="49" charset="-122"/>
              </a:rPr>
              <a:t>的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</a:t>
            </a:r>
            <a:r>
              <a:rPr sz="2800" dirty="0">
                <a:effectLst/>
                <a:cs typeface="仿宋" panose="02010609060101010101" pitchFamily="49" charset="-122"/>
              </a:rPr>
              <a:t>与 </a:t>
            </a:r>
            <a:r>
              <a:rPr lang="en-US" sz="2800" u="sng" dirty="0">
                <a:effectLst/>
                <a:cs typeface="仿宋" panose="02010609060101010101" pitchFamily="49" charset="-122"/>
                <a:sym typeface="+mn-ea"/>
              </a:rPr>
              <a:t>            </a:t>
            </a:r>
            <a:r>
              <a:rPr lang="en-US" sz="2800" dirty="0">
                <a:effectLst/>
                <a:cs typeface="仿宋" panose="02010609060101010101" pitchFamily="49" charset="-122"/>
              </a:rPr>
              <a:t> </a:t>
            </a:r>
            <a:r>
              <a:rPr sz="2800" dirty="0">
                <a:effectLst/>
                <a:cs typeface="仿宋" panose="02010609060101010101" pitchFamily="49" charset="-122"/>
              </a:rPr>
              <a:t>。</a:t>
            </a:r>
          </a:p>
          <a:p>
            <a:pPr marL="14605" indent="-14605" algn="l">
              <a:lnSpc>
                <a:spcPct val="150000"/>
              </a:lnSpc>
            </a:pPr>
            <a:r>
              <a:rPr sz="2800" dirty="0">
                <a:effectLst/>
                <a:cs typeface="仿宋" panose="02010609060101010101" pitchFamily="49" charset="-122"/>
              </a:rPr>
              <a:t>②线上资源按照表现形式的不同，可以简单地分为</a:t>
            </a: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、</a:t>
            </a:r>
          </a:p>
          <a:p>
            <a:pPr marL="14605" indent="-14605" algn="l">
              <a:lnSpc>
                <a:spcPct val="150000"/>
              </a:lnSpc>
            </a:pP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与</a:t>
            </a: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等。</a:t>
            </a:r>
          </a:p>
          <a:p>
            <a:pPr marL="14605" indent="-14605" algn="l">
              <a:lnSpc>
                <a:spcPct val="150000"/>
              </a:lnSpc>
            </a:pPr>
            <a:r>
              <a:rPr sz="2800" dirty="0">
                <a:effectLst/>
                <a:cs typeface="仿宋" panose="02010609060101010101" pitchFamily="49" charset="-122"/>
              </a:rPr>
              <a:t>③线上资源常用评价方法有</a:t>
            </a:r>
            <a:r>
              <a:rPr lang="en-US" sz="2800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、</a:t>
            </a:r>
            <a:r>
              <a:rPr sz="28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800" u="sng" dirty="0">
                <a:effectLst/>
                <a:cs typeface="仿宋" panose="02010609060101010101" pitchFamily="49" charset="-122"/>
              </a:rPr>
              <a:t> 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与</a:t>
            </a:r>
          </a:p>
          <a:p>
            <a:pPr marL="14605" indent="-14605" algn="l">
              <a:lnSpc>
                <a:spcPct val="150000"/>
              </a:lnSpc>
            </a:pPr>
            <a:r>
              <a:rPr lang="en-US" sz="2800" u="sng" dirty="0">
                <a:effectLst/>
                <a:cs typeface="仿宋" panose="02010609060101010101" pitchFamily="49" charset="-122"/>
              </a:rPr>
              <a:t>                          </a:t>
            </a:r>
            <a:r>
              <a:rPr sz="2800" dirty="0">
                <a:effectLst/>
                <a:cs typeface="仿宋" panose="02010609060101010101" pitchFamily="49" charset="-122"/>
              </a:rPr>
              <a:t>三种。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64154" y="414139"/>
            <a:ext cx="8330566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P49-52</a:t>
            </a:r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为主，网络知识作补充</a:t>
            </a:r>
            <a:endParaRPr lang="zh-CN" altLang="en-US" sz="2800" dirty="0">
              <a:ea typeface="+mn-lt"/>
              <a:cs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61840" y="1193483"/>
            <a:ext cx="10483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知识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49905" y="1185404"/>
            <a:ext cx="15601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互联网</a:t>
            </a:r>
            <a:endParaRPr lang="zh-CN" sz="28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8260" y="1824990"/>
            <a:ext cx="25107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平台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29970" y="1813347"/>
            <a:ext cx="10483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工具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581072" y="2467440"/>
            <a:ext cx="23882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文本阅读类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39076" y="3096362"/>
            <a:ext cx="24866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教学视频类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957445" y="3720059"/>
            <a:ext cx="20097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专家评价法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303770" y="3735299"/>
            <a:ext cx="24714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统计分析法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894621" y="3106522"/>
            <a:ext cx="28359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学习工具平台类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2370" y="4379173"/>
            <a:ext cx="32740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sz="28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用户自我评价法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8" grpId="0"/>
      <p:bldP spid="19" grpId="0"/>
      <p:bldP spid="21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学会分享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83310" y="1302557"/>
            <a:ext cx="9626599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登录中国数字科技馆，在“虚拟现实”栏目的“漫游科技馆”中，选择一个你感兴趣的科技馆进行虚拟游览体验。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500" y="2686050"/>
            <a:ext cx="4648200" cy="41719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学会评价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295400" y="1637665"/>
            <a:ext cx="10034905" cy="873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请运用统计分析法，对你常用的线上资源进行评价。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学会实践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08455" y="1637665"/>
            <a:ext cx="10034905" cy="873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请你为推荐的线上资源制作一个分享的二维码。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960" y="2912745"/>
            <a:ext cx="6191250" cy="30956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17600" y="1408253"/>
            <a:ext cx="10249172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1.以下说法</a:t>
            </a:r>
            <a:r>
              <a:rPr sz="24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不正确</a:t>
            </a: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的是：（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   </a:t>
            </a: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</a:p>
          <a:p>
            <a:pPr algn="just">
              <a:lnSpc>
                <a:spcPct val="150000"/>
              </a:lnSpc>
            </a:pP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专家评价法是邀请资深或有经验的专家，从范围、内容、用户对象与易用性等方面对资源质量进行评价。</a:t>
            </a:r>
          </a:p>
          <a:p>
            <a:pPr algn="just">
              <a:lnSpc>
                <a:spcPct val="150000"/>
              </a:lnSpc>
            </a:pP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统计分析法是通过对用户数据与用户评价信息进行统计分析，从而得出综合评价与口碑。</a:t>
            </a:r>
          </a:p>
          <a:p>
            <a:pPr algn="just">
              <a:lnSpc>
                <a:spcPct val="150000"/>
              </a:lnSpc>
            </a:pP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用户自我评价法是学习者对资源进行评价，从而获得独立的用户反馈。</a:t>
            </a:r>
          </a:p>
          <a:p>
            <a:pPr algn="just">
              <a:lnSpc>
                <a:spcPct val="150000"/>
              </a:lnSpc>
            </a:pPr>
            <a:r>
              <a:rPr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专家评价法、统计分析法和用户自我评价法在实际应用中通常是相互独立的，不会综合运用。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65880" y="1514999"/>
            <a:ext cx="401955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D</a:t>
            </a:r>
          </a:p>
          <a:p>
            <a:pPr algn="l"/>
            <a:endParaRPr 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17600" y="1408253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2.以下</a:t>
            </a:r>
            <a:r>
              <a:rPr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不属于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分享线上资源主要途径的是：（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 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利用QQ群分享线上课程链接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在微信朋友圈推荐电子书并附上二维码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通过微博发布在线讲座的直播链接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在手抄报上绘制海洋主题的知识画报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00595" y="1572784"/>
            <a:ext cx="4019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385</Words>
  <Application>Microsoft Office PowerPoint</Application>
  <PresentationFormat>宽屏</PresentationFormat>
  <Paragraphs>94</Paragraphs>
  <Slides>12</Slides>
  <Notes>12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等线</vt:lpstr>
      <vt:lpstr>仿宋</vt:lpstr>
      <vt:lpstr>微软雅黑</vt:lpstr>
      <vt:lpstr>Arial</vt:lpstr>
      <vt:lpstr>Calibri</vt:lpstr>
      <vt:lpstr>Impact</vt:lpstr>
      <vt:lpstr>Wingdings</vt:lpstr>
      <vt:lpstr>Office 主题​​1</vt:lpstr>
      <vt:lpstr>think-cell Slide</vt:lpstr>
      <vt:lpstr>PowerPoint 演示文稿</vt:lpstr>
      <vt:lpstr>线上资源的类别与评价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欣榕 邹</cp:lastModifiedBy>
  <cp:revision>204</cp:revision>
  <cp:lastPrinted>2022-10-05T09:28:00Z</cp:lastPrinted>
  <dcterms:created xsi:type="dcterms:W3CDTF">2022-05-01T11:16:00Z</dcterms:created>
  <dcterms:modified xsi:type="dcterms:W3CDTF">2025-01-07T06:59:58Z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E6DF28C1F37E43959F983E6DD8C9A308</vt:lpwstr>
  </property>
  <property fmtid="{D5CDD505-2E9C-101B-9397-08002B2CF9AE}" pid="3" name="KSOProductBuildVer">
    <vt:lpwstr>2052-11.8.2.12118</vt:lpwstr>
  </property>
</Properties>
</file>