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4072" r:id="rId5"/>
    <p:sldId id="4073" r:id="rId6"/>
    <p:sldId id="4064" r:id="rId7"/>
    <p:sldId id="4070" r:id="rId8"/>
    <p:sldId id="4075" r:id="rId9"/>
    <p:sldId id="4076" r:id="rId10"/>
    <p:sldId id="4077" r:id="rId11"/>
    <p:sldId id="4088" r:id="rId12"/>
    <p:sldId id="4089" r:id="rId13"/>
    <p:sldId id="4083" r:id="rId14"/>
    <p:sldId id="4079" r:id="rId15"/>
    <p:sldId id="4094" r:id="rId16"/>
    <p:sldId id="4080" r:id="rId17"/>
    <p:sldId id="305" r:id="rId18"/>
  </p:sldIdLst>
  <p:sldSz cx="12192000" cy="6858000"/>
  <p:notesSz cx="6798945" cy="9929495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6543A"/>
    <a:srgbClr val="64A7CE"/>
    <a:srgbClr val="475C9D"/>
    <a:srgbClr val="6A0AAB"/>
    <a:srgbClr val="BC2F36"/>
    <a:srgbClr val="6A559D"/>
    <a:srgbClr val="E0A73E"/>
    <a:srgbClr val="8999CA"/>
    <a:srgbClr val="A967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45BABA-C821-4455-B321-14DC8C9CE936}" styleName="表样式 1 25">
    <a:wholeTbl>
      <a:tcTxStyle>
        <a:fontRef idx="none">
          <a:srgbClr val="000000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band2V>
      <a:tcStyle>
        <a:tcBdr>
          <a:lef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left>
          <a:righ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</a:tcStyle>
    </a:band2V>
    <a:la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rgbClr val="FFFFFF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chemeClr val="accent1"/>
          </a:solidFill>
        </a:fill>
      </a:tcStyle>
    </a:firstRow>
  </a:tblStyle>
  <a:tblStyle styleId="{9162AC65-0CA5-4A54-A42B-4FABBC67A165}" styleName="表样式 1 25">
    <a:wholeTbl>
      <a:tcTxStyle>
        <a:fontRef idx="none">
          <a:srgbClr val="000000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band2V>
      <a:tcStyle>
        <a:tcBdr>
          <a:lef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left>
          <a:righ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</a:tcStyle>
    </a:band2V>
    <a:la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rgbClr val="FFFFFF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chemeClr val="accent1"/>
          </a:solidFill>
        </a:fill>
      </a:tcStyle>
    </a:firstRow>
  </a:tblStyle>
  <a:tblStyle styleId="{51E5090B-282A-4298-BEE8-99C9740C8BD1}" styleName="表样式 1 25">
    <a:wholeTbl>
      <a:tcTxStyle>
        <a:fontRef idx="none">
          <a:srgbClr val="000000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band2V>
      <a:tcStyle>
        <a:tcBdr>
          <a:lef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left>
          <a:righ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</a:tcStyle>
    </a:band2V>
    <a:la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rgbClr val="FFFFFF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 varScale="1">
        <p:scale>
          <a:sx n="55" d="100"/>
          <a:sy n="55" d="100"/>
        </p:scale>
        <p:origin x="10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17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9.xml"/><Relationship Id="rId2" Type="http://schemas.openxmlformats.org/officeDocument/2006/relationships/image" Target="../media/image3.png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16.xml"/><Relationship Id="rId7" Type="http://schemas.openxmlformats.org/officeDocument/2006/relationships/image" Target="../media/image4.png"/><Relationship Id="rId6" Type="http://schemas.openxmlformats.org/officeDocument/2006/relationships/tags" Target="../tags/tag15.xml"/><Relationship Id="rId5" Type="http://schemas.openxmlformats.org/officeDocument/2006/relationships/image" Target="../media/image3.png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image" Target="../media/image2.emf"/><Relationship Id="rId11" Type="http://schemas.openxmlformats.org/officeDocument/2006/relationships/notesSlide" Target="../notesSlides/notesSlide15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15949" y="399927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373933" y="148772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</a:t>
            </a:r>
            <a:r>
              <a:rPr lang="zh-CN" altLang="en-US" sz="3900" dirty="0"/>
              <a:t>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485775" y="2112645"/>
            <a:ext cx="570166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第一单元</a:t>
            </a:r>
            <a:endParaRPr lang="zh-CN" altLang="en-US" sz="3200"/>
          </a:p>
          <a:p>
            <a:r>
              <a:rPr lang="zh-CN" sz="3200"/>
              <a:t>第</a:t>
            </a:r>
            <a:r>
              <a:rPr lang="en-US" altLang="zh-CN" sz="3200"/>
              <a:t>2</a:t>
            </a:r>
            <a:r>
              <a:rPr lang="zh-CN" altLang="en-US" sz="3200"/>
              <a:t>课</a:t>
            </a:r>
            <a:r>
              <a:rPr lang="en-US" altLang="zh-CN" sz="3200"/>
              <a:t> </a:t>
            </a:r>
            <a:r>
              <a:rPr sz="3200"/>
              <a:t>流畅的网络视频——视频压缩、流媒体及版权保护</a:t>
            </a:r>
            <a:endParaRPr sz="3200"/>
          </a:p>
        </p:txBody>
      </p:sp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37615" y="1176655"/>
            <a:ext cx="98913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0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测试题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558165" y="1698625"/>
            <a:ext cx="11423015" cy="4466590"/>
          </a:xfrm>
          <a:prstGeom prst="round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t" anchorCtr="0"/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</a:rPr>
              <a:t>1.在网络上可以直接免费搬运他人视频、剪辑、拼接或解说他人视频。</a:t>
            </a:r>
            <a:endParaRPr lang="zh-CN" altLang="en-US" sz="240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</a:rPr>
              <a:t>A.正确  B.错误，属于侵权行为</a:t>
            </a:r>
            <a:endParaRPr lang="zh-CN" altLang="en-US" sz="240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</a:rPr>
              <a:t>2.使用某一视频播放软件，感受同一视频文件在不同播放模式下的用户体验的差异。</a:t>
            </a:r>
            <a:endParaRPr lang="zh-CN" altLang="en-US" sz="2400">
              <a:solidFill>
                <a:schemeClr val="tx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11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三、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习题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测试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4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3" name="表格 2"/>
          <p:cNvGraphicFramePr/>
          <p:nvPr>
            <p:custDataLst>
              <p:tags r:id="rId3"/>
            </p:custDataLst>
          </p:nvPr>
        </p:nvGraphicFramePr>
        <p:xfrm>
          <a:off x="1513840" y="4201795"/>
          <a:ext cx="9615170" cy="1657985"/>
        </p:xfrm>
        <a:graphic>
          <a:graphicData uri="http://schemas.openxmlformats.org/drawingml/2006/table">
            <a:tbl>
              <a:tblPr firstRow="1">
                <a:tableStyleId>{51E5090B-282A-4298-BEE8-99C9740C8BD1}</a:tableStyleId>
              </a:tblPr>
              <a:tblGrid>
                <a:gridCol w="2772410"/>
                <a:gridCol w="2493645"/>
                <a:gridCol w="4349115"/>
              </a:tblGrid>
              <a:tr h="269875"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100"/>
                        <a:t>播放模式</a:t>
                      </a:r>
                      <a:endParaRPr lang="zh-CN" sz="11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100"/>
                        <a:t>用户体验</a:t>
                      </a:r>
                      <a:endParaRPr lang="zh-CN" sz="11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100"/>
                        <a:t>播放模式选择建议</a:t>
                      </a:r>
                      <a:endParaRPr lang="zh-CN" sz="1100"/>
                    </a:p>
                  </a:txBody>
                  <a:tcPr marL="68580" marR="68580" marT="0" marB="0" anchor="ctr" anchorCtr="0"/>
                </a:tc>
              </a:tr>
              <a:tr h="269875"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/>
                        <a:t>270P</a:t>
                      </a:r>
                      <a:r>
                        <a:rPr lang="zh-CN" altLang="en-US" sz="1100"/>
                        <a:t>流畅</a:t>
                      </a:r>
                      <a:endParaRPr lang="zh-CN" altLang="en-US" sz="11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/>
                        <a:t> </a:t>
                      </a:r>
                      <a:endParaRPr lang="en-US" altLang="zh-CN" sz="11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/>
                        <a:t> </a:t>
                      </a:r>
                      <a:endParaRPr lang="en-US" altLang="zh-CN" sz="1100"/>
                    </a:p>
                  </a:txBody>
                  <a:tcPr marL="68580" marR="68580" marT="0" marB="0" anchor="ctr" anchorCtr="0"/>
                </a:tc>
              </a:tr>
              <a:tr h="288290"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/>
                        <a:t>480P</a:t>
                      </a:r>
                      <a:r>
                        <a:rPr lang="zh-CN" altLang="en-US" sz="1100"/>
                        <a:t>标清</a:t>
                      </a:r>
                      <a:endParaRPr lang="zh-CN" altLang="en-US" sz="11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/>
                        <a:t> </a:t>
                      </a:r>
                      <a:endParaRPr lang="en-US" altLang="zh-CN" sz="11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/>
                        <a:t> </a:t>
                      </a:r>
                      <a:endParaRPr lang="en-US" altLang="zh-CN" sz="1100"/>
                    </a:p>
                  </a:txBody>
                  <a:tcPr marL="68580" marR="68580" marT="0" marB="0" anchor="ctr" anchorCtr="0"/>
                </a:tc>
              </a:tr>
              <a:tr h="269875"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/>
                        <a:t>720P</a:t>
                      </a:r>
                      <a:r>
                        <a:rPr lang="zh-CN" altLang="en-US" sz="1100"/>
                        <a:t>准高清</a:t>
                      </a:r>
                      <a:endParaRPr lang="zh-CN" altLang="en-US" sz="11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/>
                        <a:t> </a:t>
                      </a:r>
                      <a:endParaRPr lang="en-US" altLang="zh-CN" sz="11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/>
                        <a:t> </a:t>
                      </a:r>
                      <a:endParaRPr lang="en-US" altLang="zh-CN" sz="1100"/>
                    </a:p>
                  </a:txBody>
                  <a:tcPr marL="68580" marR="68580" marT="0" marB="0" anchor="ctr" anchorCtr="0"/>
                </a:tc>
              </a:tr>
              <a:tr h="276860"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/>
                        <a:t>1080P</a:t>
                      </a:r>
                      <a:r>
                        <a:rPr lang="zh-CN" altLang="en-US" sz="1100"/>
                        <a:t>高清</a:t>
                      </a:r>
                      <a:r>
                        <a:rPr lang="en-US" altLang="zh-CN" sz="1100"/>
                        <a:t>SDR</a:t>
                      </a:r>
                      <a:endParaRPr lang="en-US" altLang="zh-CN" sz="11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/>
                        <a:t> </a:t>
                      </a:r>
                      <a:endParaRPr lang="en-US" altLang="zh-CN" sz="11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/>
                        <a:t> </a:t>
                      </a:r>
                      <a:endParaRPr lang="en-US" altLang="zh-CN" sz="1100"/>
                    </a:p>
                  </a:txBody>
                  <a:tcPr marL="68580" marR="68580" marT="0" marB="0" anchor="ctr" anchorCtr="0"/>
                </a:tc>
              </a:tr>
              <a:tr h="283210"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/>
                        <a:t>4K</a:t>
                      </a:r>
                      <a:r>
                        <a:rPr lang="zh-CN" altLang="en-US" sz="1100"/>
                        <a:t>超高清</a:t>
                      </a:r>
                      <a:r>
                        <a:rPr lang="en-US" altLang="zh-CN" sz="1100"/>
                        <a:t>SDR</a:t>
                      </a:r>
                      <a:endParaRPr lang="en-US" altLang="zh-CN" sz="11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/>
                        <a:t> </a:t>
                      </a:r>
                      <a:endParaRPr lang="en-US" altLang="zh-CN" sz="11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1100"/>
                    </a:p>
                  </a:txBody>
                  <a:tcPr marL="68580" marR="68580" marT="0" marB="0" anchor="ctr" anchorCtr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6990" y="1385570"/>
            <a:ext cx="105009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对学科方法、工具或作品进行评价反思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141730" y="2842260"/>
            <a:ext cx="10032365" cy="2152650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1.学到了哪些知识与技能？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2.提升了哪些方面的能力？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3.生成了怎样的观点？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37615" y="1423670"/>
            <a:ext cx="98913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学到了哪些知识与技能？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提升了哪些方面的能力？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生成了怎样的观点？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四、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小结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回顾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7870" y="1321435"/>
            <a:ext cx="11216640" cy="46158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综合实践</a:t>
            </a:r>
            <a:r>
              <a:rPr lang="zh-CN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作业</a:t>
            </a:r>
            <a:endParaRPr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收集与剪辑与“向世界介绍我的学校”相关的视频文件。（可使用剪映电脑版）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1.使用AIGC平台搜索制作“向世界介绍我的学校”视频都需要哪些素材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2.使用AIGC平台搜索编辑制作视频的基本步骤，并使用视频编辑软件制作“向世界介绍我的学校”视频。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五、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作业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8640" y="1519555"/>
            <a:ext cx="11216640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00000"/>
              </a:lnSpc>
              <a:buFont typeface="Wingdings" panose="05000000000000000000" charset="0"/>
              <a:buNone/>
            </a:pPr>
            <a:r>
              <a:rPr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1.项目实施作业</a:t>
            </a:r>
            <a:endParaRPr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00000"/>
              </a:lnSpc>
              <a:buFont typeface="Wingdings" panose="05000000000000000000" charset="0"/>
              <a:buNone/>
            </a:pPr>
            <a:r>
              <a:rPr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请各小组对项目探究的阶段成果进行整理并提交，整理内容：</a:t>
            </a:r>
            <a:endParaRPr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00000"/>
              </a:lnSpc>
              <a:buFont typeface="Wingdings" panose="05000000000000000000" charset="0"/>
              <a:buNone/>
            </a:pPr>
            <a:r>
              <a:rPr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（1）收集与剪辑与“向世界介绍我的学校”相关的视频文件，并整理汇总</a:t>
            </a:r>
            <a:endParaRPr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五、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作业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</a:t>
            </a:r>
            <a:r>
              <a:rPr lang="zh-CN" altLang="en-US" sz="3900" dirty="0"/>
              <a:t>册</a:t>
            </a:r>
            <a:endParaRPr lang="zh-CN" altLang="en-US" sz="3900" dirty="0"/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8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一、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知识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探究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: 剪去单角 19"/>
          <p:cNvSpPr/>
          <p:nvPr/>
        </p:nvSpPr>
        <p:spPr>
          <a:xfrm>
            <a:off x="671830" y="1597025"/>
            <a:ext cx="180784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项目子任务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2769235" y="1597025"/>
            <a:ext cx="829818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了解视频压缩和流媒体知识，为剪辑合适的网页视频素材做知识储备。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66255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/>
              <a:t>探究</a:t>
            </a:r>
            <a:r>
              <a:rPr lang="zh-CN" altLang="en-US" sz="2800" b="1" dirty="0"/>
              <a:t>内容</a:t>
            </a:r>
            <a:endParaRPr lang="zh-CN" altLang="en-US" sz="2800" b="1" dirty="0"/>
          </a:p>
        </p:txBody>
      </p:sp>
      <p:sp>
        <p:nvSpPr>
          <p:cNvPr id="2" name="文本框 1"/>
          <p:cNvSpPr txBox="1"/>
          <p:nvPr/>
        </p:nvSpPr>
        <p:spPr bwMode="auto">
          <a:xfrm>
            <a:off x="449580" y="1454150"/>
            <a:ext cx="1174242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514350" indent="-514350">
              <a:lnSpc>
                <a:spcPct val="150000"/>
              </a:lnSpc>
              <a:buFont typeface="Wingdings" panose="05000000000000000000"/>
              <a:buChar char="p"/>
              <a:defRPr/>
            </a:pPr>
            <a:r>
              <a:rPr sz="3200" dirty="0">
                <a:solidFill>
                  <a:schemeClr val="tx1"/>
                </a:solidFill>
              </a:rPr>
              <a:t>遵循“从抽象到具体，从原理到应用”的认知规律</a:t>
            </a:r>
            <a:r>
              <a:rPr lang="zh-CN" sz="3200" dirty="0">
                <a:solidFill>
                  <a:schemeClr val="tx1"/>
                </a:solidFill>
              </a:rPr>
              <a:t>。</a:t>
            </a:r>
            <a:endParaRPr sz="3200" dirty="0">
              <a:solidFill>
                <a:schemeClr val="tx1"/>
              </a:solidFill>
            </a:endParaRPr>
          </a:p>
          <a:p>
            <a:pPr indent="0">
              <a:lnSpc>
                <a:spcPct val="150000"/>
              </a:lnSpc>
              <a:buFont typeface="Wingdings" panose="05000000000000000000"/>
              <a:buNone/>
              <a:defRPr/>
            </a:pPr>
            <a:r>
              <a:rPr sz="3200" dirty="0">
                <a:solidFill>
                  <a:schemeClr val="tx1"/>
                </a:solidFill>
              </a:rPr>
              <a:t>①视频为什么可以压缩？——原理（抽象）</a:t>
            </a:r>
            <a:endParaRPr sz="3200" dirty="0">
              <a:solidFill>
                <a:schemeClr val="tx1"/>
              </a:solidFill>
            </a:endParaRPr>
          </a:p>
          <a:p>
            <a:pPr indent="0">
              <a:lnSpc>
                <a:spcPct val="150000"/>
              </a:lnSpc>
              <a:buFont typeface="Wingdings" panose="05000000000000000000"/>
              <a:buNone/>
              <a:defRPr/>
            </a:pPr>
            <a:r>
              <a:rPr sz="3200" dirty="0">
                <a:solidFill>
                  <a:schemeClr val="tx1"/>
                </a:solidFill>
              </a:rPr>
              <a:t>②如何进行视频的压缩？——应用（具体）</a:t>
            </a:r>
            <a:endParaRPr sz="3200" dirty="0">
              <a:solidFill>
                <a:schemeClr val="tx1"/>
              </a:solidFill>
            </a:endParaRPr>
          </a:p>
          <a:p>
            <a:pPr indent="0">
              <a:lnSpc>
                <a:spcPct val="150000"/>
              </a:lnSpc>
              <a:buFont typeface="Wingdings" panose="05000000000000000000"/>
              <a:buNone/>
              <a:defRPr/>
            </a:pPr>
            <a:r>
              <a:rPr sz="3200" dirty="0">
                <a:solidFill>
                  <a:schemeClr val="tx1"/>
                </a:solidFill>
              </a:rPr>
              <a:t>③流媒体文件是如何进行传输的？——应用（具体）</a:t>
            </a:r>
            <a:endParaRPr sz="3200" dirty="0">
              <a:solidFill>
                <a:schemeClr val="tx1"/>
              </a:solidFill>
            </a:endParaRPr>
          </a:p>
          <a:p>
            <a:pPr indent="0">
              <a:lnSpc>
                <a:spcPct val="150000"/>
              </a:lnSpc>
              <a:buFont typeface="Wingdings" panose="05000000000000000000"/>
              <a:buNone/>
              <a:defRPr/>
            </a:pPr>
            <a:r>
              <a:rPr lang="zh-CN" altLang="en-US" sz="3200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……</a:t>
            </a:r>
            <a:endParaRPr lang="zh-CN" altLang="en-US" sz="3200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  <a:cs typeface="黑体" panose="0201060003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27430" y="1477010"/>
            <a:ext cx="10896600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（1）自主阅读：以书本P</a:t>
            </a:r>
            <a:r>
              <a:rPr 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</a:t>
            </a:r>
            <a:r>
              <a:rPr 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15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为主，网络知识作补充</a:t>
            </a:r>
            <a:endParaRPr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（2）知识梳理：</a:t>
            </a:r>
            <a:endParaRPr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①视频文件是由一系列可以被连续播放的</a:t>
            </a:r>
            <a:r>
              <a:rPr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及音频组成。每张静态图像被称为</a:t>
            </a:r>
            <a:r>
              <a:rPr sz="2400" i="1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en-US" sz="2400" i="1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sz="2400" i="1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，视频每秒播放的</a:t>
            </a:r>
            <a:r>
              <a:rPr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en-US"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称为帧速率，帧速率的数值越大，人眼观感越流畅。</a:t>
            </a:r>
            <a:endParaRPr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②视频压缩就是利用 </a:t>
            </a:r>
            <a:r>
              <a:rPr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en-US"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来</a:t>
            </a:r>
            <a:r>
              <a:rPr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en-US"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的过程。</a:t>
            </a:r>
            <a:endParaRPr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③流式传输会将</a:t>
            </a:r>
            <a:r>
              <a:rPr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的媒体数据，按照一定的速率在网络中传输，客户端收到之后则会进行缓冲与播放。缓冲就是</a:t>
            </a:r>
            <a:r>
              <a:rPr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，播放完毕的数据片段则会被       开。</a:t>
            </a:r>
            <a:endParaRPr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④网络视频已经成为一种全民化的应用，也由此衍生出各式各样的“视频经济”，在拍摄、录掉或发布的视频中使用他的肖像或隐私，或直接搬运他人视频，剪辑、拼接或解说他人视频前，要先获得</a:t>
            </a:r>
            <a:r>
              <a:rPr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en-US"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。在创作自己的视频文件时也要注意</a:t>
            </a:r>
            <a:endParaRPr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00000"/>
              </a:lnSpc>
              <a:spcAft>
                <a:spcPct val="0"/>
              </a:spcAft>
            </a:pP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en-US"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4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的意识。</a:t>
            </a:r>
            <a:endParaRPr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6990" y="1341755"/>
            <a:ext cx="1041400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学会分析：所有的视频文件经过压缩后不影响浏览效果。这种说法对吗？请说明理由。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buFont typeface="Wingdings" panose="05000000000000000000" charset="0"/>
              <a:buChar char="p"/>
            </a:pP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118870" y="2882265"/>
            <a:ext cx="10810240" cy="2728595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50000"/>
              </a:lnSpc>
            </a:pP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有损压缩大多通过_________来减少容量，压缩程序_______但不可还原。无损压缩则通过           来减少容量，可以         还原，但压缩程度较低。</a:t>
            </a:r>
            <a:endParaRPr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711325"/>
            <a:ext cx="1050099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学会解释：（2）在观看网络视频时，必须将视频全部下载后再观看。这种说法对吗？请说明理由。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097280" y="3522345"/>
            <a:ext cx="10640060" cy="2326005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00000"/>
              </a:lnSpc>
            </a:pP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在传统传输方式中必须将网络视频从服务后下载到客户端后再播放，即_________        ，而流式传输方式则可以_________         。</a:t>
            </a:r>
            <a:endParaRPr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6005" y="1630045"/>
            <a:ext cx="1113599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学会求证：在对视频文件进行有损压缩中，影响压缩的主要因素是格式？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316990" y="3515360"/>
            <a:ext cx="10032365" cy="1596390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方法：使用软件对视频进行无损压缩，对比压缩前后的容量。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1730" y="137985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257935"/>
            <a:ext cx="989139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0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求证活动：使用不同的软件对同一视频进行无损压缩，感受不同软件的压缩能力差异。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 bwMode="auto">
          <a:xfrm>
            <a:off x="965200" y="2211070"/>
            <a:ext cx="10910570" cy="3735705"/>
          </a:xfrm>
          <a:prstGeom prst="rect">
            <a:avLst/>
          </a:prstGeom>
          <a:solidFill>
            <a:schemeClr val="accent1">
              <a:alpha val="20000"/>
            </a:schemeClr>
          </a:solidFill>
          <a:ln w="19050">
            <a:solidFill>
              <a:srgbClr val="FFFFFF"/>
            </a:solidFill>
            <a:prstDash val="dash"/>
          </a:ln>
        </p:spPr>
        <p:txBody>
          <a:bodyPr wrap="square">
            <a:noAutofit/>
          </a:bodyPr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aphicFrame>
        <p:nvGraphicFramePr>
          <p:cNvPr id="9" name="表格 8"/>
          <p:cNvGraphicFramePr/>
          <p:nvPr>
            <p:custDataLst>
              <p:tags r:id="rId1"/>
            </p:custDataLst>
          </p:nvPr>
        </p:nvGraphicFramePr>
        <p:xfrm>
          <a:off x="1450975" y="2575560"/>
          <a:ext cx="10020300" cy="3131820"/>
        </p:xfrm>
        <a:graphic>
          <a:graphicData uri="http://schemas.openxmlformats.org/drawingml/2006/table">
            <a:tbl>
              <a:tblPr firstRow="1">
                <a:tableStyleId>{0745BABA-C821-4455-B321-14DC8C9CE936}</a:tableStyleId>
              </a:tblPr>
              <a:tblGrid>
                <a:gridCol w="2004060"/>
                <a:gridCol w="2004060"/>
                <a:gridCol w="2004060"/>
                <a:gridCol w="2004060"/>
                <a:gridCol w="2004060"/>
              </a:tblGrid>
              <a:tr h="1043940"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000">
                          <a:latin typeface="+mn-ea"/>
                        </a:rPr>
                        <a:t>软件名称</a:t>
                      </a:r>
                      <a:endParaRPr lang="zh-CN" sz="2000">
                        <a:latin typeface="+mn-ea"/>
                      </a:endParaRPr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000">
                          <a:latin typeface="+mn-ea"/>
                        </a:rPr>
                        <a:t>压缩前容量</a:t>
                      </a:r>
                      <a:endParaRPr lang="zh-CN" sz="2000">
                        <a:latin typeface="+mn-ea"/>
                      </a:endParaRPr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000">
                          <a:latin typeface="+mn-ea"/>
                        </a:rPr>
                        <a:t>压缩后容量</a:t>
                      </a:r>
                      <a:endParaRPr lang="zh-CN" sz="2000">
                        <a:latin typeface="+mn-ea"/>
                      </a:endParaRPr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000">
                          <a:latin typeface="+mn-ea"/>
                          <a:cs typeface="+mn-ea"/>
                        </a:rPr>
                        <a:t>压缩后容量</a:t>
                      </a:r>
                      <a:r>
                        <a:rPr lang="en-US" altLang="zh-CN" sz="2000">
                          <a:latin typeface="+mn-ea"/>
                          <a:cs typeface="+mn-ea"/>
                        </a:rPr>
                        <a:t>/</a:t>
                      </a:r>
                      <a:r>
                        <a:rPr lang="zh-CN" altLang="en-US" sz="2000">
                          <a:latin typeface="+mn-ea"/>
                          <a:cs typeface="+mn-ea"/>
                        </a:rPr>
                        <a:t>压缩前容量</a:t>
                      </a:r>
                      <a:endParaRPr lang="zh-CN" altLang="en-US" sz="2000">
                        <a:latin typeface="+mn-ea"/>
                        <a:cs typeface="+mn-ea"/>
                      </a:endParaRPr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000">
                          <a:latin typeface="+mn-ea"/>
                        </a:rPr>
                        <a:t>结论</a:t>
                      </a:r>
                      <a:endParaRPr lang="zh-CN" sz="2000">
                        <a:latin typeface="+mn-ea"/>
                      </a:endParaRPr>
                    </a:p>
                  </a:txBody>
                  <a:tcPr marL="68580" marR="68580" marT="0" marB="0" anchor="ctr" anchorCtr="0"/>
                </a:tc>
              </a:tr>
              <a:tr h="104394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104394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 vMerge="1"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 vMerge="1"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1730" y="137985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257935"/>
            <a:ext cx="989139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0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求证活动：对视频文件进行有损压缩实验。记录压缩前后的文件格式、画面大小、清晰度和帧速率等数据，计算压缩比，分析影响压缩时间的因素。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 bwMode="auto">
          <a:xfrm>
            <a:off x="965200" y="2771775"/>
            <a:ext cx="10910570" cy="3175000"/>
          </a:xfrm>
          <a:prstGeom prst="rect">
            <a:avLst/>
          </a:prstGeom>
          <a:solidFill>
            <a:schemeClr val="accent1">
              <a:alpha val="20000"/>
            </a:schemeClr>
          </a:solidFill>
          <a:ln w="19050">
            <a:solidFill>
              <a:srgbClr val="FFFFFF"/>
            </a:solidFill>
            <a:prstDash val="dash"/>
          </a:ln>
        </p:spPr>
        <p:txBody>
          <a:bodyPr wrap="square">
            <a:noAutofit/>
          </a:bodyPr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aphicFrame>
        <p:nvGraphicFramePr>
          <p:cNvPr id="7" name="表格 6"/>
          <p:cNvGraphicFramePr/>
          <p:nvPr>
            <p:custDataLst>
              <p:tags r:id="rId1"/>
            </p:custDataLst>
          </p:nvPr>
        </p:nvGraphicFramePr>
        <p:xfrm>
          <a:off x="1388110" y="3232785"/>
          <a:ext cx="10205720" cy="2512060"/>
        </p:xfrm>
        <a:graphic>
          <a:graphicData uri="http://schemas.openxmlformats.org/drawingml/2006/table">
            <a:tbl>
              <a:tblPr firstRow="1">
                <a:tableStyleId>{9162AC65-0CA5-4A54-A42B-4FABBC67A165}</a:tableStyleId>
              </a:tblPr>
              <a:tblGrid>
                <a:gridCol w="923925"/>
                <a:gridCol w="924560"/>
                <a:gridCol w="923925"/>
                <a:gridCol w="924560"/>
                <a:gridCol w="982980"/>
                <a:gridCol w="982980"/>
                <a:gridCol w="984250"/>
                <a:gridCol w="982980"/>
                <a:gridCol w="1153795"/>
                <a:gridCol w="1421765"/>
              </a:tblGrid>
              <a:tr h="1076325">
                <a:tc gridSpan="4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000"/>
                        <a:t>压缩前</a:t>
                      </a:r>
                      <a:endParaRPr lang="zh-CN" sz="2000"/>
                    </a:p>
                  </a:txBody>
                  <a:tcPr marL="68580" marR="68580" marT="0" marB="0" anchor="ctr" anchorCtr="0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000"/>
                        <a:t>压缩后</a:t>
                      </a:r>
                      <a:endParaRPr lang="zh-CN" sz="2000"/>
                    </a:p>
                  </a:txBody>
                  <a:tcPr marL="68580" marR="68580" marT="0" marB="0" anchor="ctr" anchorCtr="0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000"/>
                        <a:t>压缩比</a:t>
                      </a:r>
                      <a:endParaRPr lang="zh-CN" sz="20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000"/>
                        <a:t>影响压缩时间的因素</a:t>
                      </a:r>
                      <a:endParaRPr lang="zh-CN" sz="2000"/>
                    </a:p>
                  </a:txBody>
                  <a:tcPr marL="68580" marR="68580" marT="0" marB="0" anchor="ctr" anchorCtr="0"/>
                </a:tc>
              </a:tr>
              <a:tr h="718185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800"/>
                        <a:t>格式</a:t>
                      </a:r>
                      <a:endParaRPr lang="zh-CN" sz="18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800"/>
                        <a:t>画面大小</a:t>
                      </a:r>
                      <a:endParaRPr lang="zh-CN" sz="18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800"/>
                        <a:t>清晰度</a:t>
                      </a:r>
                      <a:endParaRPr lang="zh-CN" sz="18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800"/>
                        <a:t>帧速率</a:t>
                      </a:r>
                      <a:endParaRPr lang="zh-CN" sz="18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800"/>
                        <a:t>格式</a:t>
                      </a:r>
                      <a:endParaRPr lang="zh-CN" sz="18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800"/>
                        <a:t>画面大小</a:t>
                      </a:r>
                      <a:endParaRPr lang="zh-CN" sz="18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800"/>
                        <a:t>清晰度</a:t>
                      </a:r>
                      <a:endParaRPr lang="zh-CN" sz="18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800"/>
                        <a:t>帧速率</a:t>
                      </a:r>
                      <a:endParaRPr lang="zh-CN" sz="18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/>
                        <a:t> </a:t>
                      </a:r>
                      <a:endParaRPr lang="en-US" altLang="zh-CN" sz="20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/>
                        <a:t> </a:t>
                      </a:r>
                      <a:endParaRPr lang="en-US" altLang="zh-CN" sz="2000"/>
                    </a:p>
                  </a:txBody>
                  <a:tcPr marL="68580" marR="68580" marT="0" marB="0" anchor="t" anchorCtr="0"/>
                </a:tc>
              </a:tr>
              <a:tr h="717550"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/>
                        <a:t> </a:t>
                      </a:r>
                      <a:endParaRPr lang="en-US" altLang="zh-CN" sz="20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/>
                        <a:t> </a:t>
                      </a:r>
                      <a:endParaRPr lang="en-US" altLang="zh-CN" sz="2000"/>
                    </a:p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/>
                        <a:t> </a:t>
                      </a:r>
                      <a:endParaRPr lang="en-US" altLang="zh-CN" sz="20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/>
                        <a:t> </a:t>
                      </a:r>
                      <a:endParaRPr lang="en-US" altLang="zh-CN" sz="20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/>
                        <a:t> </a:t>
                      </a:r>
                      <a:endParaRPr lang="en-US" altLang="zh-CN" sz="20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/>
                        <a:t> </a:t>
                      </a:r>
                      <a:endParaRPr lang="en-US" altLang="zh-CN" sz="20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/>
                        <a:t> </a:t>
                      </a:r>
                      <a:endParaRPr lang="en-US" altLang="zh-CN" sz="20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/>
                        <a:t> </a:t>
                      </a:r>
                      <a:endParaRPr lang="en-US" altLang="zh-CN" sz="20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/>
                        <a:t> </a:t>
                      </a:r>
                      <a:endParaRPr lang="en-US" altLang="zh-CN" sz="20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000"/>
                        <a:t> </a:t>
                      </a:r>
                      <a:endParaRPr lang="en-US" altLang="zh-CN" sz="20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2000"/>
                    </a:p>
                  </a:txBody>
                  <a:tcPr marL="68580" marR="68580" marT="0" marB="0" anchor="t" anchorCtr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ISLIDE.THEME" val="https://www.islide.cc;"/>
</p:tagLst>
</file>

<file path=ppt/tags/tag17.xml><?xml version="1.0" encoding="utf-8"?>
<p:tagLst xmlns:p="http://schemas.openxmlformats.org/presentationml/2006/main">
  <p:tag name="COMMONDATA" val="eyJoZGlkIjoiNGYyYjFlYWE3ZjBkNzljODQzYjcxNjc3Yzg0NmMwM2QifQ=="/>
  <p:tag name="KSO_WPP_MARK_KEY" val="10117a34-a2c0-442a-8703-6554ad47faba"/>
  <p:tag name="commondata" val="eyJoZGlkIjoiMWEwM2ViNGZiOTFjYjQzMTM1NjlmNTBlZWExYjRlZTAifQ=="/>
  <p:tag name="resource_record_key" val="{&quot;29&quot;:[50000076]}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ISLIDE.VECTOR" val="#259238;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TABLE_ENDDRAG_ORIGIN_RECT" val="788*246"/>
  <p:tag name="TABLE_ENDDRAG_RECT" val="114*202*788*246"/>
</p:tagLst>
</file>

<file path=ppt/tags/tag7.xml><?xml version="1.0" encoding="utf-8"?>
<p:tagLst xmlns:p="http://schemas.openxmlformats.org/presentationml/2006/main">
  <p:tag name="TABLE_ENDDRAG_ORIGIN_RECT" val="803*197"/>
  <p:tag name="TABLE_ENDDRAG_RECT" val="109*254*803*197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TABLE_ENDDRAG_ORIGIN_RECT" val="757*130"/>
  <p:tag name="TABLE_ENDDRAG_RECT" val="119*330*757*130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1868</Words>
  <Application>WPS 演示</Application>
  <PresentationFormat>宽屏</PresentationFormat>
  <Paragraphs>217</Paragraphs>
  <Slides>15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Wingdings</vt:lpstr>
      <vt:lpstr>黑体</vt:lpstr>
      <vt:lpstr>Wingdings</vt:lpstr>
      <vt:lpstr>华文楷体</vt:lpstr>
      <vt:lpstr>Arial Unicode MS</vt:lpstr>
      <vt:lpstr>等线</vt:lpstr>
      <vt:lpstr>Calibri</vt:lpstr>
      <vt:lpstr>Office 主题​​1</vt:lpstr>
      <vt:lpstr>TCLayout.ActiveDocument.1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刘春兰</cp:lastModifiedBy>
  <cp:revision>221</cp:revision>
  <cp:lastPrinted>2022-10-05T09:28:00Z</cp:lastPrinted>
  <dcterms:created xsi:type="dcterms:W3CDTF">2022-05-01T11:16:00Z</dcterms:created>
  <dcterms:modified xsi:type="dcterms:W3CDTF">2025-01-14T08:42:51Z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FCD8AB5AA1A14C7F9A9EB7B78130331C_13</vt:lpwstr>
  </property>
  <property fmtid="{D5CDD505-2E9C-101B-9397-08002B2CF9AE}" pid="3" name="KSOProductBuildVer">
    <vt:lpwstr>2052-12.1.0.18276</vt:lpwstr>
  </property>
</Properties>
</file>