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256" r:id="rId3"/>
    <p:sldId id="257" r:id="rId5"/>
    <p:sldId id="267" r:id="rId6"/>
    <p:sldId id="262" r:id="rId7"/>
    <p:sldId id="268" r:id="rId8"/>
    <p:sldId id="279" r:id="rId9"/>
    <p:sldId id="269" r:id="rId10"/>
    <p:sldId id="271" r:id="rId11"/>
    <p:sldId id="272" r:id="rId12"/>
    <p:sldId id="274" r:id="rId13"/>
    <p:sldId id="275" r:id="rId14"/>
    <p:sldId id="276" r:id="rId15"/>
    <p:sldId id="277" r:id="rId16"/>
    <p:sldId id="278" r:id="rId17"/>
    <p:sldId id="280" r:id="rId18"/>
    <p:sldId id="281" r:id="rId19"/>
    <p:sldId id="282" r:id="rId20"/>
    <p:sldId id="283" r:id="rId21"/>
    <p:sldId id="287" r:id="rId22"/>
    <p:sldId id="284" r:id="rId23"/>
    <p:sldId id="285" r:id="rId24"/>
    <p:sldId id="286" r:id="rId25"/>
  </p:sldIdLst>
  <p:sldSz cx="12192000" cy="6858000"/>
  <p:notesSz cx="7103745" cy="10234295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7FC7E"/>
    <a:srgbClr val="46268A"/>
    <a:srgbClr val="71278A"/>
    <a:srgbClr val="E8EBEF"/>
    <a:srgbClr val="520061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80" autoAdjust="0"/>
    <p:restoredTop sz="86374"/>
  </p:normalViewPr>
  <p:slideViewPr>
    <p:cSldViewPr snapToGrid="0" showGuides="1">
      <p:cViewPr varScale="1">
        <p:scale>
          <a:sx n="87" d="100"/>
          <a:sy n="87" d="100"/>
        </p:scale>
        <p:origin x="-1036" y="-68"/>
      </p:cViewPr>
      <p:guideLst>
        <p:guide orient="horz" pos="2160"/>
        <p:guide pos="39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53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.jpg模板1背景"/>
          <p:cNvPicPr>
            <a:picLocks noChangeAspect="1"/>
          </p:cNvPicPr>
          <p:nvPr userDrawn="1"/>
        </p:nvPicPr>
        <p:blipFill>
          <a:blip r:embed="rId2"/>
          <a:srcRect t="3" b="3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3"/>
            </p:custDataLst>
          </p:nvPr>
        </p:nvSpPr>
        <p:spPr>
          <a:xfrm>
            <a:off x="605790" y="2541270"/>
            <a:ext cx="7379970" cy="558165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演示文稿副标题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3" name="演示文稿标题"/>
          <p:cNvSpPr txBox="1"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04520" y="1483995"/>
            <a:ext cx="9570720" cy="1003935"/>
          </a:xfrm>
          <a:prstGeom prst="rect">
            <a:avLst/>
          </a:prstGeom>
        </p:spPr>
        <p:txBody>
          <a:bodyPr anchor="b"/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2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t>演示文稿标题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sz="quarter" idx="24" hasCustomPrompt="1"/>
            <p:custDataLst>
              <p:tags r:id="rId5"/>
            </p:custDataLst>
          </p:nvPr>
        </p:nvSpPr>
        <p:spPr>
          <a:xfrm>
            <a:off x="605790" y="3171190"/>
            <a:ext cx="7379970" cy="44513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18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</a:t>
            </a:r>
            <a:r>
              <a:rPr lang="zh-CN"/>
              <a:t>英文</a:t>
            </a:r>
            <a:r>
              <a:t>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23"/>
          </p:nvPr>
        </p:nvSpPr>
        <p:spPr>
          <a:xfrm>
            <a:off x="394335" y="5814695"/>
            <a:ext cx="3949065" cy="220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sz="1600"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1.jpg模板1背景1"/>
          <p:cNvPicPr>
            <a:picLocks noChangeAspect="1"/>
          </p:cNvPicPr>
          <p:nvPr userDrawn="1"/>
        </p:nvPicPr>
        <p:blipFill>
          <a:blip r:embed="rId2"/>
          <a:srcRect l="212" r="212"/>
          <a:stretch>
            <a:fillRect/>
          </a:stretch>
        </p:blipFill>
        <p:spPr>
          <a:xfrm>
            <a:off x="-5080" y="0"/>
            <a:ext cx="12202160" cy="68922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C:/Users/Administrator/Desktop/模板1背景2.jpg模板1背景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3.jpg模板1背景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4.jpg模板1背景4"/>
          <p:cNvPicPr>
            <a:picLocks noChangeAspect="1"/>
          </p:cNvPicPr>
          <p:nvPr userDrawn="1"/>
        </p:nvPicPr>
        <p:blipFill>
          <a:blip r:embed="rId2"/>
          <a:srcRect l="281" r="281"/>
          <a:stretch>
            <a:fillRect/>
          </a:stretch>
        </p:blipFill>
        <p:spPr>
          <a:xfrm>
            <a:off x="0" y="0"/>
            <a:ext cx="12191365" cy="689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4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7030A0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3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3" name="作者和日期"/>
          <p:cNvSpPr txBox="1">
            <a:spLocks noGrp="1"/>
          </p:cNvSpPr>
          <p:nvPr>
            <p:ph type="body" sz="quarter" idx="23" hasCustomPrompt="1"/>
            <p:custDataLst>
              <p:tags r:id="rId5"/>
            </p:custDataLst>
          </p:nvPr>
        </p:nvSpPr>
        <p:spPr>
          <a:xfrm>
            <a:off x="154940" y="6588760"/>
            <a:ext cx="3949065" cy="22098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l" defTabSz="701675">
              <a:lnSpc>
                <a:spcPct val="100000"/>
              </a:lnSpc>
              <a:spcBef>
                <a:spcPct val="0"/>
              </a:spcBef>
              <a:buSzTx/>
              <a:buNone/>
              <a:defRPr kumimoji="0" sz="12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</a:defRPr>
            </a:lvl1pPr>
          </a:lstStyle>
          <a:p>
            <a:r>
              <a:t>作者和日期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  <p:pic>
        <p:nvPicPr>
          <p:cNvPr id="10" name="Picture 2" descr="C:\Users\Administrator\Desktop\清华社logo\清华社logo白色字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93217" y="-111965"/>
            <a:ext cx="1861463" cy="9309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5.jpg模板1背景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演示文稿标题"/>
          <p:cNvSpPr txBox="1"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096000" y="1570990"/>
            <a:ext cx="9570720" cy="157670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96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rPr lang="en-US"/>
              <a:t>THANKS</a:t>
            </a:r>
            <a:endParaRPr lang="en-US"/>
          </a:p>
        </p:txBody>
      </p:sp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4"/>
            </p:custDataLst>
          </p:nvPr>
        </p:nvSpPr>
        <p:spPr>
          <a:xfrm>
            <a:off x="6095683" y="3429000"/>
            <a:ext cx="7379970" cy="55816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rPr lang="zh-CN"/>
              <a:t>感谢</a:t>
            </a:r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tags" Target="../tags/tag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tags" Target="../tags/tag4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tags" Target="../tags/tag4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tags" Target="../tags/tag4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tags" Target="../tags/tag48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tags" Target="../tags/tag50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tags" Target="../tags/tag4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36.xml"/><Relationship Id="rId20" Type="http://schemas.openxmlformats.org/officeDocument/2006/relationships/tags" Target="../tags/tag35.xml"/><Relationship Id="rId2" Type="http://schemas.openxmlformats.org/officeDocument/2006/relationships/tags" Target="../tags/tag17.xml"/><Relationship Id="rId19" Type="http://schemas.openxmlformats.org/officeDocument/2006/relationships/tags" Target="../tags/tag34.xml"/><Relationship Id="rId18" Type="http://schemas.openxmlformats.org/officeDocument/2006/relationships/tags" Target="../tags/tag33.xml"/><Relationship Id="rId17" Type="http://schemas.openxmlformats.org/officeDocument/2006/relationships/tags" Target="../tags/tag32.xml"/><Relationship Id="rId16" Type="http://schemas.openxmlformats.org/officeDocument/2006/relationships/tags" Target="../tags/tag31.xml"/><Relationship Id="rId15" Type="http://schemas.openxmlformats.org/officeDocument/2006/relationships/tags" Target="../tags/tag30.xml"/><Relationship Id="rId14" Type="http://schemas.openxmlformats.org/officeDocument/2006/relationships/tags" Target="../tags/tag29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tags" Target="../tags/tag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tags" Target="../tags/tag3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tags" Target="../tags/tag3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tags" Target="../tags/tag3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tags" Target="../tags/tag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tags" Target="../tags/tag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2"/>
          </p:nvPr>
        </p:nvSpPr>
        <p:spPr>
          <a:xfrm>
            <a:off x="356235" y="3251835"/>
            <a:ext cx="7379970" cy="558165"/>
          </a:xfrm>
        </p:spPr>
        <p:txBody>
          <a:bodyPr/>
          <a:lstStyle/>
          <a:p>
            <a:pPr algn="l" defTabSz="2438400" hangingPunct="0">
              <a:spcBef>
                <a:spcPts val="0"/>
              </a:spcBef>
              <a:spcAft>
                <a:spcPts val="0"/>
              </a:spcAft>
              <a:buClrTx/>
              <a:buFontTx/>
            </a:pPr>
            <a:r>
              <a:rPr lang="en-US" altLang="zh-CN" sz="5200" b="1" dirty="0"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rPr>
              <a:t>第3课 秘密信息守护者</a:t>
            </a:r>
            <a:endParaRPr lang="en-US" altLang="zh-CN" sz="5200" b="1" dirty="0">
              <a:latin typeface="Microsoft YaHei Bold" panose="020B0503020204020204" charset="-122"/>
              <a:ea typeface="Microsoft YaHei Bold" panose="020B0503020204020204" charset="-122"/>
              <a:cs typeface="思源黑体" panose="020B0500000000000000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825500" hangingPunct="1">
              <a:buFont typeface="Arial" panose="020B0604020202020204" pitchFamily="34" charset="0"/>
            </a:pPr>
            <a:r>
              <a:rPr lang="zh-CN" altLang="en-US" sz="3300" b="0" dirty="0"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rPr>
              <a:t>信息科技</a:t>
            </a:r>
            <a:r>
              <a:rPr lang="en-US" altLang="zh-CN" sz="3300" b="0" dirty="0"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rPr>
              <a:t> </a:t>
            </a:r>
            <a:r>
              <a:rPr lang="zh-CN" altLang="en-US" sz="3300" b="0" dirty="0"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rPr>
              <a:t>四年级下册</a:t>
            </a:r>
            <a:r>
              <a:rPr lang="en-US" altLang="zh-CN" sz="3300" b="0" dirty="0"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rPr>
              <a:t> </a:t>
            </a:r>
            <a:r>
              <a:rPr lang="zh-CN" altLang="en-US" sz="3300" b="0" dirty="0"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rPr>
              <a:t>第一单元</a:t>
            </a:r>
            <a:endParaRPr lang="zh-CN" altLang="en-US" sz="3300" b="0" dirty="0">
              <a:latin typeface="微软雅黑" panose="020B0503020204020204" charset="-122"/>
              <a:ea typeface="Microsoft YaHei Regular" panose="020B0503020204020204" charset="-122"/>
              <a:cs typeface="思源黑体 Medium" panose="020B0600000000000000" charset="-122"/>
            </a:endParaRPr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密码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725670" y="998220"/>
            <a:ext cx="3115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课堂任务一</a:t>
            </a:r>
            <a:endParaRPr sz="2400" b="1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318385" y="2087245"/>
            <a:ext cx="7785735" cy="29292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自行制定规则，使用置换加密方法为一句话加密。</a:t>
            </a:r>
            <a:endParaRPr sz="24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想一想：如何操作能够增加置换加密后信息的破解难度？ </a:t>
            </a:r>
            <a:endParaRPr lang="zh-CN" altLang="en-US" sz="24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密码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04850" y="1589405"/>
            <a:ext cx="1115758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  </a:t>
            </a:r>
            <a:r>
              <a:rPr lang="zh-CN"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代替加密是</a:t>
            </a:r>
            <a:r>
              <a:rPr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把明文中的字母换成其他字符。这种加密方法一般都有一个代替密码表，用来加密和解密。</a:t>
            </a:r>
            <a:r>
              <a:rPr lang="en-US"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  </a:t>
            </a:r>
            <a:r>
              <a:rPr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如表 1.3.1 所示，可以用字母所在的行列数字组合表示字母，A 转换为密文就是 11，B 转换为密文就是 12，以此类推。</a:t>
            </a:r>
            <a:endParaRPr sz="20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1010" y="886460"/>
            <a:ext cx="3115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代替加密</a:t>
            </a:r>
            <a:endParaRPr lang="zh-CN" altLang="en-US" sz="2400" b="1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85" y="3123565"/>
            <a:ext cx="6729730" cy="25120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13645" y="3826510"/>
            <a:ext cx="1397000" cy="1880235"/>
          </a:xfrm>
          <a:prstGeom prst="rect">
            <a:avLst/>
          </a:prstGeom>
        </p:spPr>
      </p:pic>
      <p:sp>
        <p:nvSpPr>
          <p:cNvPr id="10" name="圆角矩形标注 9"/>
          <p:cNvSpPr/>
          <p:nvPr/>
        </p:nvSpPr>
        <p:spPr>
          <a:xfrm>
            <a:off x="7693025" y="2964180"/>
            <a:ext cx="2623820" cy="1319530"/>
          </a:xfrm>
          <a:prstGeom prst="wedgeRoundRectCallout">
            <a:avLst>
              <a:gd name="adj1" fmla="val 38789"/>
              <a:gd name="adj2" fmla="val 7325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为WOAIZHONGGUO 加密</a:t>
            </a:r>
            <a:r>
              <a:rPr lang="zh-CN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，密文是什么呢？</a:t>
            </a:r>
            <a:endParaRPr lang="zh-CN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密码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725670" y="998220"/>
            <a:ext cx="3115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课堂任务</a:t>
            </a:r>
            <a:r>
              <a:rPr lang="zh-CN"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二</a:t>
            </a:r>
            <a:endParaRPr lang="zh-CN" sz="2400" b="1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252980" y="2087245"/>
            <a:ext cx="8053705" cy="29292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1. 与小伙伴玩解密游戏。根据上述密文和棋盘密码表，尝试解密。想一想：在对密码 24 解密时，如何判断字母是 I 还是 J ？</a:t>
            </a:r>
            <a:endParaRPr sz="20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2. 观察下面的明文与密文，你发现了什么？你知道它的加密规则吗？</a:t>
            </a:r>
            <a:endParaRPr sz="20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明文：ＷＯＡＩＺＨＯＮＧＧＵＯ</a:t>
            </a:r>
            <a:endParaRPr sz="20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密文：ＸＰＢＪＡＩＰＯＨＨＶＰ</a:t>
            </a:r>
            <a:endParaRPr sz="20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221605" y="952500"/>
            <a:ext cx="3984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6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altLang="zh-CN" sz="60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26"/>
          <p:cNvSpPr>
            <a:spLocks noGrp="1"/>
          </p:cNvSpPr>
          <p:nvPr>
            <p:ph type="title"/>
          </p:nvPr>
        </p:nvSpPr>
        <p:spPr>
          <a:xfrm>
            <a:off x="6261491" y="1234821"/>
            <a:ext cx="6232879" cy="544830"/>
          </a:xfrm>
        </p:spPr>
        <p:txBody>
          <a:bodyPr/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生活中的密码</a:t>
            </a:r>
            <a:endParaRPr lang="zh-CN" altLang="en-US" sz="32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7410" y="2623820"/>
            <a:ext cx="7539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00070" y="3098800"/>
            <a:ext cx="84810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4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  </a:t>
            </a:r>
            <a:r>
              <a:rPr sz="24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随着计算机和信息科技的发展，密码技术的发展也非常迅速，应用领域不断扩展。</a:t>
            </a:r>
            <a:endParaRPr sz="24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生活中的密码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52145" y="1299210"/>
            <a:ext cx="1058227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  </a:t>
            </a:r>
            <a:r>
              <a:rPr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密码除了用于信息加密外，也用于数据信息签名和安全认证。密码的应用不再局限于为军事、外交服务，它也广泛应用在社会和经济活动中。</a:t>
            </a:r>
            <a:endParaRPr sz="20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 </a:t>
            </a:r>
            <a:r>
              <a:rPr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网上银行U盾、网站登录认证等方式，都是基于密码原理。</a:t>
            </a:r>
            <a:endParaRPr sz="20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610" y="3014345"/>
            <a:ext cx="6301740" cy="2376805"/>
          </a:xfrm>
          <a:prstGeom prst="rect">
            <a:avLst/>
          </a:prstGeom>
        </p:spPr>
      </p:pic>
      <p:sp>
        <p:nvSpPr>
          <p:cNvPr id="16" name="圆角矩形标注 15"/>
          <p:cNvSpPr/>
          <p:nvPr/>
        </p:nvSpPr>
        <p:spPr>
          <a:xfrm>
            <a:off x="1889760" y="2967355"/>
            <a:ext cx="2623820" cy="1319530"/>
          </a:xfrm>
          <a:prstGeom prst="wedgeRoundRectCallout">
            <a:avLst>
              <a:gd name="adj1" fmla="val -32502"/>
              <a:gd name="adj2" fmla="val 7435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  <a:buClrTx/>
              <a:buSzTx/>
              <a:buFontTx/>
            </a:pPr>
            <a:r>
              <a:rPr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你还知道生活中哪些地方应用到了密码技术吗？</a:t>
            </a:r>
            <a:endParaRPr lang="zh-CN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410" y="3693795"/>
            <a:ext cx="1477010" cy="1988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221605" y="952500"/>
            <a:ext cx="3984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6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altLang="zh-CN" sz="60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26"/>
          <p:cNvSpPr>
            <a:spLocks noGrp="1"/>
          </p:cNvSpPr>
          <p:nvPr>
            <p:ph type="title"/>
          </p:nvPr>
        </p:nvSpPr>
        <p:spPr>
          <a:xfrm>
            <a:off x="6261491" y="1234821"/>
            <a:ext cx="6232879" cy="544830"/>
          </a:xfrm>
        </p:spPr>
        <p:txBody>
          <a:bodyPr/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秘密的编码</a:t>
            </a:r>
            <a:endParaRPr lang="zh-CN" altLang="en-US" sz="32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7410" y="2623820"/>
            <a:ext cx="7539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00070" y="3098800"/>
            <a:ext cx="84810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4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  </a:t>
            </a:r>
            <a:r>
              <a:rPr sz="24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生活中许多地方都用到了密码，智能门密码、登录密码、支付密码等。这些密码只是一个特定的暗号或者口令，是密码技术应用的冰山一角。这些登录口令与数字认证息息相关，口令密码是我们最容易接触到的秘密的编码。</a:t>
            </a:r>
            <a:endParaRPr sz="24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秘密的编码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04850" y="1589405"/>
            <a:ext cx="10577830" cy="1124585"/>
          </a:xfrm>
          <a:prstGeom prst="rect">
            <a:avLst/>
          </a:prstGeom>
          <a:noFill/>
          <a:ln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7FC7E"/>
                </a:solidFill>
              </a14:hiddenFill>
            </a:ext>
          </a:extLst>
        </p:spPr>
        <p:txBody>
          <a:bodyPr wrap="square" rtlCol="0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  </a:t>
            </a:r>
            <a:r>
              <a:rPr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小明想要注册某学习网站的账号，在注册新用户时要求设置密码。小明希望设置一个安全性比较高的密码</a:t>
            </a:r>
            <a:r>
              <a:rPr lang="zh-CN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。</a:t>
            </a:r>
            <a:endParaRPr lang="zh-CN" dirty="0"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1010" y="886460"/>
            <a:ext cx="3115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登录密码的强度</a:t>
            </a:r>
            <a:endParaRPr lang="zh-CN" altLang="en-US" sz="2400" b="1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13645" y="3826510"/>
            <a:ext cx="1397000" cy="1880235"/>
          </a:xfrm>
          <a:prstGeom prst="rect">
            <a:avLst/>
          </a:prstGeom>
        </p:spPr>
      </p:pic>
      <p:sp>
        <p:nvSpPr>
          <p:cNvPr id="10" name="圆角矩形标注 9"/>
          <p:cNvSpPr/>
          <p:nvPr/>
        </p:nvSpPr>
        <p:spPr>
          <a:xfrm>
            <a:off x="7693025" y="2964180"/>
            <a:ext cx="2623820" cy="1319530"/>
          </a:xfrm>
          <a:prstGeom prst="wedgeRoundRectCallout">
            <a:avLst>
              <a:gd name="adj1" fmla="val 38789"/>
              <a:gd name="adj2" fmla="val 7325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你认为小明设置密码时应该考虑哪些因素？</a:t>
            </a:r>
            <a:endParaRPr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7740" y="2771775"/>
            <a:ext cx="5445760" cy="2414905"/>
          </a:xfrm>
          <a:prstGeom prst="roundRect">
            <a:avLst/>
          </a:prstGeom>
          <a:solidFill>
            <a:srgbClr val="F7FC7E"/>
          </a:solidFill>
        </p:spPr>
        <p:txBody>
          <a:bodyPr wrap="square" rtlCol="0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设置账号密码时要遵循强密码原则：</a:t>
            </a:r>
            <a:endParaRPr dirty="0"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（1）字符位数应不低于 8 位。</a:t>
            </a:r>
            <a:endParaRPr dirty="0"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（2）应以大小写字母、数字、特殊符号三种形式相结合，一个强密码可以更好地保护我们的账户和隐私。</a:t>
            </a:r>
            <a:endParaRPr dirty="0"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3" grpId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dirty="0">
                <a:sym typeface="+mn-ea"/>
              </a:rPr>
              <a:t>秘密的编码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61010" y="886460"/>
            <a:ext cx="36429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2. 设置安全的账号密码</a:t>
            </a:r>
            <a:endParaRPr sz="2400" b="1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850" y="1716405"/>
            <a:ext cx="10678795" cy="1124585"/>
          </a:xfrm>
          <a:prstGeom prst="rect">
            <a:avLst/>
          </a:prstGeom>
          <a:noFill/>
          <a:ln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7FC7E"/>
                </a:solidFill>
              </a14:hiddenFill>
            </a:ext>
          </a:extLst>
        </p:spPr>
        <p:txBody>
          <a:bodyPr wrap="square" rtlCol="0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  </a:t>
            </a:r>
            <a:r>
              <a:rPr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小明在设置密码时，看到网站对他设置的密码进行了“密码强度”检测，</a:t>
            </a:r>
            <a:r>
              <a:rPr lang="en-US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  </a:t>
            </a:r>
            <a:r>
              <a:rPr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他想到了两种方法提升自己的密码强度。</a:t>
            </a:r>
            <a:endParaRPr dirty="0"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0" y="2635250"/>
            <a:ext cx="5465445" cy="26879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dirty="0">
                <a:sym typeface="+mn-ea"/>
              </a:rPr>
              <a:t>秘密的编码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61010" y="886460"/>
            <a:ext cx="36429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2. 设置安全的账号密码</a:t>
            </a:r>
            <a:endParaRPr sz="2400" b="1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1850" y="1716405"/>
            <a:ext cx="9982835" cy="2893695"/>
          </a:xfrm>
          <a:prstGeom prst="rect">
            <a:avLst/>
          </a:prstGeom>
          <a:noFill/>
          <a:ln>
            <a:solidFill>
              <a:srgbClr val="000000">
                <a:alpha val="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7FC7E"/>
                </a:solidFill>
              </a14:hiddenFill>
            </a:ext>
          </a:extLst>
        </p:spPr>
        <p:txBody>
          <a:bodyPr wrap="square" rtlCol="0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b="1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①借鉴传统加密技术。</a:t>
            </a:r>
            <a:endParaRPr b="1" dirty="0"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采取置换或者代替的方法对原有密码进行更改，仍以生日数字为例，将相邻的两个数字调换位置，虽然仍是弱密码，但破解难度明显提升。</a:t>
            </a:r>
            <a:endParaRPr dirty="0"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endParaRPr dirty="0"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b="1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②将密码设计为自己能够理解的一句话。</a:t>
            </a:r>
            <a:endParaRPr b="1" dirty="0"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将古诗句“家书抵万金”，翻译为“Jsd1000Gold”来作为密码。</a:t>
            </a:r>
            <a:endParaRPr dirty="0"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50" y="4250690"/>
            <a:ext cx="5831840" cy="1671320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7879080" y="2769235"/>
            <a:ext cx="2623820" cy="1319530"/>
          </a:xfrm>
          <a:prstGeom prst="wedgeRoundRectCallout">
            <a:avLst>
              <a:gd name="adj1" fmla="val 38789"/>
              <a:gd name="adj2" fmla="val 7325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想一想，还可以使用哪些方法来提升密码强度？</a:t>
            </a:r>
            <a:endParaRPr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13645" y="3826510"/>
            <a:ext cx="1397000" cy="188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dirty="0">
                <a:sym typeface="+mn-ea"/>
              </a:rPr>
              <a:t>秘密的编码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61010" y="886460"/>
            <a:ext cx="36429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密码设置注意事项</a:t>
            </a:r>
            <a:endParaRPr lang="zh-CN" altLang="en-US" sz="2400" b="1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  <p:pic>
        <p:nvPicPr>
          <p:cNvPr id="3" name="密码设置注意事项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577465" y="1609725"/>
            <a:ext cx="7411085" cy="4036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1065341" y="1878715"/>
            <a:ext cx="71755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spc="-200">
                <a:solidFill>
                  <a:srgbClr val="FFFFFF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rPr>
              <a:t>01</a:t>
            </a:r>
            <a:endParaRPr lang="en-US" sz="5200" spc="-200">
              <a:solidFill>
                <a:srgbClr val="FFFFFF"/>
              </a:solidFill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1065530" y="1878965"/>
            <a:ext cx="1535430" cy="1136650"/>
            <a:chOff x="1678" y="2959"/>
            <a:chExt cx="2418" cy="1790"/>
          </a:xfrm>
        </p:grpSpPr>
        <p:sp>
          <p:nvSpPr>
            <p:cNvPr id="70" name="清华大学活动主题大标题"/>
            <p:cNvSpPr txBox="1"/>
            <p:nvPr>
              <p:custDataLst>
                <p:tags r:id="rId3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01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71" name="副标题文字副标题文字副标题文字"/>
            <p:cNvSpPr txBox="1"/>
            <p:nvPr>
              <p:custDataLst>
                <p:tags r:id="rId4"/>
              </p:custDataLst>
            </p:nvPr>
          </p:nvSpPr>
          <p:spPr>
            <a:xfrm>
              <a:off x="3056" y="3268"/>
              <a:ext cx="1040" cy="6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r>
                <a:rPr lang="zh-CN" sz="20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导言</a:t>
              </a:r>
              <a:endParaRPr lang="zh-CN" sz="20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72" name="副标题文字副标题文字副标题文字"/>
            <p:cNvSpPr txBox="1"/>
            <p:nvPr>
              <p:custDataLst>
                <p:tags r:id="rId5"/>
              </p:custDataLst>
            </p:nvPr>
          </p:nvSpPr>
          <p:spPr>
            <a:xfrm>
              <a:off x="3152" y="4212"/>
              <a:ext cx="231" cy="537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dirty="0">
                  <a:solidFill>
                    <a:schemeClr val="tx1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sym typeface="+mn-ea"/>
                </a:rPr>
                <a:t> </a:t>
              </a:r>
              <a:endParaRPr lang="en-US" altLang="zh-CN" sz="1200" dirty="0">
                <a:solidFill>
                  <a:schemeClr val="tx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sym typeface="+mn-ea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6"/>
            </p:custDataLst>
          </p:nvPr>
        </p:nvGrpSpPr>
        <p:grpSpPr>
          <a:xfrm>
            <a:off x="1065530" y="3201670"/>
            <a:ext cx="1535430" cy="1136650"/>
            <a:chOff x="1678" y="2959"/>
            <a:chExt cx="2418" cy="1790"/>
          </a:xfrm>
        </p:grpSpPr>
        <p:sp>
          <p:nvSpPr>
            <p:cNvPr id="6" name="清华大学活动主题大标题"/>
            <p:cNvSpPr txBox="1"/>
            <p:nvPr>
              <p:custDataLst>
                <p:tags r:id="rId7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02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7" name="副标题文字副标题文字副标题文字"/>
            <p:cNvSpPr txBox="1"/>
            <p:nvPr>
              <p:custDataLst>
                <p:tags r:id="rId8"/>
              </p:custDataLst>
            </p:nvPr>
          </p:nvSpPr>
          <p:spPr>
            <a:xfrm>
              <a:off x="3056" y="3268"/>
              <a:ext cx="1040" cy="6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r>
                <a:rPr lang="zh-CN" sz="20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密码</a:t>
              </a:r>
              <a:endParaRPr lang="zh-CN" sz="20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8" name="副标题文字副标题文字副标题文字"/>
            <p:cNvSpPr txBox="1"/>
            <p:nvPr>
              <p:custDataLst>
                <p:tags r:id="rId9"/>
              </p:custDataLst>
            </p:nvPr>
          </p:nvSpPr>
          <p:spPr>
            <a:xfrm>
              <a:off x="3152" y="4212"/>
              <a:ext cx="231" cy="537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dirty="0">
                  <a:solidFill>
                    <a:schemeClr val="tx1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sym typeface="+mn-ea"/>
                </a:rPr>
                <a:t> </a:t>
              </a:r>
              <a:endParaRPr lang="en-US" altLang="zh-CN" sz="1200" dirty="0">
                <a:solidFill>
                  <a:schemeClr val="tx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sym typeface="+mn-ea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10"/>
            </p:custDataLst>
          </p:nvPr>
        </p:nvGrpSpPr>
        <p:grpSpPr>
          <a:xfrm>
            <a:off x="1065530" y="4524375"/>
            <a:ext cx="2653030" cy="1136650"/>
            <a:chOff x="1678" y="2959"/>
            <a:chExt cx="4178" cy="1790"/>
          </a:xfrm>
        </p:grpSpPr>
        <p:sp>
          <p:nvSpPr>
            <p:cNvPr id="10" name="清华大学活动主题大标题"/>
            <p:cNvSpPr txBox="1"/>
            <p:nvPr>
              <p:custDataLst>
                <p:tags r:id="rId11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03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1" name="副标题文字副标题文字副标题文字"/>
            <p:cNvSpPr txBox="1"/>
            <p:nvPr>
              <p:custDataLst>
                <p:tags r:id="rId12"/>
              </p:custDataLst>
            </p:nvPr>
          </p:nvSpPr>
          <p:spPr>
            <a:xfrm>
              <a:off x="3056" y="3268"/>
              <a:ext cx="2800" cy="6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sz="20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sym typeface="+mn-ea"/>
                </a:rPr>
                <a:t>生活中的密码</a:t>
              </a:r>
              <a:endParaRPr lang="zh-CN" sz="20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2" name="副标题文字副标题文字副标题文字"/>
            <p:cNvSpPr txBox="1"/>
            <p:nvPr>
              <p:custDataLst>
                <p:tags r:id="rId13"/>
              </p:custDataLst>
            </p:nvPr>
          </p:nvSpPr>
          <p:spPr>
            <a:xfrm>
              <a:off x="3152" y="4212"/>
              <a:ext cx="231" cy="537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dirty="0">
                  <a:solidFill>
                    <a:schemeClr val="tx1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sym typeface="+mn-ea"/>
                </a:rPr>
                <a:t> </a:t>
              </a:r>
              <a:endParaRPr lang="en-US" altLang="zh-CN" sz="1200" dirty="0">
                <a:solidFill>
                  <a:schemeClr val="tx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4"/>
            </p:custDataLst>
          </p:nvPr>
        </p:nvGrpSpPr>
        <p:grpSpPr>
          <a:xfrm>
            <a:off x="7103110" y="1878965"/>
            <a:ext cx="2373630" cy="1136650"/>
            <a:chOff x="1678" y="2959"/>
            <a:chExt cx="3738" cy="1790"/>
          </a:xfrm>
        </p:grpSpPr>
        <p:sp>
          <p:nvSpPr>
            <p:cNvPr id="14" name="清华大学活动主题大标题"/>
            <p:cNvSpPr txBox="1"/>
            <p:nvPr>
              <p:custDataLst>
                <p:tags r:id="rId15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04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5" name="副标题文字副标题文字副标题文字"/>
            <p:cNvSpPr txBox="1"/>
            <p:nvPr>
              <p:custDataLst>
                <p:tags r:id="rId16"/>
              </p:custDataLst>
            </p:nvPr>
          </p:nvSpPr>
          <p:spPr>
            <a:xfrm>
              <a:off x="3056" y="3268"/>
              <a:ext cx="2360" cy="6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/>
              <a:r>
                <a:rPr lang="zh-CN" sz="20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sym typeface="+mn-ea"/>
                </a:rPr>
                <a:t>秘密的编码</a:t>
              </a:r>
              <a:endParaRPr lang="zh-CN" sz="20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6" name="副标题文字副标题文字副标题文字"/>
            <p:cNvSpPr txBox="1"/>
            <p:nvPr>
              <p:custDataLst>
                <p:tags r:id="rId17"/>
              </p:custDataLst>
            </p:nvPr>
          </p:nvSpPr>
          <p:spPr>
            <a:xfrm>
              <a:off x="3152" y="4212"/>
              <a:ext cx="231" cy="537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dirty="0">
                  <a:solidFill>
                    <a:schemeClr val="tx1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sym typeface="+mn-ea"/>
                </a:rPr>
                <a:t> </a:t>
              </a:r>
              <a:endParaRPr lang="en-US" altLang="zh-CN" sz="1200" dirty="0">
                <a:solidFill>
                  <a:schemeClr val="tx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sym typeface="+mn-ea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8"/>
            </p:custDataLst>
          </p:nvPr>
        </p:nvGrpSpPr>
        <p:grpSpPr>
          <a:xfrm>
            <a:off x="7103110" y="3201670"/>
            <a:ext cx="2094230" cy="1136650"/>
            <a:chOff x="1678" y="2959"/>
            <a:chExt cx="3298" cy="1790"/>
          </a:xfrm>
        </p:grpSpPr>
        <p:sp>
          <p:nvSpPr>
            <p:cNvPr id="18" name="清华大学活动主题大标题"/>
            <p:cNvSpPr txBox="1"/>
            <p:nvPr>
              <p:custDataLst>
                <p:tags r:id="rId19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05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9" name="副标题文字副标题文字副标题文字"/>
            <p:cNvSpPr txBox="1"/>
            <p:nvPr>
              <p:custDataLst>
                <p:tags r:id="rId20"/>
              </p:custDataLst>
            </p:nvPr>
          </p:nvSpPr>
          <p:spPr>
            <a:xfrm>
              <a:off x="3056" y="3268"/>
              <a:ext cx="1920" cy="64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r>
                <a:rPr lang="zh-CN" sz="20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课堂小结</a:t>
              </a:r>
              <a:endParaRPr lang="zh-CN" sz="20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20" name="副标题文字副标题文字副标题文字"/>
            <p:cNvSpPr txBox="1"/>
            <p:nvPr>
              <p:custDataLst>
                <p:tags r:id="rId21"/>
              </p:custDataLst>
            </p:nvPr>
          </p:nvSpPr>
          <p:spPr>
            <a:xfrm>
              <a:off x="3152" y="4212"/>
              <a:ext cx="231" cy="537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pPr algn="l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dirty="0">
                  <a:solidFill>
                    <a:schemeClr val="tx1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  <a:sym typeface="+mn-ea"/>
                </a:rPr>
                <a:t> </a:t>
              </a:r>
              <a:endParaRPr lang="en-US" altLang="zh-CN" sz="1200" dirty="0">
                <a:solidFill>
                  <a:schemeClr val="tx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dirty="0">
                <a:sym typeface="+mn-ea"/>
              </a:rPr>
              <a:t>秘密的编码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725670" y="998220"/>
            <a:ext cx="3115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课堂任务</a:t>
            </a:r>
            <a:r>
              <a:rPr lang="zh-CN"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三</a:t>
            </a:r>
            <a:endParaRPr lang="zh-CN" sz="2400" b="1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318385" y="2087245"/>
            <a:ext cx="7785735" cy="29292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1. 判断：下列登录密码是强密码吗？</a:t>
            </a:r>
            <a:endParaRPr sz="24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123456    20130610    1q2w3e4r    Xinxi8@Keji</a:t>
            </a:r>
            <a:endParaRPr sz="24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2. 搜索密码强度检测网站，输入字符进行测试。测试出强密码后，尝试记住这串字符。</a:t>
            </a:r>
            <a:endParaRPr sz="24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05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dirty="0">
                <a:sym typeface="+mn-ea"/>
              </a:rPr>
              <a:t>课堂小结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725670" y="998220"/>
            <a:ext cx="3115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小挑战</a:t>
            </a:r>
            <a:endParaRPr lang="zh-CN" sz="2400" b="1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318385" y="2087245"/>
            <a:ext cx="7785735" cy="292925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检查自己的账号密码是否是强密码，如果不是修改并记住它。尝试一下，看看还有哪些方法可以使密码更安全？</a:t>
            </a:r>
            <a:endParaRPr sz="24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0" y="1357630"/>
            <a:ext cx="9570720" cy="157670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22"/>
          </p:nvPr>
        </p:nvSpPr>
        <p:spPr>
          <a:xfrm>
            <a:off x="6095683" y="3147695"/>
            <a:ext cx="7379970" cy="558165"/>
          </a:xfrm>
        </p:spPr>
        <p:txBody>
          <a:bodyPr/>
          <a:lstStyle/>
          <a:p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4" name="图片 3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221605" y="952500"/>
            <a:ext cx="3984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6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altLang="zh-CN" sz="60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26"/>
          <p:cNvSpPr>
            <a:spLocks noGrp="1"/>
          </p:cNvSpPr>
          <p:nvPr>
            <p:ph type="title"/>
          </p:nvPr>
        </p:nvSpPr>
        <p:spPr>
          <a:xfrm>
            <a:off x="6261491" y="1234821"/>
            <a:ext cx="6232879" cy="544830"/>
          </a:xfrm>
        </p:spPr>
        <p:txBody>
          <a:bodyPr/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导言</a:t>
            </a:r>
            <a:endParaRPr lang="zh-CN" altLang="en-US" sz="32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73070" y="2971800"/>
            <a:ext cx="848106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  </a:t>
            </a:r>
            <a:r>
              <a:rPr lang="zh-CN" altLang="en-US" sz="24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生活中为了保护信息经常用到密码，传统的加密方式是怎样的？如何设置密码才能更好地保护我们的信息安全？让我们走进秘密信息的守护者——密码。</a:t>
            </a:r>
            <a:endParaRPr lang="zh-CN" altLang="en-US" sz="24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221605" y="952500"/>
            <a:ext cx="3984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6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altLang="zh-CN" sz="60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26"/>
          <p:cNvSpPr>
            <a:spLocks noGrp="1"/>
          </p:cNvSpPr>
          <p:nvPr>
            <p:ph type="title"/>
          </p:nvPr>
        </p:nvSpPr>
        <p:spPr>
          <a:xfrm>
            <a:off x="6261491" y="1234821"/>
            <a:ext cx="6232879" cy="544830"/>
          </a:xfrm>
        </p:spPr>
        <p:txBody>
          <a:bodyPr/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密码</a:t>
            </a:r>
            <a:endParaRPr lang="zh-CN" altLang="en-US" sz="32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7410" y="2623820"/>
            <a:ext cx="75393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00070" y="3098800"/>
            <a:ext cx="84810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4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  </a:t>
            </a:r>
            <a:r>
              <a:rPr lang="en-US" sz="2400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  </a:t>
            </a:r>
            <a:r>
              <a:rPr sz="24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历史上，有很多著名的密码或加密技术，人类使用密码的历史几乎与使用文字的时间一样长，它在军事、外交等领域都发挥了重要的作用。</a:t>
            </a:r>
            <a:endParaRPr lang="zh-CN" sz="24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endParaRPr sz="24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altLang="en-US" dirty="0"/>
              <a:t>密码</a:t>
            </a:r>
            <a:endParaRPr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97560" y="998220"/>
            <a:ext cx="104368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  </a:t>
            </a:r>
            <a:r>
              <a:rPr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密码可以在通信中保护信息的安全，通信双方会按照某种规则，将正常的信息转换为无法识别的编码。</a:t>
            </a:r>
            <a:endParaRPr lang="zh-CN" sz="20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0" y="2012950"/>
            <a:ext cx="5170170" cy="39033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密码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376680" y="1715135"/>
            <a:ext cx="985774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①2位学生分别作为一段密码的发送者和接受者。</a:t>
            </a:r>
            <a:endParaRPr sz="20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②教师给出学生1明文和加密规则，学生1将明文转化为密文。</a:t>
            </a:r>
            <a:endParaRPr sz="20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③学生1将密文和解密规则传递给学生2，学生2进行解密，得出明文。</a:t>
            </a:r>
            <a:endParaRPr sz="20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1010" y="886460"/>
            <a:ext cx="13328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小游戏</a:t>
            </a:r>
            <a:endParaRPr lang="zh-CN" altLang="en-US" sz="2400" b="1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81705" y="3606800"/>
            <a:ext cx="1504950" cy="2334260"/>
            <a:chOff x="5483" y="5680"/>
            <a:chExt cx="2370" cy="367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27" y="5680"/>
              <a:ext cx="2326" cy="313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483" y="8558"/>
              <a:ext cx="2099" cy="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dirty="0">
                  <a:solidFill>
                    <a:schemeClr val="tx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j-cs"/>
                </a:rPr>
                <a:t>学生</a:t>
              </a:r>
              <a:r>
                <a:rPr lang="en-US" altLang="zh-CN" dirty="0">
                  <a:solidFill>
                    <a:schemeClr val="tx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j-cs"/>
                </a:rPr>
                <a:t>1</a:t>
              </a:r>
              <a:endParaRPr lang="en-US" altLang="zh-CN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01535" y="3541395"/>
            <a:ext cx="1525270" cy="2428875"/>
            <a:chOff x="11889" y="5577"/>
            <a:chExt cx="2402" cy="38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889" y="5577"/>
              <a:ext cx="2403" cy="3234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2193" y="8604"/>
              <a:ext cx="2099" cy="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dirty="0">
                  <a:solidFill>
                    <a:schemeClr val="tx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j-cs"/>
                </a:rPr>
                <a:t>学生</a:t>
              </a:r>
              <a:r>
                <a:rPr lang="en-US" altLang="zh-CN" dirty="0">
                  <a:solidFill>
                    <a:schemeClr val="tx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+mj-cs"/>
                </a:rPr>
                <a:t>2</a:t>
              </a:r>
              <a:endParaRPr lang="en-US" altLang="zh-CN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endParaRPr>
            </a:p>
          </p:txBody>
        </p:sp>
      </p:grpSp>
      <p:sp>
        <p:nvSpPr>
          <p:cNvPr id="14" name="右箭头 13"/>
          <p:cNvSpPr/>
          <p:nvPr/>
        </p:nvSpPr>
        <p:spPr>
          <a:xfrm>
            <a:off x="5407025" y="4460240"/>
            <a:ext cx="1420495" cy="34798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07025" y="3953510"/>
            <a:ext cx="133286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  <a:buClrTx/>
              <a:buSzTx/>
              <a:buFontTx/>
            </a:pPr>
            <a:r>
              <a:rPr lang="zh-CN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传递</a:t>
            </a:r>
            <a:endParaRPr lang="zh-CN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密码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70230" y="1122045"/>
            <a:ext cx="111575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  </a:t>
            </a:r>
            <a:r>
              <a:rPr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这个加密过程一般被称为传统加密，由于通信双方使用的密钥是相同的，也叫对称加密。传统的加密方法有两种，包括置换加密和代替加密</a:t>
            </a:r>
            <a:endParaRPr sz="20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2467610"/>
            <a:ext cx="5888990" cy="33756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457950" y="2543810"/>
            <a:ext cx="5473700" cy="2785110"/>
          </a:xfrm>
          <a:prstGeom prst="roundRect">
            <a:avLst/>
          </a:prstGeom>
          <a:solidFill>
            <a:srgbClr val="F7FC7E"/>
          </a:solidFill>
        </p:spPr>
        <p:txBody>
          <a:bodyPr wrap="square">
            <a:noAutofit/>
          </a:bodyPr>
          <a:p>
            <a:pPr>
              <a:lnSpc>
                <a:spcPct val="150000"/>
              </a:lnSpc>
            </a:pPr>
            <a:r>
              <a:rPr b="1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明文</a:t>
            </a:r>
            <a:r>
              <a:rPr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：没有经过加密，能够代表原文含义的信息。 </a:t>
            </a:r>
            <a:endParaRPr dirty="0"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  <a:p>
            <a:pPr>
              <a:lnSpc>
                <a:spcPct val="150000"/>
              </a:lnSpc>
            </a:pPr>
            <a:r>
              <a:rPr b="1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密文</a:t>
            </a:r>
            <a:r>
              <a:rPr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：经过加密处理，隐藏原文含义不能直接读取的编码。 </a:t>
            </a:r>
            <a:endParaRPr dirty="0"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  <a:p>
            <a:pPr>
              <a:lnSpc>
                <a:spcPct val="150000"/>
              </a:lnSpc>
            </a:pPr>
            <a:r>
              <a:rPr b="1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加密</a:t>
            </a:r>
            <a:r>
              <a:rPr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：将明文转换为密文的过程。 </a:t>
            </a:r>
            <a:endParaRPr dirty="0"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  <a:p>
            <a:pPr>
              <a:lnSpc>
                <a:spcPct val="150000"/>
              </a:lnSpc>
            </a:pPr>
            <a:r>
              <a:rPr b="1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解密</a:t>
            </a:r>
            <a:r>
              <a:rPr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：将密文转换为明文的过程。 </a:t>
            </a:r>
            <a:endParaRPr dirty="0"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  <a:p>
            <a:pPr>
              <a:lnSpc>
                <a:spcPct val="150000"/>
              </a:lnSpc>
            </a:pPr>
            <a:r>
              <a:rPr b="1"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密钥</a:t>
            </a:r>
            <a:r>
              <a:rPr dirty="0"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：加密或解密的规则。</a:t>
            </a:r>
            <a:endParaRPr dirty="0"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密码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04850" y="1589405"/>
            <a:ext cx="111575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  </a:t>
            </a:r>
            <a:r>
              <a:rPr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置换加密是一种简单的加密方法，能为信息提供一定的保护。它不改变明文的字母，只是调整字母的顺序或位置。</a:t>
            </a:r>
            <a:endParaRPr sz="20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1010" y="886460"/>
            <a:ext cx="3115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置换加密</a:t>
            </a:r>
            <a:endParaRPr lang="zh-CN" altLang="en-US" sz="2400" b="1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350" y="2943225"/>
            <a:ext cx="6442710" cy="23926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15494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密码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704850" y="1589405"/>
            <a:ext cx="111575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  </a:t>
            </a:r>
            <a:r>
              <a:rPr sz="2000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  <a:sym typeface="+mn-ea"/>
              </a:rPr>
              <a:t>栅栏加密是置换加密方法中比较典型的加密方法，它的规则比单纯的置换加密的规则更加具体，也使信息具有更高的安全性。</a:t>
            </a:r>
            <a:endParaRPr sz="2000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1010" y="886460"/>
            <a:ext cx="3115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j-cs"/>
              </a:rPr>
              <a:t>置换加密</a:t>
            </a:r>
            <a:endParaRPr lang="zh-CN" altLang="en-US" sz="2400" b="1" dirty="0">
              <a:solidFill>
                <a:schemeClr val="tx1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180" y="2562225"/>
            <a:ext cx="6666230" cy="33483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17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18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19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1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2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3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4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5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6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7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8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9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31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32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33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34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35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36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37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8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9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4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1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2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3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4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5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7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8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9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50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51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2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3.xml><?xml version="1.0" encoding="utf-8"?>
<p:tagLst xmlns:p="http://schemas.openxmlformats.org/presentationml/2006/main">
  <p:tag name="commondata" val="eyJoZGlkIjoiODIwMzAzMTUyZTllZWFiNjAwNjMyM2YwYmZhZDcwMTUifQ==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1914</Words>
  <Application>WPS 演示</Application>
  <PresentationFormat>自定义</PresentationFormat>
  <Paragraphs>240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Microsoft YaHei Regular</vt:lpstr>
      <vt:lpstr>思源黑体 Medium</vt:lpstr>
      <vt:lpstr>黑体</vt:lpstr>
      <vt:lpstr>Microsoft YaHei Bold</vt:lpstr>
      <vt:lpstr>思源黑体</vt:lpstr>
      <vt:lpstr>方正楷体_GB2312</vt:lpstr>
      <vt:lpstr>Wingdings</vt:lpstr>
      <vt:lpstr>Microsoft YaHei UI</vt:lpstr>
      <vt:lpstr>Arial Unicode MS</vt:lpstr>
      <vt:lpstr>Calibri</vt:lpstr>
      <vt:lpstr>Office 主题​​</vt:lpstr>
      <vt:lpstr>第一单元 历史上的编码</vt:lpstr>
      <vt:lpstr>PowerPoint 演示文稿</vt:lpstr>
      <vt:lpstr>导言</vt:lpstr>
      <vt:lpstr>密码</vt:lpstr>
      <vt:lpstr>密码</vt:lpstr>
      <vt:lpstr>密码</vt:lpstr>
      <vt:lpstr>密码</vt:lpstr>
      <vt:lpstr>密码</vt:lpstr>
      <vt:lpstr>密码</vt:lpstr>
      <vt:lpstr>密码</vt:lpstr>
      <vt:lpstr>密码</vt:lpstr>
      <vt:lpstr>密码</vt:lpstr>
      <vt:lpstr>生活中的密码</vt:lpstr>
      <vt:lpstr>生活中的密码</vt:lpstr>
      <vt:lpstr>秘密的编码</vt:lpstr>
      <vt:lpstr>秘密的编码</vt:lpstr>
      <vt:lpstr>秘密的编码</vt:lpstr>
      <vt:lpstr>秘密的编码</vt:lpstr>
      <vt:lpstr>秘密的编码</vt:lpstr>
      <vt:lpstr>秘密的编码</vt:lpstr>
      <vt:lpstr>课堂小结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lilu</dc:creator>
  <cp:lastModifiedBy>王姝睿</cp:lastModifiedBy>
  <cp:revision>76</cp:revision>
  <dcterms:created xsi:type="dcterms:W3CDTF">2023-12-27T01:51:00Z</dcterms:created>
  <dcterms:modified xsi:type="dcterms:W3CDTF">2025-02-21T08:12:13Z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CD13E39C9C874ECD9D3BD93E13F9FAF5_13</vt:lpwstr>
  </property>
</Properties>
</file>