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256" r:id="rId3"/>
    <p:sldId id="257" r:id="rId5"/>
    <p:sldId id="258" r:id="rId6"/>
    <p:sldId id="264" r:id="rId7"/>
    <p:sldId id="266" r:id="rId8"/>
    <p:sldId id="265" r:id="rId9"/>
    <p:sldId id="267" r:id="rId10"/>
    <p:sldId id="259" r:id="rId11"/>
    <p:sldId id="268" r:id="rId12"/>
    <p:sldId id="270" r:id="rId13"/>
    <p:sldId id="277" r:id="rId14"/>
    <p:sldId id="269" r:id="rId15"/>
    <p:sldId id="274" r:id="rId16"/>
    <p:sldId id="271" r:id="rId17"/>
    <p:sldId id="272" r:id="rId18"/>
    <p:sldId id="273" r:id="rId19"/>
    <p:sldId id="275" r:id="rId20"/>
    <p:sldId id="276" r:id="rId21"/>
    <p:sldId id="261" r:id="rId2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9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268A"/>
    <a:srgbClr val="FFFFFF"/>
    <a:srgbClr val="71278A"/>
    <a:srgbClr val="E8EBEF"/>
    <a:srgbClr val="520061"/>
    <a:srgbClr val="B2B2B2"/>
    <a:srgbClr val="202020"/>
    <a:srgbClr val="323232"/>
    <a:srgbClr val="CC33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80" autoAdjust="0"/>
    <p:restoredTop sz="93826" autoAdjust="0"/>
  </p:normalViewPr>
  <p:slideViewPr>
    <p:cSldViewPr snapToGrid="0" showGuides="1">
      <p:cViewPr varScale="1">
        <p:scale>
          <a:sx n="63" d="100"/>
          <a:sy n="63" d="100"/>
        </p:scale>
        <p:origin x="860" y="48"/>
      </p:cViewPr>
      <p:guideLst>
        <p:guide orient="horz" pos="2170"/>
        <p:guide pos="39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notesViewPr>
    <p:cSldViewPr snapToGrid="0">
      <p:cViewPr varScale="1">
        <p:scale>
          <a:sx n="45" d="100"/>
          <a:sy n="45" d="100"/>
        </p:scale>
        <p:origin x="27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.jpg模板1背景"/>
          <p:cNvPicPr>
            <a:picLocks noChangeAspect="1"/>
          </p:cNvPicPr>
          <p:nvPr userDrawn="1"/>
        </p:nvPicPr>
        <p:blipFill>
          <a:blip r:embed="rId2"/>
          <a:srcRect t="3" b="3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3"/>
            </p:custDataLst>
          </p:nvPr>
        </p:nvSpPr>
        <p:spPr>
          <a:xfrm>
            <a:off x="605790" y="2541270"/>
            <a:ext cx="7379970" cy="558165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演示文稿副标题</a:t>
            </a:r>
          </a:p>
          <a:p>
            <a:pPr lvl="1"/>
          </a:p>
          <a:p>
            <a:pPr lvl="2"/>
          </a:p>
          <a:p>
            <a:pPr lvl="3"/>
          </a:p>
          <a:p>
            <a:pPr lvl="4"/>
          </a:p>
        </p:txBody>
      </p:sp>
      <p:sp>
        <p:nvSpPr>
          <p:cNvPr id="3" name="演示文稿标题"/>
          <p:cNvSpPr txBox="1"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04520" y="1483995"/>
            <a:ext cx="9570720" cy="1003935"/>
          </a:xfrm>
          <a:prstGeom prst="rect">
            <a:avLst/>
          </a:prstGeom>
        </p:spPr>
        <p:txBody>
          <a:bodyPr anchor="b"/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2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00000" charset="-122"/>
              </a:defRPr>
            </a:lvl1pPr>
          </a:lstStyle>
          <a:p>
            <a:r>
              <a:t>演示文稿标题</a:t>
            </a:r>
          </a:p>
        </p:txBody>
      </p:sp>
      <p:sp>
        <p:nvSpPr>
          <p:cNvPr id="5" name="正文级别 1…"/>
          <p:cNvSpPr txBox="1">
            <a:spLocks noGrp="1"/>
          </p:cNvSpPr>
          <p:nvPr>
            <p:ph type="body" sz="quarter" idx="24" hasCustomPrompt="1"/>
            <p:custDataLst>
              <p:tags r:id="rId5"/>
            </p:custDataLst>
          </p:nvPr>
        </p:nvSpPr>
        <p:spPr>
          <a:xfrm>
            <a:off x="605790" y="3171190"/>
            <a:ext cx="7379970" cy="44513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18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</a:t>
            </a:r>
            <a:r>
              <a:rPr lang="zh-CN"/>
              <a:t>英文</a:t>
            </a:r>
            <a:r>
              <a:t>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23"/>
          </p:nvPr>
        </p:nvSpPr>
        <p:spPr>
          <a:xfrm>
            <a:off x="394335" y="5814695"/>
            <a:ext cx="3949065" cy="220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 sz="1600"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1.jpg模板1背景1"/>
          <p:cNvPicPr>
            <a:picLocks noChangeAspect="1"/>
          </p:cNvPicPr>
          <p:nvPr userDrawn="1"/>
        </p:nvPicPr>
        <p:blipFill>
          <a:blip r:embed="rId2"/>
          <a:srcRect l="212" r="212"/>
          <a:stretch>
            <a:fillRect/>
          </a:stretch>
        </p:blipFill>
        <p:spPr>
          <a:xfrm>
            <a:off x="-5080" y="0"/>
            <a:ext cx="12202160" cy="68922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 descr="C:/Users/Administrator/Desktop/模板1背景2.jpg模板1背景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3.jpg模板1背景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4.jpg模板1背景4"/>
          <p:cNvPicPr>
            <a:picLocks noChangeAspect="1"/>
          </p:cNvPicPr>
          <p:nvPr userDrawn="1"/>
        </p:nvPicPr>
        <p:blipFill>
          <a:blip r:embed="rId2"/>
          <a:srcRect l="281" r="281"/>
          <a:stretch>
            <a:fillRect/>
          </a:stretch>
        </p:blipFill>
        <p:spPr>
          <a:xfrm>
            <a:off x="0" y="0"/>
            <a:ext cx="12191365" cy="68961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4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7030A0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3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23" name="作者和日期"/>
          <p:cNvSpPr txBox="1">
            <a:spLocks noGrp="1"/>
          </p:cNvSpPr>
          <p:nvPr>
            <p:ph type="body" sz="quarter" idx="23" hasCustomPrompt="1"/>
            <p:custDataLst>
              <p:tags r:id="rId5"/>
            </p:custDataLst>
          </p:nvPr>
        </p:nvSpPr>
        <p:spPr>
          <a:xfrm>
            <a:off x="154940" y="6588760"/>
            <a:ext cx="3949065" cy="220980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algn="l" defTabSz="701675">
              <a:lnSpc>
                <a:spcPct val="100000"/>
              </a:lnSpc>
              <a:spcBef>
                <a:spcPct val="0"/>
              </a:spcBef>
              <a:buSzTx/>
              <a:buNone/>
              <a:defRPr kumimoji="0" sz="12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</a:defRPr>
            </a:lvl1pPr>
          </a:lstStyle>
          <a:p>
            <a:r>
              <a:t>作者和日期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FFFFFF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  <p:pic>
        <p:nvPicPr>
          <p:cNvPr id="10" name="Picture 2" descr="C:\Users\Administrator\Desktop\清华社logo\清华社logo白色字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293217" y="-111965"/>
            <a:ext cx="1861463" cy="9309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5.jpg模板1背景5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演示文稿标题"/>
          <p:cNvSpPr txBox="1"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096000" y="1570990"/>
            <a:ext cx="9570720" cy="157670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96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00000" charset="-122"/>
              </a:defRPr>
            </a:lvl1pPr>
          </a:lstStyle>
          <a:p>
            <a:r>
              <a:rPr lang="en-US"/>
              <a:t>THANKS</a:t>
            </a:r>
            <a:endParaRPr lang="en-US"/>
          </a:p>
        </p:txBody>
      </p:sp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4"/>
            </p:custDataLst>
          </p:nvPr>
        </p:nvSpPr>
        <p:spPr>
          <a:xfrm>
            <a:off x="6095683" y="3429000"/>
            <a:ext cx="7379970" cy="55816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rPr lang="zh-CN"/>
              <a:t>感谢</a:t>
            </a:r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1" Type="http://schemas.openxmlformats.org/officeDocument/2006/relationships/tags" Target="../tags/tag3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tags" Target="../tags/tag3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1" Type="http://schemas.openxmlformats.org/officeDocument/2006/relationships/tags" Target="../tags/tag39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tags" Target="../tags/tag40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.jpeg"/><Relationship Id="rId2" Type="http://schemas.openxmlformats.org/officeDocument/2006/relationships/image" Target="../media/image20.jpeg"/><Relationship Id="rId1" Type="http://schemas.openxmlformats.org/officeDocument/2006/relationships/tags" Target="../tags/tag41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tags" Target="../tags/tag4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tags" Target="../tags/tag16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tags" Target="../tags/tag29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tags" Target="../tags/tag30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3.png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tags" Target="../tags/tag3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png"/><Relationship Id="rId1" Type="http://schemas.openxmlformats.org/officeDocument/2006/relationships/tags" Target="../tags/tag3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tags" Target="../tags/tag3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22"/>
          </p:nvPr>
        </p:nvSpPr>
        <p:spPr>
          <a:xfrm>
            <a:off x="653414" y="1799590"/>
            <a:ext cx="7850505" cy="558165"/>
          </a:xfrm>
        </p:spPr>
        <p:txBody>
          <a:bodyPr/>
          <a:lstStyle/>
          <a:p>
            <a:r>
              <a:rPr lang="zh-CN" altLang="en-US" dirty="0"/>
              <a:t>信息科技 四年级下册 第一单元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08045" y="2768917"/>
            <a:ext cx="9570720" cy="1003935"/>
          </a:xfrm>
        </p:spPr>
        <p:txBody>
          <a:bodyPr/>
          <a:lstStyle/>
          <a:p>
            <a:br>
              <a:rPr lang="zh-CN" altLang="en-US" dirty="0"/>
            </a:br>
            <a:br>
              <a:rPr lang="zh-CN" altLang="en-US" dirty="0"/>
            </a:br>
            <a:r>
              <a:rPr lang="zh-CN" altLang="en-US" dirty="0"/>
              <a:t>第</a:t>
            </a:r>
            <a:r>
              <a:rPr lang="en-US" altLang="zh-CN" dirty="0"/>
              <a:t>2</a:t>
            </a:r>
            <a:r>
              <a:rPr lang="zh-CN" altLang="en-US" dirty="0"/>
              <a:t>课</a:t>
            </a:r>
            <a:r>
              <a:rPr lang="en-US" altLang="zh-CN" dirty="0"/>
              <a:t> </a:t>
            </a:r>
            <a:r>
              <a:rPr lang="zh-CN" altLang="en-US" dirty="0"/>
              <a:t>电波加密语</a:t>
            </a:r>
            <a:endParaRPr lang="zh-CN" altLang="en-US" dirty="0"/>
          </a:p>
        </p:txBody>
      </p:sp>
      <p:pic>
        <p:nvPicPr>
          <p:cNvPr id="3" name="图片 2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/>
              <a:t>莫尔斯电码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45451" y="934255"/>
            <a:ext cx="8301098" cy="49894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270"/>
            <a:ext cx="926536" cy="90281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5200" dirty="0">
              <a:solidFill>
                <a:srgbClr val="46268A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>
                <a:solidFill>
                  <a:srgbClr val="71278A"/>
                </a:solidFill>
              </a:rPr>
              <a:t>莫尔斯电码</a:t>
            </a:r>
            <a:endParaRPr lang="zh-CN" altLang="en-US" dirty="0">
              <a:solidFill>
                <a:srgbClr val="71278A"/>
              </a:solidFill>
              <a:uFillTx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67161" y="1939568"/>
            <a:ext cx="4257676" cy="988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微软雅黑" panose="020B0503020204020204" charset="-122"/>
                <a:ea typeface="微软雅黑" panose="020B0503020204020204" charset="-122"/>
              </a:rPr>
              <a:t>栅栏加密的规律</a:t>
            </a:r>
            <a:endParaRPr lang="en-US" altLang="zh-CN" sz="44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17678" y="3612910"/>
            <a:ext cx="77566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密钥决定了分组方式，密文按列提取。</a:t>
            </a:r>
            <a:endParaRPr lang="zh-CN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270"/>
            <a:ext cx="926536" cy="90281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5200" dirty="0">
              <a:solidFill>
                <a:srgbClr val="46268A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>
                <a:solidFill>
                  <a:srgbClr val="71278A"/>
                </a:solidFill>
              </a:rPr>
              <a:t>莫尔斯电码</a:t>
            </a:r>
            <a:endParaRPr lang="zh-CN" altLang="en-US" dirty="0">
              <a:solidFill>
                <a:srgbClr val="71278A"/>
              </a:solidFill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0025" y="1249498"/>
            <a:ext cx="60976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QWE</a:t>
            </a:r>
            <a:r>
              <a:rPr lang="zh-CN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加密</a:t>
            </a:r>
            <a:endParaRPr lang="zh-CN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1183" y="2309762"/>
            <a:ext cx="7484284" cy="22384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3156383" y="4864516"/>
            <a:ext cx="6253883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微软雅黑" panose="020B0503020204020204" charset="-122"/>
                <a:ea typeface="微软雅黑" panose="020B0503020204020204" charset="-122"/>
              </a:rPr>
              <a:t>想一想：如何进行</a:t>
            </a:r>
            <a:r>
              <a:rPr lang="en-US" altLang="zh-CN" sz="32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微软雅黑" panose="020B0503020204020204" charset="-122"/>
                <a:ea typeface="微软雅黑" panose="020B0503020204020204" charset="-122"/>
              </a:rPr>
              <a:t>QWE</a:t>
            </a:r>
            <a:r>
              <a:rPr lang="zh-CN" altLang="en-US" sz="32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微软雅黑" panose="020B0503020204020204" charset="-122"/>
                <a:ea typeface="微软雅黑" panose="020B0503020204020204" charset="-122"/>
              </a:rPr>
              <a:t>加密？</a:t>
            </a:r>
            <a:endParaRPr lang="en-US" altLang="zh-CN" sz="32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/>
              <a:t>莫尔斯电码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2699" y="1429483"/>
            <a:ext cx="9626601" cy="371963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270"/>
            <a:ext cx="926536" cy="90281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5200" dirty="0">
              <a:solidFill>
                <a:srgbClr val="46268A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>
                <a:solidFill>
                  <a:srgbClr val="71278A"/>
                </a:solidFill>
              </a:rPr>
              <a:t>莫尔斯电码</a:t>
            </a:r>
            <a:endParaRPr lang="zh-CN" altLang="en-US" dirty="0">
              <a:solidFill>
                <a:srgbClr val="71278A"/>
              </a:solidFill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0025" y="1249498"/>
            <a:ext cx="21875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多层加密</a:t>
            </a:r>
            <a:endParaRPr lang="zh-CN" altLang="en-US" sz="3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77440" y="2297299"/>
            <a:ext cx="6821170" cy="39584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97959" y="1090287"/>
            <a:ext cx="3396081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让信息更加安全</a:t>
            </a:r>
            <a:endParaRPr lang="en-US" altLang="zh-CN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270"/>
            <a:ext cx="926536" cy="90281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5200" dirty="0">
              <a:solidFill>
                <a:srgbClr val="46268A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>
                <a:solidFill>
                  <a:srgbClr val="71278A"/>
                </a:solidFill>
              </a:rPr>
              <a:t>国际求救信号</a:t>
            </a:r>
            <a:r>
              <a:rPr lang="en-US" altLang="zh-CN" dirty="0">
                <a:solidFill>
                  <a:srgbClr val="71278A"/>
                </a:solidFill>
              </a:rPr>
              <a:t>SOS</a:t>
            </a:r>
            <a:endParaRPr lang="zh-CN" altLang="en-US" dirty="0">
              <a:solidFill>
                <a:srgbClr val="71278A"/>
              </a:solidFill>
              <a:uFillTx/>
            </a:endParaRPr>
          </a:p>
        </p:txBody>
      </p:sp>
      <p:pic>
        <p:nvPicPr>
          <p:cNvPr id="11" name="图片 10" descr="IMG_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9202" y="1591653"/>
            <a:ext cx="4633595" cy="2983814"/>
          </a:xfrm>
          <a:prstGeom prst="rect">
            <a:avLst/>
          </a:prstGeom>
          <a:noFill/>
          <a:ln w="952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2" name="文本框 11"/>
          <p:cNvSpPr txBox="1"/>
          <p:nvPr/>
        </p:nvSpPr>
        <p:spPr>
          <a:xfrm>
            <a:off x="2629750" y="4966452"/>
            <a:ext cx="6932497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微软雅黑" panose="020B0503020204020204" charset="-122"/>
                <a:ea typeface="微软雅黑" panose="020B0503020204020204" charset="-122"/>
              </a:rPr>
              <a:t>想一想：为什么用</a:t>
            </a:r>
            <a:r>
              <a:rPr lang="en-US" altLang="zh-CN" sz="32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微软雅黑" panose="020B0503020204020204" charset="-122"/>
                <a:ea typeface="微软雅黑" panose="020B0503020204020204" charset="-122"/>
              </a:rPr>
              <a:t>SOS</a:t>
            </a:r>
            <a:r>
              <a:rPr lang="zh-CN" altLang="en-US" sz="32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微软雅黑" panose="020B0503020204020204" charset="-122"/>
                <a:ea typeface="微软雅黑" panose="020B0503020204020204" charset="-122"/>
              </a:rPr>
              <a:t>表示求救信号？</a:t>
            </a:r>
            <a:endParaRPr lang="en-US" altLang="zh-CN" sz="32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 descr="C:/Users/Administrator/Desktop/模板1背景3.jpg模板1背景3"/>
          <p:cNvPicPr>
            <a:picLocks noChangeAspect="1"/>
          </p:cNvPicPr>
          <p:nvPr/>
        </p:nvPicPr>
        <p:blipFill>
          <a:blip r:embed="rId3"/>
          <a:srcRect t="19815" b="62037"/>
          <a:stretch>
            <a:fillRect/>
          </a:stretch>
        </p:blipFill>
        <p:spPr>
          <a:xfrm>
            <a:off x="0" y="1358900"/>
            <a:ext cx="12192000" cy="124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270"/>
            <a:ext cx="926536" cy="90281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en-US" sz="5200" dirty="0">
              <a:solidFill>
                <a:srgbClr val="46268A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>
                <a:solidFill>
                  <a:srgbClr val="71278A"/>
                </a:solidFill>
              </a:rPr>
              <a:t>国际求救信号</a:t>
            </a:r>
            <a:r>
              <a:rPr lang="en-US" altLang="zh-CN" dirty="0">
                <a:solidFill>
                  <a:srgbClr val="71278A"/>
                </a:solidFill>
              </a:rPr>
              <a:t>SOS</a:t>
            </a:r>
            <a:endParaRPr lang="zh-CN" altLang="en-US" dirty="0">
              <a:solidFill>
                <a:srgbClr val="71278A"/>
              </a:solidFill>
              <a:uFillTx/>
            </a:endParaRPr>
          </a:p>
        </p:txBody>
      </p:sp>
      <p:pic>
        <p:nvPicPr>
          <p:cNvPr id="2" name="图片 1" descr="IMG_256"/>
          <p:cNvPicPr>
            <a:picLocks noChangeAspect="1"/>
          </p:cNvPicPr>
          <p:nvPr/>
        </p:nvPicPr>
        <p:blipFill>
          <a:blip r:embed="rId2"/>
          <a:srcRect r="29599" b="25283"/>
          <a:stretch>
            <a:fillRect/>
          </a:stretch>
        </p:blipFill>
        <p:spPr>
          <a:xfrm>
            <a:off x="2154059" y="1164554"/>
            <a:ext cx="3365541" cy="2286325"/>
          </a:xfrm>
          <a:prstGeom prst="rect">
            <a:avLst/>
          </a:prstGeom>
          <a:noFill/>
          <a:ln w="9525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4975" y="1142675"/>
            <a:ext cx="2853063" cy="22863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9472" y="3840198"/>
            <a:ext cx="3365541" cy="238080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4975" y="3840198"/>
            <a:ext cx="3182871" cy="238080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03604" y="2070625"/>
            <a:ext cx="732841" cy="2959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传递方式</a:t>
            </a:r>
            <a:endParaRPr lang="en-US" altLang="zh-CN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270"/>
            <a:ext cx="926536" cy="90281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04</a:t>
            </a:r>
            <a:endParaRPr lang="en-US" sz="5200" dirty="0">
              <a:solidFill>
                <a:srgbClr val="46268A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>
                <a:solidFill>
                  <a:srgbClr val="71278A"/>
                </a:solidFill>
              </a:rPr>
              <a:t>课堂小结</a:t>
            </a:r>
            <a:endParaRPr lang="zh-CN" altLang="en-US" dirty="0">
              <a:solidFill>
                <a:srgbClr val="71278A"/>
              </a:solidFill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40329" y="2975542"/>
            <a:ext cx="6511341" cy="9069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通过本堂课，我学会了</a:t>
            </a:r>
            <a:r>
              <a:rPr lang="en-US" altLang="zh-CN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endParaRPr lang="en-US" altLang="zh-CN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270"/>
            <a:ext cx="926536" cy="90281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04</a:t>
            </a:r>
            <a:endParaRPr lang="en-US" sz="5200" dirty="0">
              <a:solidFill>
                <a:srgbClr val="46268A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>
                <a:solidFill>
                  <a:srgbClr val="71278A"/>
                </a:solidFill>
              </a:rPr>
              <a:t>课堂小结</a:t>
            </a:r>
            <a:endParaRPr lang="zh-CN" altLang="en-US" dirty="0">
              <a:solidFill>
                <a:srgbClr val="71278A"/>
              </a:solidFill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58257" y="1621312"/>
            <a:ext cx="1875486" cy="9883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微软雅黑" panose="020B0503020204020204" charset="-122"/>
                <a:ea typeface="微软雅黑" panose="020B0503020204020204" charset="-122"/>
              </a:rPr>
              <a:t>小挑战</a:t>
            </a:r>
            <a:endParaRPr lang="en-US" altLang="zh-CN" sz="44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1757" y="3231890"/>
            <a:ext cx="9864843" cy="1656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   通过网络搜索，查找还有哪些加密方法。想一想：你能用莫尔斯电码和加密方法做什么？</a:t>
            </a:r>
            <a:endParaRPr lang="zh-CN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0" y="1357630"/>
            <a:ext cx="9570720" cy="1576705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22"/>
          </p:nvPr>
        </p:nvSpPr>
        <p:spPr>
          <a:xfrm>
            <a:off x="8356601" y="3249295"/>
            <a:ext cx="1156652" cy="558165"/>
          </a:xfrm>
        </p:spPr>
        <p:txBody>
          <a:bodyPr/>
          <a:lstStyle/>
          <a:p>
            <a:r>
              <a:rPr lang="zh-CN" altLang="en-US" dirty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感谢</a:t>
            </a:r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4" name="图片 3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3008441" y="2310515"/>
            <a:ext cx="71755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spc="-200">
                <a:solidFill>
                  <a:srgbClr val="FFFFFF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</a:rPr>
              <a:t>01</a:t>
            </a:r>
            <a:endParaRPr lang="en-US" sz="5200" spc="-200">
              <a:solidFill>
                <a:srgbClr val="FFFFFF"/>
              </a:solidFill>
              <a:uFillTx/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2111692" y="2310765"/>
            <a:ext cx="2670175" cy="901700"/>
            <a:chOff x="1678" y="2959"/>
            <a:chExt cx="4205" cy="1420"/>
          </a:xfrm>
        </p:grpSpPr>
        <p:sp>
          <p:nvSpPr>
            <p:cNvPr id="70" name="清华大学活动主题大标题"/>
            <p:cNvSpPr txBox="1"/>
            <p:nvPr>
              <p:custDataLst>
                <p:tags r:id="rId3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00000" charset="-122"/>
                  <a:ea typeface="思源黑体" panose="020B0500000000000000" charset="-122"/>
                  <a:cs typeface="思源黑体" panose="020B0500000000000000" charset="-122"/>
                  <a:sym typeface="思源黑体" panose="020B050000000000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01</a:t>
              </a:r>
              <a:endParaRPr lang="en-US" sz="5200" b="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71" name="副标题文字副标题文字副标题文字"/>
            <p:cNvSpPr txBox="1"/>
            <p:nvPr>
              <p:custDataLst>
                <p:tags r:id="rId4"/>
              </p:custDataLst>
            </p:nvPr>
          </p:nvSpPr>
          <p:spPr>
            <a:xfrm>
              <a:off x="3056" y="3267"/>
              <a:ext cx="2827" cy="646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r>
                <a:rPr lang="zh-CN" altLang="en-US" sz="2000" b="1" spc="20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神秘的电报机</a:t>
              </a:r>
              <a:endParaRPr lang="zh-CN" sz="2000" b="1" spc="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5"/>
            </p:custDataLst>
          </p:nvPr>
        </p:nvGrpSpPr>
        <p:grpSpPr>
          <a:xfrm>
            <a:off x="2111692" y="3633470"/>
            <a:ext cx="2388235" cy="901700"/>
            <a:chOff x="1678" y="2959"/>
            <a:chExt cx="3761" cy="1420"/>
          </a:xfrm>
        </p:grpSpPr>
        <p:sp>
          <p:nvSpPr>
            <p:cNvPr id="6" name="清华大学活动主题大标题"/>
            <p:cNvSpPr txBox="1"/>
            <p:nvPr>
              <p:custDataLst>
                <p:tags r:id="rId6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00000" charset="-122"/>
                  <a:ea typeface="思源黑体" panose="020B0500000000000000" charset="-122"/>
                  <a:cs typeface="思源黑体" panose="020B0500000000000000" charset="-122"/>
                  <a:sym typeface="思源黑体" panose="020B050000000000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02</a:t>
              </a:r>
              <a:endParaRPr lang="en-US" sz="5200" b="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7" name="副标题文字副标题文字副标题文字"/>
            <p:cNvSpPr txBox="1"/>
            <p:nvPr>
              <p:custDataLst>
                <p:tags r:id="rId7"/>
              </p:custDataLst>
            </p:nvPr>
          </p:nvSpPr>
          <p:spPr>
            <a:xfrm>
              <a:off x="3056" y="3267"/>
              <a:ext cx="2383" cy="646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r>
                <a:rPr lang="zh-CN" altLang="en-US" sz="2000" b="1" spc="20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莫尔斯电码</a:t>
              </a:r>
              <a:endParaRPr lang="zh-CN" sz="2000" b="1" spc="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8"/>
            </p:custDataLst>
          </p:nvPr>
        </p:nvGrpSpPr>
        <p:grpSpPr>
          <a:xfrm>
            <a:off x="6277610" y="2310515"/>
            <a:ext cx="3265170" cy="901700"/>
            <a:chOff x="1678" y="2959"/>
            <a:chExt cx="5142" cy="1420"/>
          </a:xfrm>
        </p:grpSpPr>
        <p:sp>
          <p:nvSpPr>
            <p:cNvPr id="10" name="清华大学活动主题大标题"/>
            <p:cNvSpPr txBox="1"/>
            <p:nvPr>
              <p:custDataLst>
                <p:tags r:id="rId9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00000" charset="-122"/>
                  <a:ea typeface="思源黑体" panose="020B0500000000000000" charset="-122"/>
                  <a:cs typeface="思源黑体" panose="020B0500000000000000" charset="-122"/>
                  <a:sym typeface="思源黑体" panose="020B050000000000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03</a:t>
              </a:r>
              <a:endParaRPr lang="en-US" sz="5200" b="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1" name="副标题文字副标题文字副标题文字"/>
            <p:cNvSpPr txBox="1"/>
            <p:nvPr>
              <p:custDataLst>
                <p:tags r:id="rId10"/>
              </p:custDataLst>
            </p:nvPr>
          </p:nvSpPr>
          <p:spPr>
            <a:xfrm>
              <a:off x="3056" y="3267"/>
              <a:ext cx="3764" cy="646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r>
                <a:rPr lang="zh-CN" altLang="en-US" sz="2000" b="1" spc="20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国际求救信号</a:t>
              </a:r>
              <a:r>
                <a:rPr lang="en-US" altLang="zh-CN" sz="2000" b="1" spc="20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SOS</a:t>
              </a:r>
              <a:endParaRPr lang="zh-CN" sz="2000" b="1" spc="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11"/>
            </p:custDataLst>
          </p:nvPr>
        </p:nvGrpSpPr>
        <p:grpSpPr>
          <a:xfrm>
            <a:off x="6277610" y="3633470"/>
            <a:ext cx="2106295" cy="901700"/>
            <a:chOff x="1678" y="2959"/>
            <a:chExt cx="3317" cy="1420"/>
          </a:xfrm>
        </p:grpSpPr>
        <p:sp>
          <p:nvSpPr>
            <p:cNvPr id="14" name="清华大学活动主题大标题"/>
            <p:cNvSpPr txBox="1"/>
            <p:nvPr>
              <p:custDataLst>
                <p:tags r:id="rId12"/>
              </p:custDataLst>
            </p:nvPr>
          </p:nvSpPr>
          <p:spPr>
            <a:xfrm>
              <a:off x="1678" y="2959"/>
              <a:ext cx="1380" cy="1420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9800" b="1">
                  <a:solidFill>
                    <a:srgbClr val="FFFFFF"/>
                  </a:solidFill>
                  <a:latin typeface="思源黑体" panose="020B0500000000000000" charset="-122"/>
                  <a:ea typeface="思源黑体" panose="020B0500000000000000" charset="-122"/>
                  <a:cs typeface="思源黑体" panose="020B0500000000000000" charset="-122"/>
                  <a:sym typeface="思源黑体" panose="020B0500000000000000" charset="-122"/>
                </a:defRPr>
              </a:lvl1pPr>
            </a:lstStyle>
            <a:p>
              <a:r>
                <a:rPr lang="en-US" sz="5200" b="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04</a:t>
              </a:r>
              <a:endParaRPr lang="en-US" sz="5200" b="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5" name="副标题文字副标题文字副标题文字"/>
            <p:cNvSpPr txBox="1"/>
            <p:nvPr>
              <p:custDataLst>
                <p:tags r:id="rId13"/>
              </p:custDataLst>
            </p:nvPr>
          </p:nvSpPr>
          <p:spPr>
            <a:xfrm>
              <a:off x="3056" y="3267"/>
              <a:ext cx="1939" cy="646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50800" tIns="50800" rIns="50800" bIns="50800" anchor="ctr">
              <a:spAutoFit/>
            </a:bodyPr>
            <a:lstStyle>
              <a:lvl1pPr>
                <a:defRPr sz="5000">
                  <a:solidFill>
                    <a:srgbClr val="FFFFFF"/>
                  </a:solidFill>
                  <a:latin typeface="思源黑体 Medium" panose="020B0600000000000000" charset="-122"/>
                  <a:ea typeface="思源黑体 Medium" panose="020B0600000000000000" charset="-122"/>
                  <a:cs typeface="思源黑体 Medium" panose="020B0600000000000000" charset="-122"/>
                  <a:sym typeface="思源黑体 Medium" panose="020B0600000000000000" charset="-122"/>
                </a:defRPr>
              </a:lvl1pPr>
            </a:lstStyle>
            <a:p>
              <a:r>
                <a:rPr lang="zh-CN" altLang="en-US" sz="2000" b="1" spc="200" dirty="0">
                  <a:solidFill>
                    <a:srgbClr val="46268A"/>
                  </a:solidFill>
                  <a:uFillTx/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课堂小结</a:t>
              </a:r>
              <a:endParaRPr lang="zh-CN" sz="2000" b="1" spc="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sz="5200" dirty="0">
              <a:solidFill>
                <a:srgbClr val="46268A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>
                <a:solidFill>
                  <a:srgbClr val="71278A"/>
                </a:solidFill>
              </a:rPr>
              <a:t>神秘的电报机</a:t>
            </a:r>
            <a:endParaRPr lang="zh-CN" altLang="en-US" dirty="0">
              <a:solidFill>
                <a:srgbClr val="71278A"/>
              </a:solidFill>
              <a:uFillTx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867" y="2108683"/>
            <a:ext cx="4582994" cy="36287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" name="Picture 4" descr="F:\downloads\Translate to English Title (1)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9" t="9000" r="7219" b="12899"/>
          <a:stretch>
            <a:fillRect/>
          </a:stretch>
        </p:blipFill>
        <p:spPr bwMode="auto">
          <a:xfrm>
            <a:off x="6502036" y="1596414"/>
            <a:ext cx="4348264" cy="3977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7060465" y="3808321"/>
            <a:ext cx="17650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这是什么</a:t>
            </a:r>
            <a:r>
              <a:rPr lang="zh-CN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zh-CN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95444" y="2977324"/>
            <a:ext cx="11275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它有什么作用？</a:t>
            </a:r>
            <a:endParaRPr lang="zh-CN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270"/>
            <a:ext cx="926536" cy="90281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5200" dirty="0">
              <a:solidFill>
                <a:srgbClr val="46268A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>
                <a:solidFill>
                  <a:srgbClr val="71278A"/>
                </a:solidFill>
              </a:rPr>
              <a:t>莫尔斯电码</a:t>
            </a:r>
            <a:endParaRPr lang="zh-CN" altLang="en-US" dirty="0">
              <a:solidFill>
                <a:srgbClr val="71278A"/>
              </a:solidFill>
              <a:uFillTx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443" y="1386146"/>
            <a:ext cx="4672042" cy="4870204"/>
          </a:xfrm>
          <a:prstGeom prst="rect">
            <a:avLst/>
          </a:prstGeom>
        </p:spPr>
      </p:pic>
      <p:pic>
        <p:nvPicPr>
          <p:cNvPr id="1026" name="Picture 2" descr="1844年5月24日，美国发明家摩尔斯成功发出第一封电报__财经头条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39" t="15930" r="10188"/>
          <a:stretch>
            <a:fillRect/>
          </a:stretch>
        </p:blipFill>
        <p:spPr bwMode="auto">
          <a:xfrm>
            <a:off x="7149947" y="1839817"/>
            <a:ext cx="2982273" cy="35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7742104" y="5508434"/>
            <a:ext cx="17103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萨缪尔</a:t>
            </a:r>
            <a:r>
              <a:rPr lang="en-US" altLang="zh-CN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 panose="020B0503020204020204" charset="-122"/>
                <a:ea typeface="微软雅黑" panose="020B0503020204020204" charset="-122"/>
              </a:rPr>
              <a:t>莫尔斯</a:t>
            </a:r>
            <a:endParaRPr lang="zh-CN" altLang="en-US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270"/>
            <a:ext cx="926536" cy="90281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5200" dirty="0">
              <a:solidFill>
                <a:srgbClr val="46268A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>
                <a:solidFill>
                  <a:srgbClr val="71278A"/>
                </a:solidFill>
              </a:rPr>
              <a:t>莫尔斯电码</a:t>
            </a:r>
            <a:endParaRPr lang="zh-CN" altLang="en-US" dirty="0">
              <a:solidFill>
                <a:srgbClr val="71278A"/>
              </a:solidFill>
              <a:uFillTx/>
            </a:endParaRPr>
          </a:p>
        </p:txBody>
      </p:sp>
      <p:pic>
        <p:nvPicPr>
          <p:cNvPr id="3" name="莫尔斯电码 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70964" y="1010285"/>
            <a:ext cx="9824721" cy="5526405"/>
          </a:xfrm>
          <a:prstGeom prst="rect">
            <a:avLst/>
          </a:prstGeom>
          <a:ln w="10795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270"/>
            <a:ext cx="926536" cy="90281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5200" dirty="0">
              <a:solidFill>
                <a:srgbClr val="46268A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>
                <a:solidFill>
                  <a:srgbClr val="71278A"/>
                </a:solidFill>
              </a:rPr>
              <a:t>莫尔斯电码</a:t>
            </a:r>
            <a:endParaRPr lang="zh-CN" altLang="en-US" dirty="0">
              <a:solidFill>
                <a:srgbClr val="71278A"/>
              </a:solidFill>
              <a:uFillTx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03995" y="2089685"/>
            <a:ext cx="4804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W        I        N</a:t>
            </a:r>
            <a:endParaRPr lang="zh-CN" altLang="en-US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03995" y="3473985"/>
            <a:ext cx="4804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.--       ..        -.</a:t>
            </a:r>
            <a:endParaRPr lang="zh-CN" altLang="en-US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5811619" y="2920682"/>
            <a:ext cx="0" cy="648778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7585334" y="2920682"/>
            <a:ext cx="0" cy="648778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9447184" y="2920682"/>
            <a:ext cx="0" cy="648778"/>
          </a:xfrm>
          <a:prstGeom prst="straightConnector1">
            <a:avLst/>
          </a:prstGeom>
          <a:ln w="28575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622345" y="2031901"/>
            <a:ext cx="3351185" cy="2959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将信息</a:t>
            </a:r>
            <a:endParaRPr lang="en-US" altLang="zh-CN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转换为</a:t>
            </a:r>
            <a:endParaRPr lang="en-US" altLang="zh-CN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莫尔斯电码</a:t>
            </a:r>
            <a:endParaRPr lang="en-US" altLang="zh-CN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进行发送</a:t>
            </a:r>
            <a:endParaRPr lang="zh-CN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45111" y="4190106"/>
            <a:ext cx="5614343" cy="825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微软雅黑" panose="020B0503020204020204" charset="-122"/>
                <a:ea typeface="微软雅黑" panose="020B0503020204020204" charset="-122"/>
              </a:rPr>
              <a:t>请你读出这串莫尔斯电码</a:t>
            </a:r>
            <a:endParaRPr lang="zh-CN" altLang="en-US" sz="36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270"/>
            <a:ext cx="926536" cy="90281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5200" dirty="0">
              <a:solidFill>
                <a:srgbClr val="46268A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>
                <a:solidFill>
                  <a:srgbClr val="71278A"/>
                </a:solidFill>
              </a:rPr>
              <a:t>莫尔斯电码</a:t>
            </a:r>
            <a:endParaRPr lang="zh-CN" altLang="en-US" dirty="0">
              <a:solidFill>
                <a:srgbClr val="71278A"/>
              </a:solidFill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0025" y="1247526"/>
            <a:ext cx="80477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在线莫尔斯电码翻译器更加方便、快捷</a:t>
            </a:r>
            <a:endParaRPr lang="zh-CN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025" y="2153456"/>
            <a:ext cx="7986128" cy="367446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825"/>
            <a:ext cx="915670" cy="9017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chemeClr val="bg1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5200" dirty="0">
              <a:solidFill>
                <a:schemeClr val="bg1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/>
              <a:t>莫尔斯电码</a:t>
            </a:r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5636" y="1387936"/>
            <a:ext cx="9880727" cy="394487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清华大学活动主题大标题"/>
          <p:cNvSpPr txBox="1"/>
          <p:nvPr>
            <p:custDataLst>
              <p:tags r:id="rId1"/>
            </p:custDataLst>
          </p:nvPr>
        </p:nvSpPr>
        <p:spPr>
          <a:xfrm>
            <a:off x="460821" y="96270"/>
            <a:ext cx="926536" cy="90281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9800" b="1">
                <a:solidFill>
                  <a:srgbClr val="FFFFFF"/>
                </a:solidFill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  <a:sym typeface="思源黑体" panose="020B0500000000000000" charset="-122"/>
              </a:defRPr>
            </a:lvl1pPr>
          </a:lstStyle>
          <a:p>
            <a:r>
              <a:rPr lang="en-US" sz="5200" dirty="0">
                <a:solidFill>
                  <a:srgbClr val="46268A"/>
                </a:solidFill>
                <a:uFillTx/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en-US" sz="5200" dirty="0">
              <a:solidFill>
                <a:srgbClr val="46268A"/>
              </a:solidFill>
              <a:uFillTx/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7" name="标题 26"/>
          <p:cNvSpPr>
            <a:spLocks noGrp="1"/>
          </p:cNvSpPr>
          <p:nvPr>
            <p:ph type="title"/>
          </p:nvPr>
        </p:nvSpPr>
        <p:spPr>
          <a:xfrm>
            <a:off x="1470025" y="283845"/>
            <a:ext cx="9626600" cy="544830"/>
          </a:xfrm>
        </p:spPr>
        <p:txBody>
          <a:bodyPr/>
          <a:lstStyle/>
          <a:p>
            <a:r>
              <a:rPr lang="zh-CN" altLang="en-US" dirty="0">
                <a:solidFill>
                  <a:srgbClr val="71278A"/>
                </a:solidFill>
              </a:rPr>
              <a:t>莫尔斯电码</a:t>
            </a:r>
            <a:endParaRPr lang="zh-CN" altLang="en-US" dirty="0">
              <a:solidFill>
                <a:srgbClr val="71278A"/>
              </a:solidFill>
              <a:uFillTx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70024" y="1103936"/>
            <a:ext cx="1868087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栅栏加密</a:t>
            </a:r>
            <a:endParaRPr lang="en-US" altLang="zh-CN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726447" y="2306353"/>
          <a:ext cx="6739105" cy="276668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47821"/>
                <a:gridCol w="1347821"/>
                <a:gridCol w="1347821"/>
                <a:gridCol w="1347821"/>
                <a:gridCol w="1347821"/>
              </a:tblGrid>
              <a:tr h="1383343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83343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4304809" y="1188784"/>
            <a:ext cx="534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E</a:t>
            </a:r>
            <a:endParaRPr lang="zh-CN" altLang="en-US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92302" y="1192084"/>
            <a:ext cx="725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H</a:t>
            </a:r>
            <a:endParaRPr lang="zh-CN" altLang="en-US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04137" y="1188784"/>
            <a:ext cx="534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L</a:t>
            </a:r>
            <a:endParaRPr lang="zh-CN" altLang="en-US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81211" y="1188784"/>
            <a:ext cx="534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L</a:t>
            </a:r>
            <a:endParaRPr lang="zh-CN" altLang="en-US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80539" y="1188784"/>
            <a:ext cx="534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O</a:t>
            </a:r>
            <a:endParaRPr lang="zh-CN" altLang="en-US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256941" y="1188784"/>
            <a:ext cx="534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W</a:t>
            </a:r>
            <a:endParaRPr lang="zh-CN" altLang="en-US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56224" y="1188784"/>
            <a:ext cx="534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O</a:t>
            </a:r>
            <a:endParaRPr lang="zh-CN" altLang="en-US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20299" y="1188784"/>
            <a:ext cx="534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R</a:t>
            </a:r>
            <a:endParaRPr lang="zh-CN" altLang="en-US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033089" y="1188784"/>
            <a:ext cx="534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L</a:t>
            </a:r>
            <a:endParaRPr lang="zh-CN" altLang="en-US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468762" y="1188784"/>
            <a:ext cx="534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zh-CN" altLang="en-US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274004" y="1125970"/>
            <a:ext cx="1868087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微软雅黑" panose="020B0503020204020204" charset="-122"/>
                <a:ea typeface="微软雅黑" panose="020B0503020204020204" charset="-122"/>
              </a:rPr>
              <a:t>密钥</a:t>
            </a:r>
            <a:r>
              <a:rPr lang="en-US" altLang="zh-CN" sz="32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微软雅黑" panose="020B0503020204020204" charset="-122"/>
                <a:ea typeface="微软雅黑" panose="020B0503020204020204" charset="-122"/>
              </a:rPr>
              <a:t>=5</a:t>
            </a:r>
            <a:endParaRPr lang="en-US" altLang="zh-CN" sz="32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7.40741E-7 L -0.05951 0.2074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2" y="1037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7037E-6 L 0.01081 0.2046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4" y="1023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3.7037E-6 L 0.09206 0.2030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" y="1013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6 L 0.17578 0.2013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9" y="1006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0.24792 0.2030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1013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3.7037E-6 L -0.2612 0.4034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60" y="2016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3.7037E-6 L -0.20664 0.4034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39" y="2016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6 L -0.14179 0.4034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96" y="20162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L -0.06576 0.4034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4" y="2016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3.7037E-6 L 0.00208 0.4034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20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25000" decel="25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51 0.20741 L -0.04883 0.58657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4" y="1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path" presetSubtype="0" accel="25000" decel="2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12 0.40347 L -0.19844 0.58865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8" y="9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2" presetClass="path" presetSubtype="0" accel="25000" decel="2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81 0.20463 L 0.02526 0.58865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6" y="19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path" presetSubtype="0" accel="25000" decel="2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664 0.40347 L -0.15143 0.58865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" y="9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path" presetSubtype="0" accel="25000" decel="2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206 0.20301 L 0.0892 0.58703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19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42" presetClass="path" presetSubtype="0" accel="25000" decel="2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179 0.40347 L -0.10469 0.58703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9" y="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2" presetClass="path" presetSubtype="0" accel="25000" decel="2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578 0.20139 L 0.14245 0.58865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7" y="19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42" presetClass="path" presetSubtype="0" accel="25000" decel="2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576 0.40347 L -0.06159 0.58796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9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42" presetClass="path" presetSubtype="0" accel="25000" decel="2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792 0.20301 L 0.18529 0.58865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8" y="1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000"/>
                            </p:stCondLst>
                            <p:childTnLst>
                              <p:par>
                                <p:cTn id="54" presetID="42" presetClass="path" presetSubtype="0" accel="25000" decel="2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0.40347 L -0.00625 0.58865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9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17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18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19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21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22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23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24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25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26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27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28.xml><?xml version="1.0" encoding="utf-8"?>
<p:tagLst xmlns:p="http://schemas.openxmlformats.org/presentationml/2006/main">
  <p:tag name="KSO_WM_DIAGRAM_VIRTUALLY_FRAME" val="{&quot;height&quot;:307.25,&quot;left&quot;:83.9,&quot;top&quot;:147.95,&quot;width&quot;:797.1}"/>
</p:tagLst>
</file>

<file path=ppt/tags/tag29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1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2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3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4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5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6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7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8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39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40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1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2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3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44.xml><?xml version="1.0" encoding="utf-8"?>
<p:tagLst xmlns:p="http://schemas.openxmlformats.org/presentationml/2006/main">
  <p:tag name="KSO_WM_DIAGRAM_VIRTUALLY_FRAME" val="{&quot;height&quot;:315.2022834645669,&quot;left&quot;:83.63511811023622,&quot;top&quot;:147.93031496062991,&quot;width&quot;:722.4992125984252}"/>
</p:tagLst>
</file>

<file path=ppt/tags/tag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445</Words>
  <Application>WPS 演示</Application>
  <PresentationFormat>宽屏</PresentationFormat>
  <Paragraphs>155</Paragraphs>
  <Slides>19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Microsoft YaHei Regular</vt:lpstr>
      <vt:lpstr>思源黑体 Medium</vt:lpstr>
      <vt:lpstr>黑体</vt:lpstr>
      <vt:lpstr>Microsoft YaHei Bold</vt:lpstr>
      <vt:lpstr>思源黑体</vt:lpstr>
      <vt:lpstr>方正楷体_GB2312</vt:lpstr>
      <vt:lpstr>Wingdings</vt:lpstr>
      <vt:lpstr>Microsoft YaHei UI</vt:lpstr>
      <vt:lpstr>Arial Unicode MS</vt:lpstr>
      <vt:lpstr>Calibri</vt:lpstr>
      <vt:lpstr>Office 主题​​</vt:lpstr>
      <vt:lpstr>电波加密语</vt:lpstr>
      <vt:lpstr>PowerPoint 演示文稿</vt:lpstr>
      <vt:lpstr>神秘的电报机</vt:lpstr>
      <vt:lpstr>莫尔斯电码</vt:lpstr>
      <vt:lpstr>莫尔斯电码</vt:lpstr>
      <vt:lpstr>莫尔斯电码</vt:lpstr>
      <vt:lpstr>莫尔斯电码</vt:lpstr>
      <vt:lpstr>莫尔斯电码</vt:lpstr>
      <vt:lpstr>莫尔斯电码</vt:lpstr>
      <vt:lpstr>莫尔斯电码</vt:lpstr>
      <vt:lpstr>莫尔斯电码</vt:lpstr>
      <vt:lpstr>莫尔斯电码</vt:lpstr>
      <vt:lpstr>莫尔斯电码</vt:lpstr>
      <vt:lpstr>莫尔斯电码</vt:lpstr>
      <vt:lpstr>国际求救信号SOS</vt:lpstr>
      <vt:lpstr>国际求救信号SOS</vt:lpstr>
      <vt:lpstr>课堂小结</vt:lpstr>
      <vt:lpstr>课堂小结</vt:lpstr>
      <vt:lpstr>THANKS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lilu</dc:creator>
  <cp:lastModifiedBy>王姝睿</cp:lastModifiedBy>
  <cp:revision>74</cp:revision>
  <dcterms:created xsi:type="dcterms:W3CDTF">2023-12-27T01:51:00Z</dcterms:created>
  <dcterms:modified xsi:type="dcterms:W3CDTF">2025-02-21T08:09:09Z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CD13E39C9C874ECD9D3BD93E13F9FAF5_13</vt:lpwstr>
  </property>
</Properties>
</file>