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269" r:id="rId5"/>
    <p:sldId id="270" r:id="rId6"/>
    <p:sldId id="262" r:id="rId7"/>
    <p:sldId id="268" r:id="rId8"/>
    <p:sldId id="263" r:id="rId9"/>
    <p:sldId id="258" r:id="rId10"/>
    <p:sldId id="259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61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46268A"/>
    <a:srgbClr val="71278A"/>
    <a:srgbClr val="E8EBEF"/>
    <a:srgbClr val="520061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80" autoAdjust="0"/>
    <p:restoredTop sz="86374"/>
  </p:normalViewPr>
  <p:slideViewPr>
    <p:cSldViewPr snapToGrid="0" showGuides="1">
      <p:cViewPr varScale="1">
        <p:scale>
          <a:sx n="87" d="100"/>
          <a:sy n="87" d="100"/>
        </p:scale>
        <p:origin x="-1036" y="-68"/>
      </p:cViewPr>
      <p:guideLst>
        <p:guide orient="horz" pos="2158"/>
        <p:guide pos="3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.jpg模板1背景"/>
          <p:cNvPicPr>
            <a:picLocks noChangeAspect="1"/>
          </p:cNvPicPr>
          <p:nvPr userDrawn="1"/>
        </p:nvPicPr>
        <p:blipFill>
          <a:blip r:embed="rId2"/>
          <a:srcRect t="3" b="3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3"/>
            </p:custDataLst>
          </p:nvPr>
        </p:nvSpPr>
        <p:spPr>
          <a:xfrm>
            <a:off x="605790" y="2541270"/>
            <a:ext cx="7379970" cy="558165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3" name="演示文稿标题"/>
          <p:cNvSpPr txBox="1"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04520" y="1483995"/>
            <a:ext cx="9570720" cy="1003935"/>
          </a:xfrm>
          <a:prstGeom prst="rect">
            <a:avLst/>
          </a:prstGeom>
        </p:spPr>
        <p:txBody>
          <a:bodyPr anchor="b"/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52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t>演示文稿标题</a:t>
            </a:r>
          </a:p>
        </p:txBody>
      </p:sp>
      <p:sp>
        <p:nvSpPr>
          <p:cNvPr id="5" name="正文级别 1…"/>
          <p:cNvSpPr txBox="1">
            <a:spLocks noGrp="1"/>
          </p:cNvSpPr>
          <p:nvPr>
            <p:ph type="body" sz="quarter" idx="24" hasCustomPrompt="1"/>
            <p:custDataLst>
              <p:tags r:id="rId5"/>
            </p:custDataLst>
          </p:nvPr>
        </p:nvSpPr>
        <p:spPr>
          <a:xfrm>
            <a:off x="605790" y="3171190"/>
            <a:ext cx="7379970" cy="44513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18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t>演示文稿</a:t>
            </a:r>
            <a:r>
              <a:rPr lang="zh-CN"/>
              <a:t>英文</a:t>
            </a:r>
            <a:r>
              <a:t>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23"/>
          </p:nvPr>
        </p:nvSpPr>
        <p:spPr>
          <a:xfrm>
            <a:off x="394335" y="5814695"/>
            <a:ext cx="3949065" cy="220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sz="1600"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1.jpg模板1背景1"/>
          <p:cNvPicPr>
            <a:picLocks noChangeAspect="1"/>
          </p:cNvPicPr>
          <p:nvPr userDrawn="1"/>
        </p:nvPicPr>
        <p:blipFill>
          <a:blip r:embed="rId2"/>
          <a:srcRect l="212" r="212"/>
          <a:stretch>
            <a:fillRect/>
          </a:stretch>
        </p:blipFill>
        <p:spPr>
          <a:xfrm>
            <a:off x="-5080" y="0"/>
            <a:ext cx="12202160" cy="68922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C:/Users/Administrator/Desktop/模板1背景2.jpg模板1背景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3.jpg模板1背景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/Users/Administrator/Desktop/模板1背景4.jpg模板1背景4"/>
          <p:cNvPicPr>
            <a:picLocks noChangeAspect="1"/>
          </p:cNvPicPr>
          <p:nvPr userDrawn="1"/>
        </p:nvPicPr>
        <p:blipFill>
          <a:blip r:embed="rId2"/>
          <a:srcRect l="281" r="281"/>
          <a:stretch>
            <a:fillRect/>
          </a:stretch>
        </p:blipFill>
        <p:spPr>
          <a:xfrm>
            <a:off x="0" y="0"/>
            <a:ext cx="12191365" cy="689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4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7030A0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854710" y="43815"/>
            <a:ext cx="9626600" cy="544830"/>
          </a:xfrm>
        </p:spPr>
        <p:txBody>
          <a:bodyPr anchor="ctr"/>
          <a:lstStyle>
            <a:lvl1pPr>
              <a:defRPr kumimoji="0" lang="zh-CN" sz="2000" b="0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思源黑体" panose="020B0500000000000000" charset="-122"/>
              </a:defRPr>
            </a:lvl1pPr>
          </a:lstStyle>
          <a:p>
            <a:r>
              <a:rPr lang="zh-CN" altLang="en-US" dirty="0"/>
              <a:t>单击此处编辑章节标题</a:t>
            </a:r>
            <a:endParaRPr lang="zh-CN" altLang="en-US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half" idx="25" hasCustomPrompt="1"/>
            <p:custDataLst>
              <p:tags r:id="rId3"/>
            </p:custDataLst>
          </p:nvPr>
        </p:nvSpPr>
        <p:spPr>
          <a:xfrm>
            <a:off x="73025" y="-208280"/>
            <a:ext cx="855345" cy="845820"/>
          </a:xfrm>
        </p:spPr>
        <p:txBody>
          <a:bodyPr vert="horz" lIns="101600" tIns="0" rIns="82550" bIns="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36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01</a:t>
            </a:r>
            <a:endParaRPr lang="en-US" altLang="zh-CN">
              <a:sym typeface="+mn-ea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023620" y="1844675"/>
            <a:ext cx="9171305" cy="415099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Regular" panose="020B0503020204020204" charset="-122"/>
                <a:ea typeface="Microsoft YaHei Regular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3" hasCustomPrompt="1"/>
            <p:custDataLst>
              <p:tags r:id="rId5"/>
            </p:custDataLst>
          </p:nvPr>
        </p:nvSpPr>
        <p:spPr>
          <a:xfrm>
            <a:off x="154940" y="6588760"/>
            <a:ext cx="3949065" cy="220980"/>
          </a:xfrm>
          <a:prstGeom prst="rect">
            <a:avLst/>
          </a:prstGeom>
        </p:spPr>
        <p:txBody>
          <a:bodyPr lIns="45719" tIns="45719" rIns="45719" bIns="45719">
            <a:noAutofit/>
          </a:bodyPr>
          <a:lstStyle>
            <a:lvl1pPr marL="0" indent="0" algn="l" defTabSz="701675">
              <a:lnSpc>
                <a:spcPct val="100000"/>
              </a:lnSpc>
              <a:spcBef>
                <a:spcPct val="0"/>
              </a:spcBef>
              <a:buSzTx/>
              <a:buNone/>
              <a:defRPr kumimoji="0" sz="1200" b="1" i="0" u="none" strike="noStrike" kern="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思源黑体" panose="020B0500000000000000" charset="-122"/>
                <a:ea typeface="思源黑体" panose="020B0500000000000000" charset="-122"/>
                <a:cs typeface="思源黑体" panose="020B0500000000000000" charset="-122"/>
              </a:defRPr>
            </a:lvl1pPr>
          </a:lstStyle>
          <a:p>
            <a:r>
              <a:t>作者和日期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half" idx="24" hasCustomPrompt="1"/>
            <p:custDataLst>
              <p:tags r:id="rId6"/>
            </p:custDataLst>
          </p:nvPr>
        </p:nvSpPr>
        <p:spPr>
          <a:xfrm>
            <a:off x="880110" y="980440"/>
            <a:ext cx="5038090" cy="606425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rgbClr val="FFFFFF"/>
              </a:buClr>
              <a:buSzPct val="90000"/>
              <a:buFont typeface="Wingdings" panose="05000000000000000000" charset="0"/>
              <a:buChar char=""/>
              <a:defRPr kumimoji="0" lang="zh-CN" altLang="en-US" sz="2800" b="1" i="0" u="none" strike="noStrike" kern="0" cap="none" spc="0" normalizeH="0" baseline="0" noProof="1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 Medium" panose="020B0600000000000000" charset="-122"/>
                <a:sym typeface="+mn-ea"/>
              </a:defRPr>
            </a:lvl1pPr>
          </a:lstStyle>
          <a:p>
            <a:pPr lvl="0"/>
            <a:r>
              <a:rPr lang="en-US" altLang="zh-CN">
                <a:sym typeface="+mn-ea"/>
              </a:rPr>
              <a:t> </a:t>
            </a:r>
            <a:r>
              <a:rPr>
                <a:sym typeface="+mn-ea"/>
              </a:rPr>
              <a:t>单击此处编辑内文标题</a:t>
            </a:r>
            <a:endParaRPr>
              <a:sym typeface="+mn-ea"/>
            </a:endParaRPr>
          </a:p>
        </p:txBody>
      </p:sp>
      <p:pic>
        <p:nvPicPr>
          <p:cNvPr id="10" name="Picture 2" descr="C:\Users\Administrator\Desktop\清华社logo\清华社logo白色字.pn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93217" y="-111965"/>
            <a:ext cx="1861463" cy="9309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Administrator/Desktop/模板1背景5.jpg模板1背景5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演示文稿标题"/>
          <p:cNvSpPr txBox="1"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096000" y="1570990"/>
            <a:ext cx="9570720" cy="1576705"/>
          </a:xfrm>
          <a:prstGeom prst="rect">
            <a:avLst/>
          </a:prstGeom>
        </p:spPr>
        <p:txBody>
          <a:bodyPr anchor="b">
            <a:noAutofit/>
          </a:bodyPr>
          <a:lstStyle>
            <a:lvl1pPr marL="0" marR="0" lvl="0" algn="l" defTabSz="2438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9600" b="1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defRPr>
            </a:lvl1pPr>
          </a:lstStyle>
          <a:p>
            <a:r>
              <a:rPr lang="en-US"/>
              <a:t>THANKS</a:t>
            </a:r>
            <a:endParaRPr lang="en-US"/>
          </a:p>
        </p:txBody>
      </p:sp>
      <p:sp>
        <p:nvSpPr>
          <p:cNvPr id="24" name="正文级别 1…"/>
          <p:cNvSpPr txBox="1">
            <a:spLocks noGrp="1"/>
          </p:cNvSpPr>
          <p:nvPr>
            <p:ph type="body" sz="quarter" idx="22" hasCustomPrompt="1"/>
            <p:custDataLst>
              <p:tags r:id="rId4"/>
            </p:custDataLst>
          </p:nvPr>
        </p:nvSpPr>
        <p:spPr>
          <a:xfrm>
            <a:off x="6095683" y="3429000"/>
            <a:ext cx="7379970" cy="558165"/>
          </a:xfrm>
          <a:prstGeom prst="rect">
            <a:avLst/>
          </a:prstGeom>
        </p:spPr>
        <p:txBody>
          <a:bodyPr/>
          <a:lstStyle>
            <a:lvl1pPr marL="0" indent="0" algn="l" defTabSz="825500">
              <a:lnSpc>
                <a:spcPct val="100000"/>
              </a:lnSpc>
              <a:spcBef>
                <a:spcPct val="0"/>
              </a:spcBef>
              <a:buSzTx/>
              <a:buNone/>
              <a:defRPr kumimoji="0" sz="3300" b="0" i="0" u="none" strike="noStrike" kern="0" cap="none" spc="300" normalizeH="0" baseline="0" noProof="1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defRPr>
            </a:lvl1pPr>
            <a:lvl2pPr marL="0" indent="2286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2pPr>
            <a:lvl3pPr marL="0" indent="4572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3pPr>
            <a:lvl4pPr marL="0" indent="685800" algn="ctr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4pPr>
            <a:lvl5pPr marL="0" indent="914400" defTabSz="825500">
              <a:lnSpc>
                <a:spcPct val="100000"/>
              </a:lnSpc>
              <a:spcBef>
                <a:spcPct val="0"/>
              </a:spcBef>
              <a:buSzTx/>
              <a:buNone/>
              <a:defRPr sz="2750" b="1"/>
            </a:lvl5pPr>
          </a:lstStyle>
          <a:p>
            <a:r>
              <a:rPr lang="zh-CN"/>
              <a:t>感谢</a:t>
            </a:r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tags" Target="../tags/tag18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tags" Target="../tags/tag16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tags" Target="../tags/tag17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22"/>
          </p:nvPr>
        </p:nvSpPr>
        <p:spPr>
          <a:xfrm>
            <a:off x="604520" y="3152775"/>
            <a:ext cx="7379970" cy="558165"/>
          </a:xfrm>
        </p:spPr>
        <p:txBody>
          <a:bodyPr/>
          <a:lstStyle/>
          <a:p>
            <a:r>
              <a:rPr lang="zh-CN" altLang="en-US" sz="5200" b="1" dirty="0">
                <a:latin typeface="Microsoft YaHei Bold" panose="020B0503020204020204" charset="-122"/>
                <a:ea typeface="Microsoft YaHei Bold" panose="020B0503020204020204" charset="-122"/>
                <a:cs typeface="思源黑体" panose="020B0500000000000000" charset="-122"/>
              </a:rPr>
              <a:t>第1课 烽火传敌情</a:t>
            </a:r>
            <a:endParaRPr lang="zh-CN" altLang="en-US" sz="5200" b="1" dirty="0">
              <a:latin typeface="Microsoft YaHei Bold" panose="020B0503020204020204" charset="-122"/>
              <a:ea typeface="Microsoft YaHei Bold" panose="020B0503020204020204" charset="-122"/>
              <a:cs typeface="思源黑体" panose="020B0500000000000000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825500" hangingPunct="1">
              <a:buFont typeface="Arial" panose="020B0604020202020204" pitchFamily="34" charset="0"/>
            </a:pPr>
            <a:r>
              <a:rPr lang="zh-CN" altLang="en-US" sz="3300" b="0" dirty="0">
                <a:latin typeface="微软雅黑" panose="020B0503020204020204" charset="-122"/>
                <a:ea typeface="Microsoft YaHei Regular" panose="020B0503020204020204" charset="-122"/>
                <a:cs typeface="思源黑体 Medium" panose="020B0600000000000000" charset="-122"/>
              </a:rPr>
              <a:t>信息科技 四年级下册 第一单元</a:t>
            </a:r>
            <a:endParaRPr lang="zh-CN" altLang="en-US" sz="3300" b="0" dirty="0">
              <a:latin typeface="微软雅黑" panose="020B0503020204020204" charset="-122"/>
              <a:ea typeface="Microsoft YaHei Regular" panose="020B0503020204020204" charset="-122"/>
              <a:cs typeface="思源黑体 Medium" panose="020B0600000000000000" charset="-122"/>
            </a:endParaRPr>
          </a:p>
        </p:txBody>
      </p:sp>
      <p:pic>
        <p:nvPicPr>
          <p:cNvPr id="3" name="图片 2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5930" y="813435"/>
            <a:ext cx="7205980" cy="52311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90" y="813435"/>
            <a:ext cx="3149600" cy="52311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12545" y="604456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《塞上烽火品约》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777875" y="425450"/>
            <a:ext cx="10515600" cy="1325563"/>
          </a:xfrm>
        </p:spPr>
        <p:txBody>
          <a:bodyPr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讨论：</a:t>
            </a: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为什么要采取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加密信息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的传递方式？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047750"/>
            <a:ext cx="7134225" cy="4762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424545" y="1537970"/>
            <a:ext cx="3352165" cy="3900805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明代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长城</a:t>
            </a:r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出现了</a:t>
            </a:r>
            <a:r>
              <a:rPr lang="en-US" altLang="zh-CN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火炮</a:t>
            </a:r>
            <a:r>
              <a:rPr lang="en-US" altLang="zh-CN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，若见敌一二</a:t>
            </a:r>
            <a:r>
              <a:rPr lang="en-US" altLang="zh-CN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人至百余人举放一烽一炮，五百人二烽二炮</a:t>
            </a:r>
            <a:r>
              <a:rPr lang="en-US" altLang="zh-CN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……</a:t>
            </a:r>
            <a:endParaRPr lang="en-US" altLang="zh-CN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/>
        </p:nvSpPr>
        <p:spPr>
          <a:xfrm>
            <a:off x="838200" y="678815"/>
            <a:ext cx="10515600" cy="1325563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讨论：</a:t>
            </a: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明代增加放炮的传递方式，对烽火台传递信息有什么影响？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095" y="254000"/>
            <a:ext cx="7071995" cy="821055"/>
          </a:xfrm>
        </p:spPr>
        <p:txBody>
          <a:bodyPr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中国古代的加密传递方式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1785620"/>
            <a:ext cx="6115050" cy="3286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00125" y="5391468"/>
            <a:ext cx="5080000" cy="583565"/>
          </a:xfrm>
          <a:prstGeom prst="rect">
            <a:avLst/>
          </a:prstGeom>
        </p:spPr>
        <p:txBody>
          <a:bodyPr>
            <a:spAutoFit/>
          </a:bodyPr>
          <a:p>
            <a:pPr algn="ctr"/>
            <a:r>
              <a:rPr lang="zh-CN" altLang="en-US" sz="3200">
                <a:solidFill>
                  <a:schemeClr val="bg1"/>
                </a:solidFill>
                <a:latin typeface="方正楷体_GBK" panose="02000000000000000000" charset="-122"/>
                <a:ea typeface="方正楷体_GBK" panose="02000000000000000000" charset="-122"/>
              </a:rPr>
              <a:t>阴符含义示意图</a:t>
            </a:r>
            <a:endParaRPr lang="zh-CN" altLang="en-US" sz="3200">
              <a:solidFill>
                <a:schemeClr val="bg1"/>
              </a:solidFill>
              <a:latin typeface="方正楷体_GBK" panose="02000000000000000000" charset="-122"/>
              <a:ea typeface="方正楷体_GBK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9760" y="2142490"/>
            <a:ext cx="4918710" cy="2718435"/>
          </a:xfrm>
          <a:prstGeom prst="rect">
            <a:avLst/>
          </a:prstGeom>
        </p:spPr>
        <p:txBody>
          <a:bodyPr>
            <a:noAutofit/>
          </a:bodyPr>
          <a:p>
            <a:pPr lvl="0"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  <a:sym typeface="+mn-ea"/>
              </a:rPr>
              <a:t>有一次，姜太公的军队被敌军包围，十万火急。姜太公令信使突围求救，怕信使出错，又怕周文王不相信信使。于是把鱼竿折成长短不一的几段，交与信使。有几段鱼竿便有几件大事，另外文王看见姜太公的鱼竿，便知道来者不会有假。</a:t>
            </a:r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/>
        </p:nvSpPr>
        <p:spPr>
          <a:xfrm>
            <a:off x="838200" y="678815"/>
            <a:ext cx="10515600" cy="388175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讨论：</a:t>
            </a: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1590" y="2641600"/>
            <a:ext cx="95396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阴符的保密性体现在哪里？</a:t>
            </a:r>
            <a:endParaRPr lang="zh-CN" altLang="en-US"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它可以传递比较复杂的军事信息吗？</a:t>
            </a:r>
            <a:endParaRPr lang="zh-CN" altLang="en-US"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410" y="203835"/>
            <a:ext cx="10515600" cy="1325563"/>
          </a:xfrm>
        </p:spPr>
        <p:txBody>
          <a:bodyPr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反切码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compressO-反切码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35430" y="1075055"/>
            <a:ext cx="8978900" cy="5050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/>
        </p:nvSpPr>
        <p:spPr>
          <a:xfrm>
            <a:off x="838200" y="678815"/>
            <a:ext cx="10515600" cy="109410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讨论：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5"/>
          <p:cNvSpPr>
            <a:spLocks noGrp="1"/>
          </p:cNvSpPr>
          <p:nvPr/>
        </p:nvSpPr>
        <p:spPr>
          <a:xfrm>
            <a:off x="2252345" y="2699385"/>
            <a:ext cx="10515600" cy="388175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反切码的编码原理是什么？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它比一般的密码难破译在哪里？</a:t>
            </a: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/>
        </p:nvSpPr>
        <p:spPr>
          <a:xfrm>
            <a:off x="838200" y="678815"/>
            <a:ext cx="10515600" cy="109410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讨论：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标题 5"/>
          <p:cNvSpPr>
            <a:spLocks noGrp="1"/>
          </p:cNvSpPr>
          <p:nvPr/>
        </p:nvSpPr>
        <p:spPr>
          <a:xfrm>
            <a:off x="1585595" y="2618105"/>
            <a:ext cx="10515600" cy="388175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根据密码本为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粮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汉字编写密码，并进行小组内交流和检查。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175" y="2276475"/>
            <a:ext cx="5313045" cy="2522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3115" y="1315720"/>
            <a:ext cx="5801360" cy="44443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5"/>
          <p:cNvSpPr>
            <a:spLocks noGrp="1"/>
          </p:cNvSpPr>
          <p:nvPr/>
        </p:nvSpPr>
        <p:spPr>
          <a:xfrm>
            <a:off x="2251710" y="3282950"/>
            <a:ext cx="8142605" cy="132588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你知道这是什么吗？</a:t>
            </a:r>
            <a:endParaRPr lang="zh-CN" altLang="en-US"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6365" y="2466340"/>
            <a:ext cx="10515600" cy="1325563"/>
          </a:xfrm>
        </p:spPr>
        <p:txBody>
          <a:bodyPr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你能破译密文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吗？</a:t>
            </a: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b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5-21-2，11-27-3，7-17-4。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标题 5"/>
          <p:cNvSpPr>
            <a:spLocks noGrp="1"/>
          </p:cNvSpPr>
          <p:nvPr/>
        </p:nvSpPr>
        <p:spPr>
          <a:xfrm>
            <a:off x="272415" y="264795"/>
            <a:ext cx="10515600" cy="1094105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0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讨论：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0" y="1357630"/>
            <a:ext cx="9570720" cy="157670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6095683" y="3147695"/>
            <a:ext cx="7379970" cy="558165"/>
          </a:xfrm>
        </p:spPr>
        <p:txBody>
          <a:bodyPr/>
          <a:lstStyle/>
          <a:p>
            <a:endParaRPr lang="zh-CN" alt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4" name="图片 3" descr="清华社logo+标准色+辅助色使用规范-0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356235" y="121920"/>
            <a:ext cx="3987165" cy="1243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e1562b2a-daf3-4b31-95d1-5fe69630c0f4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221605" y="952500"/>
            <a:ext cx="39846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6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en-US" altLang="zh-CN" sz="6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0710" y="623570"/>
            <a:ext cx="8098155" cy="5401310"/>
          </a:xfrm>
          <a:prstGeom prst="rect">
            <a:avLst/>
          </a:prstGeom>
        </p:spPr>
      </p:pic>
      <p:sp>
        <p:nvSpPr>
          <p:cNvPr id="5" name="标题 26"/>
          <p:cNvSpPr>
            <a:spLocks noGrp="1"/>
          </p:cNvSpPr>
          <p:nvPr>
            <p:ph type="title"/>
          </p:nvPr>
        </p:nvSpPr>
        <p:spPr>
          <a:xfrm>
            <a:off x="7846695" y="1447165"/>
            <a:ext cx="972185" cy="3544570"/>
          </a:xfrm>
        </p:spPr>
        <p:txBody>
          <a:bodyPr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烽火台</a:t>
            </a:r>
            <a:endParaRPr lang="zh-CN" altLang="en-US" sz="60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8880" y="6136323"/>
            <a:ext cx="5080000" cy="4603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4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_GBK" panose="02000000000000000000" charset="-122"/>
                <a:ea typeface="方正楷体_GBK" panose="02000000000000000000" charset="-122"/>
              </a:rPr>
              <a:t>古代烽火台遗址</a:t>
            </a:r>
            <a:endParaRPr lang="zh-CN" altLang="en-US" sz="24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_GBK" panose="02000000000000000000" charset="-122"/>
              <a:ea typeface="方正楷体_GBK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92475" y="3284855"/>
            <a:ext cx="7656830" cy="1325880"/>
          </a:xfrm>
        </p:spPr>
        <p:txBody>
          <a:bodyPr/>
          <a:p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烽火台是如何工作的？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6"/>
          <p:cNvSpPr>
            <a:spLocks noGrp="1"/>
          </p:cNvSpPr>
          <p:nvPr>
            <p:ph type="title"/>
          </p:nvPr>
        </p:nvSpPr>
        <p:spPr>
          <a:xfrm>
            <a:off x="3061970" y="4811395"/>
            <a:ext cx="657225" cy="544830"/>
          </a:xfrm>
        </p:spPr>
        <p:txBody>
          <a:bodyPr/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烟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335" y="1875790"/>
            <a:ext cx="4977130" cy="28467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lum bright="-30000" contrast="-6000"/>
          </a:blip>
          <a:stretch>
            <a:fillRect/>
          </a:stretch>
        </p:blipFill>
        <p:spPr>
          <a:xfrm>
            <a:off x="6191250" y="1875790"/>
            <a:ext cx="4981575" cy="2846705"/>
          </a:xfrm>
          <a:prstGeom prst="rect">
            <a:avLst/>
          </a:prstGeom>
        </p:spPr>
      </p:pic>
      <p:sp>
        <p:nvSpPr>
          <p:cNvPr id="5" name="标题 26"/>
          <p:cNvSpPr>
            <a:spLocks noGrp="1"/>
          </p:cNvSpPr>
          <p:nvPr/>
        </p:nvSpPr>
        <p:spPr>
          <a:xfrm>
            <a:off x="8353425" y="4811395"/>
            <a:ext cx="657225" cy="54483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火</a:t>
            </a:r>
            <a:endParaRPr lang="zh-CN" altLang="en-US" sz="320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mpressO-烽火台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70940" y="391160"/>
            <a:ext cx="9850120" cy="577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293370" y="213360"/>
            <a:ext cx="3778885" cy="720090"/>
          </a:xfrm>
        </p:spPr>
        <p:txBody>
          <a:bodyPr vert="horz" rtlCol="0">
            <a:normAutofit fontScale="90000"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烽火台的发展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4294967295"/>
          </p:nvPr>
        </p:nvSpPr>
        <p:spPr>
          <a:xfrm>
            <a:off x="0" y="6426200"/>
            <a:ext cx="3949065" cy="220980"/>
          </a:xfrm>
          <a:prstGeom prst="rect">
            <a:avLst/>
          </a:prstGeom>
        </p:spPr>
        <p:txBody>
          <a:bodyPr/>
          <a:lstStyle/>
          <a:p>
            <a:r>
              <a:rPr lang="zh-CN" altLang="en-US" sz="1800">
                <a:solidFill>
                  <a:schemeClr val="bg1"/>
                </a:solidFill>
                <a:latin typeface="方正楷体_GB2312" panose="02000000000000000000" charset="-122"/>
                <a:ea typeface="方正楷体_GB2312" panose="02000000000000000000" charset="-122"/>
              </a:rPr>
              <a:t>作者和日期</a:t>
            </a:r>
            <a:endParaRPr lang="zh-CN" altLang="en-US" sz="1800">
              <a:solidFill>
                <a:schemeClr val="bg1"/>
              </a:solidFill>
              <a:latin typeface="方正楷体_GB2312" panose="02000000000000000000" charset="-122"/>
              <a:ea typeface="方正楷体_GB2312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7795" y="1466850"/>
            <a:ext cx="3625850" cy="981075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春秋战国时期</a:t>
            </a:r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防御外敌，利用河堤和高山等地势修筑城墙，把军事要塞与城墙连成一片。</a:t>
            </a:r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195" y="1123315"/>
            <a:ext cx="7065645" cy="4771390"/>
          </a:xfrm>
          <a:prstGeom prst="rect">
            <a:avLst/>
          </a:prstGeom>
        </p:spPr>
      </p:pic>
      <p:sp>
        <p:nvSpPr>
          <p:cNvPr id="7" name="标题 2"/>
          <p:cNvSpPr>
            <a:spLocks noGrp="1"/>
          </p:cNvSpPr>
          <p:nvPr/>
        </p:nvSpPr>
        <p:spPr>
          <a:xfrm>
            <a:off x="2465705" y="5834380"/>
            <a:ext cx="3413125" cy="812800"/>
          </a:xfrm>
        </p:spPr>
        <p:txBody>
          <a:bodyPr vert="horz" rtlCol="0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早期长城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遗址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235" y="1417955"/>
            <a:ext cx="6633845" cy="447103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/>
        </p:nvSpPr>
        <p:spPr>
          <a:xfrm>
            <a:off x="293370" y="213360"/>
            <a:ext cx="3778885" cy="720090"/>
          </a:xfrm>
        </p:spPr>
        <p:txBody>
          <a:bodyPr vert="horz" rtlCol="0">
            <a:normAutofit fontScale="9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烽火台的发展</a:t>
            </a:r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97470" y="1537970"/>
            <a:ext cx="3625850" cy="2849880"/>
          </a:xfrm>
          <a:prstGeom prst="rect">
            <a:avLst/>
          </a:prstGeom>
        </p:spPr>
        <p:txBody>
          <a:bodyPr>
            <a:noAutofit/>
          </a:bodyPr>
          <a:p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汉代时期</a:t>
            </a:r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出现了</a:t>
            </a:r>
            <a:r>
              <a:rPr lang="en-US" altLang="zh-CN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“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加密信息</a:t>
            </a:r>
            <a:r>
              <a:rPr lang="en-US" altLang="zh-CN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”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，增加了更多类型的烽火信号</a:t>
            </a:r>
            <a:r>
              <a:rPr lang="zh-CN" altLang="en-US" sz="2400">
                <a:solidFill>
                  <a:schemeClr val="bg1"/>
                </a:solidFill>
                <a:latin typeface="方正书宋_GBK" panose="02000000000000000000" charset="-122"/>
                <a:ea typeface="方正书宋_GBK" panose="02000000000000000000" charset="-122"/>
              </a:rPr>
              <a:t>。</a:t>
            </a:r>
            <a:endParaRPr lang="zh-CN" altLang="en-US" sz="2400">
              <a:solidFill>
                <a:schemeClr val="bg1"/>
              </a:solidFill>
              <a:latin typeface="方正书宋_GBK" panose="02000000000000000000" charset="-122"/>
              <a:ea typeface="方正书宋_GBK" panose="020000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390*4179*731*731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"/>
</p:tagLst>
</file>

<file path=ppt/tags/tag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</Words>
  <Application>WPS 演示</Application>
  <PresentationFormat>自定义</PresentationFormat>
  <Paragraphs>74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Microsoft YaHei Regular</vt:lpstr>
      <vt:lpstr>思源黑体 Medium</vt:lpstr>
      <vt:lpstr>黑体</vt:lpstr>
      <vt:lpstr>Microsoft YaHei Bold</vt:lpstr>
      <vt:lpstr>思源黑体</vt:lpstr>
      <vt:lpstr>方正楷体_GB2312</vt:lpstr>
      <vt:lpstr>Wingdings</vt:lpstr>
      <vt:lpstr>Microsoft YaHei UI</vt:lpstr>
      <vt:lpstr>方正楷体_GBK</vt:lpstr>
      <vt:lpstr>方正书宋_GBK</vt:lpstr>
      <vt:lpstr>Arial Unicode MS</vt:lpstr>
      <vt:lpstr>Calibri</vt:lpstr>
      <vt:lpstr>Office 主题​​</vt:lpstr>
      <vt:lpstr>历史上的编码</vt:lpstr>
      <vt:lpstr>PowerPoint 演示文稿</vt:lpstr>
      <vt:lpstr>PowerPoint 演示文稿</vt:lpstr>
      <vt:lpstr>烽火台</vt:lpstr>
      <vt:lpstr>烽火台是如何工作的？</vt:lpstr>
      <vt:lpstr>烟</vt:lpstr>
      <vt:lpstr>PowerPoint 演示文稿</vt:lpstr>
      <vt:lpstr>烽火台的发展</vt:lpstr>
      <vt:lpstr>PowerPoint 演示文稿</vt:lpstr>
      <vt:lpstr>PowerPoint 演示文稿</vt:lpstr>
      <vt:lpstr>讨论：    为什么要采取“加密信息”的传递方式？</vt:lpstr>
      <vt:lpstr>PowerPoint 演示文稿</vt:lpstr>
      <vt:lpstr>PowerPoint 演示文稿</vt:lpstr>
      <vt:lpstr>中国古代的加密传递方式</vt:lpstr>
      <vt:lpstr>PowerPoint 演示文稿</vt:lpstr>
      <vt:lpstr>反切码</vt:lpstr>
      <vt:lpstr>PowerPoint 演示文稿</vt:lpstr>
      <vt:lpstr>PowerPoint 演示文稿</vt:lpstr>
      <vt:lpstr>PowerPoint 演示文稿</vt:lpstr>
      <vt:lpstr>你能破译密文吗？  5-21-2，11-27-3，7-17-4。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lilu</dc:creator>
  <cp:lastModifiedBy>王姝睿</cp:lastModifiedBy>
  <cp:revision>69</cp:revision>
  <dcterms:created xsi:type="dcterms:W3CDTF">2023-12-27T01:51:00Z</dcterms:created>
  <dcterms:modified xsi:type="dcterms:W3CDTF">2025-02-21T08:09:38Z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F0336D873372423DAB21C597485B6A8C_13</vt:lpwstr>
  </property>
</Properties>
</file>