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306" r:id="rId6"/>
    <p:sldId id="4058" r:id="rId7"/>
    <p:sldId id="4066" r:id="rId8"/>
    <p:sldId id="4068" r:id="rId9"/>
    <p:sldId id="4067" r:id="rId10"/>
    <p:sldId id="4069" r:id="rId11"/>
    <p:sldId id="4070" r:id="rId12"/>
    <p:sldId id="4072" r:id="rId13"/>
    <p:sldId id="4073" r:id="rId14"/>
    <p:sldId id="4074" r:id="rId15"/>
    <p:sldId id="4075" r:id="rId16"/>
    <p:sldId id="4076" r:id="rId17"/>
    <p:sldId id="4077" r:id="rId18"/>
    <p:sldId id="4078" r:id="rId19"/>
    <p:sldId id="305" r:id="rId20"/>
  </p:sldIdLst>
  <p:sldSz cx="12192000" cy="6858000"/>
  <p:notesSz cx="6798945" cy="9929495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43A"/>
    <a:srgbClr val="64A7CE"/>
    <a:srgbClr val="475C9D"/>
    <a:srgbClr val="6A0AAB"/>
    <a:srgbClr val="BC2F36"/>
    <a:srgbClr val="6A559D"/>
    <a:srgbClr val="FFFFFF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81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10.png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image" Target="../media/image10.png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10.png"/><Relationship Id="rId2" Type="http://schemas.openxmlformats.org/officeDocument/2006/relationships/tags" Target="../tags/tag52.xml"/><Relationship Id="rId11" Type="http://schemas.openxmlformats.org/officeDocument/2006/relationships/notesSlide" Target="../notesSlides/notesSlide1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image" Target="../media/image3.png"/><Relationship Id="rId1" Type="http://schemas.openxmlformats.org/officeDocument/2006/relationships/tags" Target="../tags/tag5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image" Target="../media/image10.png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image" Target="../media/image3.png"/><Relationship Id="rId13" Type="http://schemas.openxmlformats.org/officeDocument/2006/relationships/notesSlide" Target="../notesSlides/notesSlide14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tags" Target="../tags/tag6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3.png"/><Relationship Id="rId1" Type="http://schemas.openxmlformats.org/officeDocument/2006/relationships/tags" Target="../tags/tag71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image" Target="../media/image3.png"/><Relationship Id="rId1" Type="http://schemas.openxmlformats.org/officeDocument/2006/relationships/tags" Target="../tags/tag7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80.xml"/><Relationship Id="rId7" Type="http://schemas.openxmlformats.org/officeDocument/2006/relationships/image" Target="../media/image13.png"/><Relationship Id="rId6" Type="http://schemas.openxmlformats.org/officeDocument/2006/relationships/tags" Target="../tags/tag79.xml"/><Relationship Id="rId5" Type="http://schemas.openxmlformats.org/officeDocument/2006/relationships/image" Target="../media/image3.png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7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image" Target="../media/image4.png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4" Type="http://schemas.openxmlformats.org/officeDocument/2006/relationships/image" Target="../media/image8.png"/><Relationship Id="rId3" Type="http://schemas.openxmlformats.org/officeDocument/2006/relationships/tags" Target="../tags/tag14.xml"/><Relationship Id="rId2" Type="http://schemas.openxmlformats.org/officeDocument/2006/relationships/image" Target="../media/image7.png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image" Target="../media/image10.pn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7" Type="http://schemas.openxmlformats.org/officeDocument/2006/relationships/notesSlide" Target="../notesSlides/notesSlide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3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image" Target="../media/image10.png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42.xml"/><Relationship Id="rId5" Type="http://schemas.openxmlformats.org/officeDocument/2006/relationships/image" Target="../media/image11.png"/><Relationship Id="rId4" Type="http://schemas.openxmlformats.org/officeDocument/2006/relationships/tags" Target="../tags/tag41.xml"/><Relationship Id="rId3" Type="http://schemas.openxmlformats.org/officeDocument/2006/relationships/image" Target="../media/image10.png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665" y="661670"/>
            <a:ext cx="7485380" cy="1816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900" dirty="0"/>
              <a:t>第</a:t>
            </a:r>
            <a:r>
              <a:rPr lang="en-US" altLang="zh-CN" sz="3900" dirty="0"/>
              <a:t>1</a:t>
            </a:r>
            <a:r>
              <a:rPr lang="zh-CN" altLang="en-US" sz="3900" dirty="0"/>
              <a:t>课</a:t>
            </a:r>
            <a:endParaRPr lang="zh-CN" altLang="en-US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冷战阴影——网状连接保畅通</a:t>
            </a:r>
            <a:endParaRPr lang="zh-CN" altLang="en-US" sz="3900" dirty="0"/>
          </a:p>
          <a:p>
            <a:pPr>
              <a:lnSpc>
                <a:spcPct val="120000"/>
              </a:lnSpc>
            </a:pP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核心素养培育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11200" y="1391285"/>
            <a:ext cx="10824210" cy="418528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</a:t>
            </a:r>
            <a:r>
              <a:rPr lang="zh-CN" altLang="en-US" sz="2400" b="1"/>
              <a:t> 学会解释：</a:t>
            </a:r>
            <a:r>
              <a:rPr lang="zh-CN" altLang="en-US" sz="2400"/>
              <a:t>请举出一些你所知道的计算机网络，说一说它们的划分类型。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sz="2400"/>
              <a:t> </a:t>
            </a:r>
            <a:endParaRPr sz="2400"/>
          </a:p>
        </p:txBody>
      </p:sp>
      <p:grpSp>
        <p:nvGrpSpPr>
          <p:cNvPr id="12" name="组合 11"/>
          <p:cNvGrpSpPr/>
          <p:nvPr/>
        </p:nvGrpSpPr>
        <p:grpSpPr>
          <a:xfrm>
            <a:off x="1047115" y="1560195"/>
            <a:ext cx="203200" cy="580390"/>
            <a:chOff x="1649" y="2331"/>
            <a:chExt cx="320" cy="914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473200" y="2296795"/>
            <a:ext cx="9383395" cy="28613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/>
              <a:t>1.</a:t>
            </a:r>
            <a:r>
              <a:rPr lang="zh-CN" altLang="en-US" sz="2400"/>
              <a:t>学校信息科技实验室计算机网络，它的空间距离和覆盖范围特点为   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zh-CN" altLang="en-US" sz="2400"/>
              <a:t>  </a:t>
            </a:r>
            <a:r>
              <a:rPr lang="zh-CN" altLang="en-US" sz="2400" u="sng"/>
              <a:t>                                </a:t>
            </a:r>
            <a:r>
              <a:rPr lang="zh-CN" altLang="en-US" sz="2400"/>
              <a:t>，因此它的网络划分类型为</a:t>
            </a:r>
            <a:r>
              <a:rPr lang="zh-CN" altLang="en-US" sz="2400" u="sng"/>
              <a:t>       </a:t>
            </a:r>
            <a:r>
              <a:rPr lang="en-US" altLang="zh-CN" sz="2400" u="sng"/>
              <a:t> </a:t>
            </a:r>
            <a:r>
              <a:rPr lang="zh-CN" altLang="en-US" sz="2400" u="sng"/>
              <a:t>    </a:t>
            </a:r>
            <a:r>
              <a:rPr lang="zh-CN" altLang="en-US" sz="2400"/>
              <a:t>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2.</a:t>
            </a:r>
            <a:r>
              <a:rPr lang="zh-CN" altLang="en-US" sz="2400"/>
              <a:t>国家公安网，它的空间距离和覆盖范围特点为</a:t>
            </a:r>
            <a:r>
              <a:rPr lang="zh-CN" altLang="en-US" sz="2400" u="sng"/>
              <a:t>                  </a:t>
            </a:r>
            <a:r>
              <a:rPr lang="en-US" altLang="zh-CN" sz="2400" u="sng"/>
              <a:t>           </a:t>
            </a:r>
            <a:r>
              <a:rPr lang="zh-CN" altLang="en-US" sz="2400"/>
              <a:t>，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zh-CN" altLang="en-US" sz="2400"/>
              <a:t>因此它的网络划分类型为</a:t>
            </a:r>
            <a:r>
              <a:rPr lang="zh-CN" altLang="en-US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altLang="zh-CN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4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400"/>
              <a:t> 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zh-CN" altLang="en-US" sz="2400"/>
              <a:t>……</a:t>
            </a:r>
            <a:endParaRPr lang="zh-CN" altLang="en-US" sz="2400"/>
          </a:p>
        </p:txBody>
      </p:sp>
    </p:spTree>
    <p:custDataLst>
      <p:tags r:id="rId5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核心素养培育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11200" y="1297940"/>
            <a:ext cx="10824210" cy="525907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</a:t>
            </a:r>
            <a:r>
              <a:rPr lang="zh-CN" altLang="en-US" sz="2400" b="1"/>
              <a:t> 学会求证：</a:t>
            </a:r>
            <a:r>
              <a:rPr lang="zh-CN" altLang="en-US" sz="2400"/>
              <a:t>请分析学校信息科技实验室里的计算机网络拓扑结构，并确认它的类型。如果将外网断开，实验室里的计算机还能开展通信吗？如果将实验室网络中的部分交换机断电，余下交换机连接的计算机之间还能相互通信吗？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sz="2400"/>
              <a:t> </a:t>
            </a:r>
            <a:endParaRPr sz="2400"/>
          </a:p>
        </p:txBody>
      </p:sp>
      <p:grpSp>
        <p:nvGrpSpPr>
          <p:cNvPr id="12" name="组合 11"/>
          <p:cNvGrpSpPr/>
          <p:nvPr/>
        </p:nvGrpSpPr>
        <p:grpSpPr>
          <a:xfrm>
            <a:off x="1047115" y="1466850"/>
            <a:ext cx="203200" cy="580390"/>
            <a:chOff x="1649" y="2331"/>
            <a:chExt cx="320" cy="914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1122680" y="3224530"/>
            <a:ext cx="9900285" cy="304609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p>
            <a:r>
              <a:rPr lang="en-US" altLang="zh-CN" sz="2400" b="1"/>
              <a:t>1.求证技能</a:t>
            </a:r>
            <a:r>
              <a:rPr lang="en-US" altLang="zh-CN" sz="2400"/>
              <a:t>：判断计算机网络拓扑结构的类型，关键是分析计算机网络中各个网络设备（‌如计算机、‌路由器、‌交换机等）‌的连接方式。</a:t>
            </a:r>
            <a:endParaRPr lang="en-US" altLang="zh-CN" sz="2400"/>
          </a:p>
          <a:p>
            <a:endParaRPr lang="en-US" altLang="zh-CN" sz="2400"/>
          </a:p>
          <a:p>
            <a:r>
              <a:rPr lang="en-US" altLang="zh-CN" sz="2400" b="1"/>
              <a:t>2.求证活动</a:t>
            </a:r>
            <a:r>
              <a:rPr lang="en-US" altLang="zh-CN" sz="2400"/>
              <a:t>：</a:t>
            </a:r>
            <a:endParaRPr lang="en-US" altLang="zh-CN" sz="2400"/>
          </a:p>
          <a:p>
            <a:r>
              <a:rPr lang="en-US" altLang="zh-CN" sz="2400"/>
              <a:t>  (1)观察与记录</a:t>
            </a:r>
            <a:endParaRPr lang="en-US" altLang="zh-CN" sz="2400"/>
          </a:p>
          <a:p>
            <a:r>
              <a:rPr lang="en-US" altLang="zh-CN" sz="2400"/>
              <a:t>  (2)识别特征</a:t>
            </a:r>
            <a:endParaRPr lang="en-US" altLang="zh-CN" sz="2400"/>
          </a:p>
          <a:p>
            <a:r>
              <a:rPr lang="en-US" altLang="zh-CN" sz="2400"/>
              <a:t>  (3)综合判断</a:t>
            </a:r>
            <a:endParaRPr lang="en-US" altLang="zh-CN" sz="2400"/>
          </a:p>
          <a:p>
            <a:r>
              <a:rPr lang="en-US" altLang="zh-CN" sz="2400"/>
              <a:t>  (4)验证判断</a:t>
            </a:r>
            <a:endParaRPr lang="en-US" altLang="zh-CN" sz="2400"/>
          </a:p>
        </p:txBody>
      </p:sp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评价反思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683895" y="1791335"/>
            <a:ext cx="10824210" cy="266128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1.人们对信息通信方式的漫长探索历程，对你有什么启发?</a:t>
            </a:r>
            <a:endParaRPr lang="en-US" altLang="zh-CN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 2.在学习历史上的通信方式、计算机网络拓扑结构和计算机网络的划分时，    我们都用到了对比分析的学习方法，你觉得这种学习方法有哪些好处？</a:t>
            </a:r>
            <a:endParaRPr lang="en-US" altLang="zh-CN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3.网络拓扑结构对我们分析具体网络有什么好处?</a:t>
            </a:r>
            <a:endParaRPr sz="2400"/>
          </a:p>
        </p:txBody>
      </p:sp>
      <p:grpSp>
        <p:nvGrpSpPr>
          <p:cNvPr id="2" name="组合 1"/>
          <p:cNvGrpSpPr/>
          <p:nvPr/>
        </p:nvGrpSpPr>
        <p:grpSpPr>
          <a:xfrm>
            <a:off x="843915" y="1860550"/>
            <a:ext cx="203200" cy="580390"/>
            <a:chOff x="1649" y="2331"/>
            <a:chExt cx="320" cy="914"/>
          </a:xfrm>
        </p:grpSpPr>
        <p:pic>
          <p:nvPicPr>
            <p:cNvPr id="5" name="图片 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843915" y="2440940"/>
            <a:ext cx="203200" cy="580390"/>
            <a:chOff x="1649" y="2331"/>
            <a:chExt cx="320" cy="914"/>
          </a:xfrm>
        </p:grpSpPr>
        <p:pic>
          <p:nvPicPr>
            <p:cNvPr id="14" name="图片 1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894715" y="3537585"/>
            <a:ext cx="203200" cy="580390"/>
            <a:chOff x="1649" y="2331"/>
            <a:chExt cx="320" cy="914"/>
          </a:xfrm>
        </p:grpSpPr>
        <p:pic>
          <p:nvPicPr>
            <p:cNvPr id="17" name="图片 1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645795" y="1637665"/>
            <a:ext cx="116205" cy="4249420"/>
            <a:chOff x="933" y="1852"/>
            <a:chExt cx="353" cy="8769"/>
          </a:xfrm>
        </p:grpSpPr>
        <p:cxnSp>
          <p:nvCxnSpPr>
            <p:cNvPr id="13" name="îṡľîḍe"/>
            <p:cNvCxnSpPr/>
            <p:nvPr>
              <p:custDataLst>
                <p:tags r:id="rId3"/>
              </p:custDataLst>
            </p:nvPr>
          </p:nvCxnSpPr>
          <p:spPr>
            <a:xfrm rot="5400000">
              <a:off x="-2828" y="6507"/>
              <a:ext cx="82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933" y="1852"/>
              <a:ext cx="244" cy="82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534160" y="1899920"/>
            <a:ext cx="967740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不同网络拓扑结构适用于不同的生活场景。‌家庭网络一般采用的网络拓扑结构为</a:t>
            </a:r>
            <a:r>
              <a:rPr lang="en-US" sz="2400" b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，军事、科研等各种大型和复杂的网络环境一般采用的网络拓扑结构为</a:t>
            </a:r>
            <a:r>
              <a:rPr lang="en-US" sz="2400" b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r>
              <a:rPr 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A.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星形结构</a:t>
            </a:r>
            <a:r>
              <a:rPr 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B.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环形结构</a:t>
            </a:r>
            <a:r>
              <a:rPr 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C.总线结构      D.树形结构      E.网状结构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645795" y="1637665"/>
            <a:ext cx="116205" cy="4249420"/>
            <a:chOff x="933" y="1852"/>
            <a:chExt cx="353" cy="8769"/>
          </a:xfrm>
        </p:grpSpPr>
        <p:cxnSp>
          <p:nvCxnSpPr>
            <p:cNvPr id="13" name="îṡľîḍe"/>
            <p:cNvCxnSpPr/>
            <p:nvPr>
              <p:custDataLst>
                <p:tags r:id="rId3"/>
              </p:custDataLst>
            </p:nvPr>
          </p:nvCxnSpPr>
          <p:spPr>
            <a:xfrm rot="5400000">
              <a:off x="-2828" y="6507"/>
              <a:ext cx="82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933" y="1852"/>
              <a:ext cx="244" cy="82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88745" y="1477645"/>
            <a:ext cx="967740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300000"/>
              </a:lnSpc>
            </a:pP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1.学到了</a:t>
            </a:r>
            <a:r>
              <a:rPr 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哪些知识与技能？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300000"/>
              </a:lnSpc>
            </a:pP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2.提升了哪些方面的能力？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300000"/>
              </a:lnSpc>
            </a:pP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3.生成了怎样的观点？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19885" y="2093595"/>
            <a:ext cx="203200" cy="580390"/>
            <a:chOff x="1649" y="2331"/>
            <a:chExt cx="320" cy="914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1571625" y="4312285"/>
            <a:ext cx="203200" cy="580390"/>
            <a:chOff x="1649" y="2331"/>
            <a:chExt cx="320" cy="914"/>
          </a:xfrm>
        </p:grpSpPr>
        <p:pic>
          <p:nvPicPr>
            <p:cNvPr id="12" name="图片 11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619885" y="3247390"/>
            <a:ext cx="203200" cy="580390"/>
            <a:chOff x="1649" y="2331"/>
            <a:chExt cx="320" cy="914"/>
          </a:xfrm>
        </p:grpSpPr>
        <p:pic>
          <p:nvPicPr>
            <p:cNvPr id="16" name="图片 1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645795" y="1637665"/>
            <a:ext cx="116205" cy="4249420"/>
            <a:chOff x="933" y="1852"/>
            <a:chExt cx="353" cy="8769"/>
          </a:xfrm>
        </p:grpSpPr>
        <p:cxnSp>
          <p:nvCxnSpPr>
            <p:cNvPr id="13" name="îṡľîḍe"/>
            <p:cNvCxnSpPr/>
            <p:nvPr>
              <p:custDataLst>
                <p:tags r:id="rId3"/>
              </p:custDataLst>
            </p:nvPr>
          </p:nvCxnSpPr>
          <p:spPr>
            <a:xfrm rot="5400000">
              <a:off x="-2828" y="6507"/>
              <a:ext cx="82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933" y="1852"/>
              <a:ext cx="244" cy="82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311910" y="2012950"/>
            <a:ext cx="1028065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/>
              <a:t>项目实施作业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en-US" altLang="zh-CN" sz="2400"/>
              <a:t>      </a:t>
            </a:r>
            <a:r>
              <a:rPr lang="zh-CN" altLang="en-US" sz="2400"/>
              <a:t>请各小组对项目探究的阶段成果进行整理并提交，整理内容如下：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 1.</a:t>
            </a:r>
            <a:r>
              <a:rPr lang="zh-CN" altLang="en-US" sz="2400"/>
              <a:t>项目方案与小组分工表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 2.</a:t>
            </a:r>
            <a:r>
              <a:rPr lang="zh-CN" altLang="en-US" sz="2400"/>
              <a:t>近代信息传递方式优缺点对比表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 3.</a:t>
            </a:r>
            <a:r>
              <a:rPr lang="zh-CN" altLang="en-US" sz="2400"/>
              <a:t>学校信息科技实验室的网络拓扑结构分析记录表</a:t>
            </a:r>
            <a:endParaRPr lang="zh-CN" altLang="en-US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645795" y="1637665"/>
            <a:ext cx="116205" cy="4249420"/>
            <a:chOff x="933" y="1852"/>
            <a:chExt cx="353" cy="8769"/>
          </a:xfrm>
        </p:grpSpPr>
        <p:cxnSp>
          <p:nvCxnSpPr>
            <p:cNvPr id="13" name="îṡľîḍe"/>
            <p:cNvCxnSpPr/>
            <p:nvPr>
              <p:custDataLst>
                <p:tags r:id="rId3"/>
              </p:custDataLst>
            </p:nvPr>
          </p:nvCxnSpPr>
          <p:spPr>
            <a:xfrm rot="5400000">
              <a:off x="-2828" y="6507"/>
              <a:ext cx="82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933" y="1852"/>
              <a:ext cx="244" cy="82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43965" y="1197610"/>
            <a:ext cx="102806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/>
              <a:t>课后挑战作业</a:t>
            </a:r>
            <a:endParaRPr lang="zh-CN" altLang="en-US" sz="2400" b="1"/>
          </a:p>
          <a:p>
            <a:pPr>
              <a:lnSpc>
                <a:spcPct val="100000"/>
              </a:lnSpc>
            </a:pPr>
            <a:r>
              <a:rPr lang="en-US" altLang="zh-CN" sz="2400"/>
              <a:t>      </a:t>
            </a:r>
            <a:r>
              <a:rPr lang="zh-CN" altLang="en-US" sz="2400"/>
              <a:t>各种拓扑结构的计算机网络，都有各自的通信优点与缺点。请查阅更多资料，填写下表。</a:t>
            </a:r>
            <a:endParaRPr lang="zh-CN" altLang="en-US" sz="2400"/>
          </a:p>
          <a:p>
            <a:pPr algn="ctr">
              <a:lnSpc>
                <a:spcPct val="100000"/>
              </a:lnSpc>
            </a:pPr>
            <a:r>
              <a:rPr lang="zh-CN" altLang="en-US" sz="2400"/>
              <a:t>常见的拓扑结构计算机网络通信的优缺点汇总</a:t>
            </a:r>
            <a:endParaRPr lang="zh-CN" altLang="en-US" sz="2400"/>
          </a:p>
          <a:p>
            <a:pPr algn="ctr">
              <a:lnSpc>
                <a:spcPct val="100000"/>
              </a:lnSpc>
            </a:pP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6435" y="2974340"/>
            <a:ext cx="6315075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900" dirty="0"/>
              <a:t>谢谢！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4" y="1501545"/>
            <a:ext cx="3497895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dirty="0"/>
              <a:t>项目筹备</a:t>
            </a:r>
            <a:endParaRPr lang="zh-CN" altLang="en-US" sz="4000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25113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166665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272859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380451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2563487"/>
            <a:ext cx="3291417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知识探究</a:t>
            </a:r>
            <a:endParaRPr lang="zh-CN" altLang="en-US" sz="4000" dirty="0"/>
          </a:p>
        </p:txBody>
      </p:sp>
      <p:sp>
        <p:nvSpPr>
          <p:cNvPr id="13" name="标题 4"/>
          <p:cNvSpPr txBox="1"/>
          <p:nvPr/>
        </p:nvSpPr>
        <p:spPr>
          <a:xfrm>
            <a:off x="6776815" y="3639397"/>
            <a:ext cx="329141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习题测试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5478464" y="485607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标题 4"/>
          <p:cNvSpPr txBox="1"/>
          <p:nvPr>
            <p:custDataLst>
              <p:tags r:id="rId2"/>
            </p:custDataLst>
          </p:nvPr>
        </p:nvSpPr>
        <p:spPr>
          <a:xfrm>
            <a:off x="6776815" y="4690957"/>
            <a:ext cx="329141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小结回顾</a:t>
            </a:r>
            <a:endParaRPr lang="zh-CN" altLang="en-US" sz="4000" dirty="0"/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5521009" y="590636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标题 4"/>
          <p:cNvSpPr txBox="1"/>
          <p:nvPr>
            <p:custDataLst>
              <p:tags r:id="rId4"/>
            </p:custDataLst>
          </p:nvPr>
        </p:nvSpPr>
        <p:spPr>
          <a:xfrm>
            <a:off x="6819360" y="5741247"/>
            <a:ext cx="329141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布置作业</a:t>
            </a:r>
            <a:endParaRPr lang="zh-CN" altLang="en-US" sz="4000" dirty="0"/>
          </a:p>
        </p:txBody>
      </p:sp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28440" y="3660775"/>
            <a:ext cx="3730625" cy="2641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5860" y="1647825"/>
            <a:ext cx="9749790" cy="178054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  </a:t>
            </a:r>
            <a:r>
              <a:rPr lang="zh-CN" altLang="en-US" sz="2400"/>
              <a:t>当前老年人普遍不擅长使用智能手机，因而面临诸如出行、就医、支付等系列难题。请你组建一个小组，并设计一份“银发族跨越数字鸿沟指南”，以方便他们学习使用智能手机与日常网络应用软件。</a:t>
            </a:r>
            <a:endParaRPr lang="zh-CN" altLang="en-US" sz="2400"/>
          </a:p>
        </p:txBody>
      </p:sp>
      <p:sp>
        <p:nvSpPr>
          <p:cNvPr id="20" name="矩形: 剪去单角 19"/>
          <p:cNvSpPr/>
          <p:nvPr>
            <p:custDataLst>
              <p:tags r:id="rId5"/>
            </p:custDataLst>
          </p:nvPr>
        </p:nvSpPr>
        <p:spPr>
          <a:xfrm>
            <a:off x="9093835" y="1074798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项目情境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项目任务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914400" y="1633855"/>
            <a:ext cx="10363200" cy="141287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</a:t>
            </a:r>
            <a:r>
              <a:rPr sz="2400" b="1"/>
              <a:t>你会如何规划项目方案？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</a:t>
            </a:r>
            <a:r>
              <a:rPr sz="2400"/>
              <a:t>以小组为单位，基于自身情况进行规划，并将结果填入表1</a:t>
            </a:r>
            <a:r>
              <a:rPr lang="zh-CN" sz="2400"/>
              <a:t>和</a:t>
            </a:r>
            <a:r>
              <a:rPr sz="2400"/>
              <a:t>表2</a:t>
            </a:r>
            <a:r>
              <a:rPr lang="zh-CN" sz="2400"/>
              <a:t>中。</a:t>
            </a:r>
            <a:endParaRPr lang="zh-CN" sz="2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75" y="3831590"/>
            <a:ext cx="5043170" cy="15214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610" y="3769360"/>
            <a:ext cx="6423660" cy="15214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项目方案范例</a:t>
            </a:r>
            <a:endParaRPr lang="zh-CN" altLang="en-US" sz="2400" b="1" dirty="0"/>
          </a:p>
        </p:txBody>
      </p:sp>
      <p:pic>
        <p:nvPicPr>
          <p:cNvPr id="5" name="图片 2" descr="172360255768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50595" y="1277620"/>
            <a:ext cx="5553710" cy="2528570"/>
          </a:xfrm>
          <a:prstGeom prst="rect">
            <a:avLst/>
          </a:prstGeom>
        </p:spPr>
      </p:pic>
      <p:pic>
        <p:nvPicPr>
          <p:cNvPr id="68403564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223510" y="3994150"/>
            <a:ext cx="6001385" cy="246253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65860" y="1647825"/>
            <a:ext cx="9749790" cy="76771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 algn="ctr">
              <a:lnSpc>
                <a:spcPct val="150000"/>
              </a:lnSpc>
            </a:pPr>
            <a:r>
              <a:rPr lang="zh-CN" altLang="en-US" sz="2400"/>
              <a:t>了解网络的重要性，以为宣讲储备知识。</a:t>
            </a:r>
            <a:endParaRPr lang="zh-CN" altLang="en-US" sz="2400"/>
          </a:p>
        </p:txBody>
      </p:sp>
      <p:sp>
        <p:nvSpPr>
          <p:cNvPr id="20" name="矩形: 剪去单角 19"/>
          <p:cNvSpPr/>
          <p:nvPr>
            <p:custDataLst>
              <p:tags r:id="rId3"/>
            </p:custDataLst>
          </p:nvPr>
        </p:nvSpPr>
        <p:spPr>
          <a:xfrm>
            <a:off x="9093835" y="1074798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150360" y="2931160"/>
            <a:ext cx="3679190" cy="31413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探究内容与要求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17880" y="2837180"/>
            <a:ext cx="10824210" cy="3598545"/>
          </a:xfrm>
          <a:prstGeom prst="rect">
            <a:avLst/>
          </a:prstGeom>
          <a:noFill/>
          <a:ln w="25400" cmpd="sng">
            <a:solidFill>
              <a:schemeClr val="accent1"/>
            </a:soli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</a:t>
            </a:r>
            <a:r>
              <a:rPr lang="zh-CN" sz="2400" b="1"/>
              <a:t>学习内容</a:t>
            </a:r>
            <a:r>
              <a:rPr lang="en-US" sz="2400"/>
              <a:t>          </a:t>
            </a:r>
            <a:endParaRPr lang="en-US" sz="2400"/>
          </a:p>
          <a:p>
            <a:pPr>
              <a:lnSpc>
                <a:spcPct val="150000"/>
              </a:lnSpc>
            </a:pPr>
            <a:r>
              <a:rPr lang="en-US" altLang="zh-CN" sz="2400"/>
              <a:t>              </a:t>
            </a:r>
            <a:endParaRPr lang="en-US" altLang="zh-CN" sz="2400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817880" y="1351280"/>
            <a:ext cx="10824210" cy="1219200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</a:t>
            </a:r>
            <a:r>
              <a:rPr lang="zh-CN" altLang="en-US" sz="2400" b="1"/>
              <a:t>探究方法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</a:t>
            </a:r>
            <a:r>
              <a:rPr sz="2400"/>
              <a:t>遵循“由简单到复杂、由低级到高级、由前到后”事物发展一般规律</a:t>
            </a:r>
            <a:r>
              <a:rPr lang="zh-CN" sz="2400"/>
              <a:t>。</a:t>
            </a:r>
            <a:endParaRPr lang="zh-CN" sz="2400"/>
          </a:p>
        </p:txBody>
      </p:sp>
      <p:grpSp>
        <p:nvGrpSpPr>
          <p:cNvPr id="12" name="组合 11"/>
          <p:cNvGrpSpPr/>
          <p:nvPr/>
        </p:nvGrpSpPr>
        <p:grpSpPr>
          <a:xfrm>
            <a:off x="1047115" y="1480185"/>
            <a:ext cx="203200" cy="580390"/>
            <a:chOff x="1649" y="2331"/>
            <a:chExt cx="320" cy="914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970915" y="2916555"/>
            <a:ext cx="203200" cy="580390"/>
            <a:chOff x="1649" y="2331"/>
            <a:chExt cx="320" cy="914"/>
          </a:xfrm>
        </p:grpSpPr>
        <p:pic>
          <p:nvPicPr>
            <p:cNvPr id="15" name="图片 1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2695575" y="3688080"/>
            <a:ext cx="6845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/>
              <a:t>历史上出现过哪些通信方式？——古代和近代</a:t>
            </a:r>
            <a:endParaRPr sz="2400"/>
          </a:p>
        </p:txBody>
      </p:sp>
      <p:sp>
        <p:nvSpPr>
          <p:cNvPr id="19" name="文本框 18"/>
          <p:cNvSpPr txBox="1"/>
          <p:nvPr>
            <p:custDataLst>
              <p:tags r:id="rId8"/>
            </p:custDataLst>
          </p:nvPr>
        </p:nvSpPr>
        <p:spPr>
          <a:xfrm>
            <a:off x="2695575" y="4305935"/>
            <a:ext cx="6845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/>
              <a:t>网状通信方式有哪些优势？——冷战阶段</a:t>
            </a:r>
            <a:endParaRPr sz="2400"/>
          </a:p>
        </p:txBody>
      </p:sp>
      <p:sp>
        <p:nvSpPr>
          <p:cNvPr id="21" name="文本框 20"/>
          <p:cNvSpPr txBox="1"/>
          <p:nvPr>
            <p:custDataLst>
              <p:tags r:id="rId9"/>
            </p:custDataLst>
          </p:nvPr>
        </p:nvSpPr>
        <p:spPr>
          <a:xfrm>
            <a:off x="2720340" y="4990465"/>
            <a:ext cx="6845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/>
              <a:t>计算机网络是如何诞生的？——诞生关键节点</a:t>
            </a:r>
            <a:endParaRPr sz="2400"/>
          </a:p>
        </p:txBody>
      </p:sp>
      <p:sp>
        <p:nvSpPr>
          <p:cNvPr id="22" name="文本框 21"/>
          <p:cNvSpPr txBox="1"/>
          <p:nvPr>
            <p:custDataLst>
              <p:tags r:id="rId10"/>
            </p:custDataLst>
          </p:nvPr>
        </p:nvSpPr>
        <p:spPr>
          <a:xfrm>
            <a:off x="2739390" y="5603875"/>
            <a:ext cx="6845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400"/>
              <a:t>如何划分计算机网络的类型？——目前</a:t>
            </a:r>
            <a:endParaRPr sz="2400"/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1903730" y="3774440"/>
            <a:ext cx="511810" cy="33274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noAutofit/>
          </a:bodyPr>
          <a:p>
            <a:r>
              <a:rPr lang="en-US" altLang="zh-CN" sz="1000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en-US" altLang="zh-CN" sz="1000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12"/>
            </p:custDataLst>
          </p:nvPr>
        </p:nvSpPr>
        <p:spPr>
          <a:xfrm>
            <a:off x="1904365" y="4362450"/>
            <a:ext cx="511810" cy="33274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noAutofit/>
          </a:bodyPr>
          <a:p>
            <a:r>
              <a:rPr lang="en-US" altLang="zh-CN" sz="1000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en-US" altLang="zh-CN" sz="1000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3"/>
            </p:custDataLst>
          </p:nvPr>
        </p:nvSpPr>
        <p:spPr>
          <a:xfrm>
            <a:off x="1919605" y="5026660"/>
            <a:ext cx="511810" cy="33274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noAutofit/>
          </a:bodyPr>
          <a:p>
            <a:r>
              <a:rPr lang="en-US" altLang="zh-CN" sz="1000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en-US" altLang="zh-CN" sz="1000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4"/>
            </p:custDataLst>
          </p:nvPr>
        </p:nvSpPr>
        <p:spPr>
          <a:xfrm>
            <a:off x="1919605" y="5690870"/>
            <a:ext cx="511810" cy="33274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noAutofit/>
          </a:bodyPr>
          <a:p>
            <a:r>
              <a:rPr lang="en-US" altLang="zh-CN" sz="1000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en-US" altLang="zh-CN" sz="1000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知识习得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64540" y="1591310"/>
            <a:ext cx="10824210" cy="414464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</a:t>
            </a:r>
            <a:r>
              <a:rPr lang="zh-CN" altLang="en-US" sz="2400" b="1"/>
              <a:t> 自主阅读：</a:t>
            </a:r>
            <a:r>
              <a:rPr lang="zh-CN" altLang="en-US" sz="2400"/>
              <a:t>以书本P3-9为主，网络知识作补充。</a:t>
            </a:r>
            <a:endParaRPr lang="zh-CN" altLang="en-US" sz="2400" b="1"/>
          </a:p>
          <a:p>
            <a:pPr>
              <a:lnSpc>
                <a:spcPct val="150000"/>
              </a:lnSpc>
            </a:pPr>
            <a:r>
              <a:rPr lang="en-US" sz="2400"/>
              <a:t>      </a:t>
            </a:r>
            <a:r>
              <a:rPr sz="2400" b="1"/>
              <a:t>知识梳理</a:t>
            </a:r>
            <a:r>
              <a:rPr sz="2400"/>
              <a:t>：</a:t>
            </a:r>
            <a:r>
              <a:rPr lang="en-US" sz="2400"/>
              <a:t>1.</a:t>
            </a:r>
            <a:r>
              <a:rPr sz="2400"/>
              <a:t>历史上的通信方式有很多，比如古代的</a:t>
            </a:r>
            <a:r>
              <a:rPr sz="2400" u="sng"/>
              <a:t>      </a:t>
            </a:r>
            <a:r>
              <a:rPr sz="2400"/>
              <a:t>、</a:t>
            </a:r>
            <a:r>
              <a:rPr sz="2400" u="sng"/>
              <a:t>      </a:t>
            </a:r>
            <a:r>
              <a:rPr sz="2400"/>
              <a:t> 、</a:t>
            </a:r>
            <a:r>
              <a:rPr sz="2400" u="sng"/>
              <a:t>      </a:t>
            </a:r>
            <a:r>
              <a:rPr sz="2400"/>
              <a:t> 、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                    和近代的</a:t>
            </a:r>
            <a:r>
              <a:rPr sz="2400" u="sng"/>
              <a:t>     </a:t>
            </a:r>
            <a:r>
              <a:rPr sz="2400"/>
              <a:t> 、</a:t>
            </a:r>
            <a:r>
              <a:rPr sz="2400" u="sng"/>
              <a:t>      </a:t>
            </a:r>
            <a:r>
              <a:rPr sz="2400"/>
              <a:t> 、</a:t>
            </a:r>
            <a:r>
              <a:rPr sz="2400" u="sng"/>
              <a:t>      </a:t>
            </a:r>
            <a:r>
              <a:rPr sz="2400"/>
              <a:t> 、</a:t>
            </a:r>
            <a:r>
              <a:rPr sz="2400" u="sng"/>
              <a:t>      </a:t>
            </a:r>
            <a:r>
              <a:rPr sz="2400"/>
              <a:t> 、</a:t>
            </a:r>
            <a:r>
              <a:rPr sz="2400" u="sng"/>
              <a:t>       </a:t>
            </a:r>
            <a:r>
              <a:rPr sz="2400"/>
              <a:t>等。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             2.</a:t>
            </a:r>
            <a:r>
              <a:rPr sz="2400"/>
              <a:t>网状通信方式的优势是</a:t>
            </a:r>
            <a:r>
              <a:rPr sz="2400" u="sng"/>
              <a:t>                                  </a:t>
            </a:r>
            <a:r>
              <a:rPr sz="2400"/>
              <a:t> 。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              </a:t>
            </a:r>
            <a:r>
              <a:rPr lang="en-US" sz="2400"/>
              <a:t>       3.</a:t>
            </a:r>
            <a:r>
              <a:rPr sz="2400"/>
              <a:t>人类历史上第一个真正的计算机网络是</a:t>
            </a:r>
            <a:r>
              <a:rPr sz="2400" u="sng"/>
              <a:t>                    </a:t>
            </a:r>
            <a:r>
              <a:rPr sz="2400"/>
              <a:t> 。</a:t>
            </a:r>
            <a:endParaRPr sz="2400"/>
          </a:p>
          <a:p>
            <a:pPr>
              <a:lnSpc>
                <a:spcPct val="150000"/>
              </a:lnSpc>
            </a:pPr>
            <a:r>
              <a:rPr lang="en-US" sz="2400"/>
              <a:t>                       4.</a:t>
            </a:r>
            <a:r>
              <a:rPr sz="2400"/>
              <a:t>按空间距离和覆盖范围的不同，计算机网络可为</a:t>
            </a:r>
            <a:r>
              <a:rPr sz="2400" u="sng"/>
              <a:t>      </a:t>
            </a:r>
            <a:r>
              <a:rPr sz="2400"/>
              <a:t>、</a:t>
            </a:r>
            <a:r>
              <a:rPr sz="2400" u="sng"/>
              <a:t>       </a:t>
            </a:r>
            <a:r>
              <a:rPr sz="2400"/>
              <a:t>和</a:t>
            </a:r>
            <a:endParaRPr sz="2400"/>
          </a:p>
          <a:p>
            <a:pPr>
              <a:lnSpc>
                <a:spcPct val="150000"/>
              </a:lnSpc>
            </a:pPr>
            <a:r>
              <a:rPr sz="2400"/>
              <a:t>      </a:t>
            </a:r>
            <a:r>
              <a:rPr lang="en-US" sz="2400"/>
              <a:t>                    </a:t>
            </a:r>
            <a:r>
              <a:rPr lang="en-US" sz="2400" u="sng"/>
              <a:t>        </a:t>
            </a:r>
            <a:r>
              <a:rPr lang="en-US" sz="2400"/>
              <a:t> </a:t>
            </a:r>
            <a:r>
              <a:rPr sz="2400"/>
              <a:t>。</a:t>
            </a:r>
            <a:endParaRPr sz="2400"/>
          </a:p>
        </p:txBody>
      </p:sp>
      <p:grpSp>
        <p:nvGrpSpPr>
          <p:cNvPr id="12" name="组合 11"/>
          <p:cNvGrpSpPr/>
          <p:nvPr/>
        </p:nvGrpSpPr>
        <p:grpSpPr>
          <a:xfrm>
            <a:off x="1047115" y="1666875"/>
            <a:ext cx="203200" cy="580390"/>
            <a:chOff x="1649" y="2331"/>
            <a:chExt cx="320" cy="914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047115" y="2233930"/>
            <a:ext cx="203200" cy="580390"/>
            <a:chOff x="1649" y="2331"/>
            <a:chExt cx="320" cy="914"/>
          </a:xfrm>
        </p:grpSpPr>
        <p:pic>
          <p:nvPicPr>
            <p:cNvPr id="5" name="图片 4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1617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核心素养培育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11200" y="1391285"/>
            <a:ext cx="10824210" cy="4797425"/>
          </a:xfrm>
          <a:prstGeom prst="rect">
            <a:avLst/>
          </a:prstGeom>
          <a:noFill/>
          <a:ln w="254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olid"/>
          </a:ln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en-US" altLang="zh-CN" sz="2400"/>
              <a:t>     </a:t>
            </a:r>
            <a:r>
              <a:rPr lang="zh-CN" altLang="en-US" sz="2400" b="1"/>
              <a:t> 学会分析：</a:t>
            </a:r>
            <a:r>
              <a:rPr lang="zh-CN" altLang="en-US" sz="2400"/>
              <a:t>请查阅关于近代信息传递方式的资料，并比较分析他们的优缺点。</a:t>
            </a:r>
            <a:endParaRPr lang="zh-CN" altLang="en-US" sz="2400"/>
          </a:p>
          <a:p>
            <a:pPr>
              <a:lnSpc>
                <a:spcPct val="150000"/>
              </a:lnSpc>
            </a:pPr>
            <a:r>
              <a:rPr lang="en-US" sz="2400"/>
              <a:t> </a:t>
            </a:r>
            <a:endParaRPr sz="2400"/>
          </a:p>
        </p:txBody>
      </p:sp>
      <p:grpSp>
        <p:nvGrpSpPr>
          <p:cNvPr id="12" name="组合 11"/>
          <p:cNvGrpSpPr/>
          <p:nvPr/>
        </p:nvGrpSpPr>
        <p:grpSpPr>
          <a:xfrm>
            <a:off x="1047115" y="1560195"/>
            <a:ext cx="203200" cy="580390"/>
            <a:chOff x="1649" y="2331"/>
            <a:chExt cx="320" cy="914"/>
          </a:xfrm>
        </p:grpSpPr>
        <p:pic>
          <p:nvPicPr>
            <p:cNvPr id="9" name="图片 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649" y="2331"/>
              <a:ext cx="120" cy="71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1849" y="2531"/>
              <a:ext cx="120" cy="714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0905" y="2247265"/>
            <a:ext cx="5203190" cy="370967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ISLIDE.VECTOR" val="#259238;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ISLIDE.VECTOR" val="#259238;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ISLIDE.VECTOR" val="#259238;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ISLIDE.VECTOR" val="#259238;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ISLIDE.VECTOR" val="#259238;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ISLIDE.VECTOR" val="#259238;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ISLIDE.THEME" val="https://www.islide.cc;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ISLIDE.THEME" val="https://www.islide.cc;"/>
</p:tagLst>
</file>

<file path=ppt/tags/tag81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MDAyMzg2ZDdjMzVmN2I1ODJiOWUyM2I0NGNmNjNmYTMifQ==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2332</Words>
  <Application>WPS 演示</Application>
  <PresentationFormat>宽屏</PresentationFormat>
  <Paragraphs>209</Paragraphs>
  <Slides>17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Impact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项目筹备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张丹</cp:lastModifiedBy>
  <cp:revision>202</cp:revision>
  <cp:lastPrinted>2022-10-05T09:28:00Z</cp:lastPrinted>
  <dcterms:created xsi:type="dcterms:W3CDTF">2022-05-01T11:16:00Z</dcterms:created>
  <dcterms:modified xsi:type="dcterms:W3CDTF">2024-08-25T13:48:37Z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8BF53983970B49AC9C42382D0E621EF1_13</vt:lpwstr>
  </property>
  <property fmtid="{D5CDD505-2E9C-101B-9397-08002B2CF9AE}" pid="3" name="KSOProductBuildVer">
    <vt:lpwstr>2052-12.1.0.15712</vt:lpwstr>
  </property>
</Properties>
</file>