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4072" r:id="rId5"/>
    <p:sldId id="4073" r:id="rId6"/>
    <p:sldId id="4064" r:id="rId7"/>
    <p:sldId id="4070" r:id="rId8"/>
    <p:sldId id="4075" r:id="rId9"/>
    <p:sldId id="4076" r:id="rId10"/>
    <p:sldId id="4077" r:id="rId11"/>
    <p:sldId id="4083" r:id="rId12"/>
    <p:sldId id="4078" r:id="rId13"/>
    <p:sldId id="4079" r:id="rId14"/>
    <p:sldId id="4080" r:id="rId15"/>
    <p:sldId id="305" r:id="rId16"/>
  </p:sldIdLst>
  <p:sldSz cx="12192000" cy="6858000"/>
  <p:notesSz cx="6798945" cy="9929495"/>
  <p:custDataLst>
    <p:tags r:id="rId2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NG Yun" initials="L. Yun" lastIdx="8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6543A"/>
    <a:srgbClr val="64A7CE"/>
    <a:srgbClr val="475C9D"/>
    <a:srgbClr val="6A0AAB"/>
    <a:srgbClr val="BC2F36"/>
    <a:srgbClr val="6A559D"/>
    <a:srgbClr val="E0A73E"/>
    <a:srgbClr val="8999CA"/>
    <a:srgbClr val="A967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60" autoAdjust="0"/>
    <p:restoredTop sz="86531" autoAdjust="0"/>
  </p:normalViewPr>
  <p:slideViewPr>
    <p:cSldViewPr snapToGrid="0">
      <p:cViewPr varScale="1">
        <p:scale>
          <a:sx n="55" d="100"/>
          <a:sy n="55" d="100"/>
        </p:scale>
        <p:origin x="108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4" d="100"/>
          <a:sy n="64" d="100"/>
        </p:scale>
        <p:origin x="2581" y="3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ags" Target="tags/tag13.xml"/><Relationship Id="rId20" Type="http://schemas.openxmlformats.org/officeDocument/2006/relationships/commentAuthors" Target="commentAuthors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51342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E8C601-4179-4DF0-9BD2-9FBE63BCF89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26642" y="556591"/>
            <a:ext cx="6343905" cy="356980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226642" y="4184773"/>
            <a:ext cx="6345978" cy="524682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51342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正文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6492875"/>
            <a:ext cx="12192000" cy="365125"/>
          </a:xfrm>
          <a:prstGeom prst="rect">
            <a:avLst/>
          </a:prstGeom>
          <a:gradFill flip="none" rotWithShape="1">
            <a:gsLst>
              <a:gs pos="82000">
                <a:srgbClr val="AB032B"/>
              </a:gs>
              <a:gs pos="63000">
                <a:srgbClr val="950556"/>
              </a:gs>
              <a:gs pos="0">
                <a:srgbClr val="6A0AAB"/>
              </a:gs>
              <a:gs pos="100000">
                <a:srgbClr val="C000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5450" y="190500"/>
            <a:ext cx="9309100" cy="798788"/>
          </a:xfrm>
        </p:spPr>
        <p:txBody>
          <a:bodyPr>
            <a:normAutofit/>
          </a:bodyPr>
          <a:lstStyle>
            <a:lvl1pPr>
              <a:defRPr sz="3600">
                <a:solidFill>
                  <a:srgbClr val="7030A0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5450" y="1238250"/>
            <a:ext cx="11372850" cy="5010149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11589456" y="6492875"/>
            <a:ext cx="539044" cy="352953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7E94C9D3-C384-4E7D-BD0D-43030464E9B0}" type="slidenum">
              <a:rPr lang="zh-CN" altLang="en-US" smtClean="0"/>
            </a:fld>
            <a:endParaRPr lang="zh-CN" altLang="en-US"/>
          </a:p>
        </p:txBody>
      </p:sp>
      <p:pic>
        <p:nvPicPr>
          <p:cNvPr id="9" name="清华校徽校标矢量图.ai-3 [转换].png"/>
          <p:cNvPicPr/>
          <p:nvPr userDrawn="1"/>
        </p:nvPicPr>
        <p:blipFill rotWithShape="1">
          <a:blip r:embed="rId2" cstate="print">
            <a:alphaModFix amt="67408"/>
            <a:duotone>
              <a:prstClr val="black"/>
              <a:srgbClr val="6A0AAB">
                <a:tint val="45000"/>
                <a:satMod val="400000"/>
              </a:srgbClr>
            </a:duotone>
          </a:blip>
          <a:srcRect l="19950" t="62600" r="26455" b="20888"/>
          <a:stretch>
            <a:fillRect/>
          </a:stretch>
        </p:blipFill>
        <p:spPr>
          <a:xfrm>
            <a:off x="9981896" y="190500"/>
            <a:ext cx="1962454" cy="798788"/>
          </a:xfrm>
          <a:prstGeom prst="rect">
            <a:avLst/>
          </a:prstGeom>
          <a:ln w="12700">
            <a:miter lim="4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4C9D3-C384-4E7D-BD0D-43030464E9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0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 userDrawn="1"/>
        </p:nvGrpSpPr>
        <p:grpSpPr>
          <a:xfrm>
            <a:off x="0" y="319314"/>
            <a:ext cx="12206514" cy="6553200"/>
            <a:chOff x="-100178" y="243584"/>
            <a:chExt cx="12349278" cy="6614417"/>
          </a:xfrm>
        </p:grpSpPr>
        <p:sp>
          <p:nvSpPr>
            <p:cNvPr id="16" name="任意多边形: 形状 15"/>
            <p:cNvSpPr/>
            <p:nvPr/>
          </p:nvSpPr>
          <p:spPr>
            <a:xfrm>
              <a:off x="1290792" y="243584"/>
              <a:ext cx="10948991" cy="6614416"/>
            </a:xfrm>
            <a:custGeom>
              <a:avLst/>
              <a:gdLst>
                <a:gd name="connsiteX0" fmla="*/ 10927348 w 10948991"/>
                <a:gd name="connsiteY0" fmla="*/ 0 h 6614416"/>
                <a:gd name="connsiteX1" fmla="*/ 10948991 w 10948991"/>
                <a:gd name="connsiteY1" fmla="*/ 216423 h 6614416"/>
                <a:gd name="connsiteX2" fmla="*/ 6412213 w 10948991"/>
                <a:gd name="connsiteY2" fmla="*/ 2518628 h 6614416"/>
                <a:gd name="connsiteX3" fmla="*/ 1062811 w 10948991"/>
                <a:gd name="connsiteY3" fmla="*/ 6601329 h 6614416"/>
                <a:gd name="connsiteX4" fmla="*/ 1048102 w 10948991"/>
                <a:gd name="connsiteY4" fmla="*/ 6614416 h 6614416"/>
                <a:gd name="connsiteX5" fmla="*/ 0 w 10948991"/>
                <a:gd name="connsiteY5" fmla="*/ 6614416 h 6614416"/>
                <a:gd name="connsiteX6" fmla="*/ 96161 w 10948991"/>
                <a:gd name="connsiteY6" fmla="*/ 6527148 h 6614416"/>
                <a:gd name="connsiteX7" fmla="*/ 549839 w 10948991"/>
                <a:gd name="connsiteY7" fmla="*/ 6122080 h 6614416"/>
                <a:gd name="connsiteX8" fmla="*/ 10927348 w 10948991"/>
                <a:gd name="connsiteY8" fmla="*/ 0 h 6614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948991" h="6614416">
                  <a:moveTo>
                    <a:pt x="10927348" y="0"/>
                  </a:moveTo>
                  <a:lnTo>
                    <a:pt x="10948991" y="216423"/>
                  </a:lnTo>
                  <a:cubicBezTo>
                    <a:pt x="10948991" y="216423"/>
                    <a:pt x="9450258" y="825114"/>
                    <a:pt x="6412213" y="2518628"/>
                  </a:cubicBezTo>
                  <a:cubicBezTo>
                    <a:pt x="4798251" y="3418308"/>
                    <a:pt x="2687247" y="5163188"/>
                    <a:pt x="1062811" y="6601329"/>
                  </a:cubicBezTo>
                  <a:lnTo>
                    <a:pt x="1048102" y="6614416"/>
                  </a:lnTo>
                  <a:lnTo>
                    <a:pt x="0" y="6614416"/>
                  </a:lnTo>
                  <a:lnTo>
                    <a:pt x="96161" y="6527148"/>
                  </a:lnTo>
                  <a:cubicBezTo>
                    <a:pt x="359095" y="6289576"/>
                    <a:pt x="549839" y="6122080"/>
                    <a:pt x="549839" y="6122080"/>
                  </a:cubicBezTo>
                  <a:cubicBezTo>
                    <a:pt x="4480633" y="1953222"/>
                    <a:pt x="10927348" y="0"/>
                    <a:pt x="10927348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5" name="任意多边形: 形状 14"/>
            <p:cNvSpPr/>
            <p:nvPr/>
          </p:nvSpPr>
          <p:spPr>
            <a:xfrm>
              <a:off x="-100178" y="3454768"/>
              <a:ext cx="5590253" cy="3403233"/>
            </a:xfrm>
            <a:custGeom>
              <a:avLst/>
              <a:gdLst>
                <a:gd name="connsiteX0" fmla="*/ 5590253 w 5590253"/>
                <a:gd name="connsiteY0" fmla="*/ 0 h 3403233"/>
                <a:gd name="connsiteX1" fmla="*/ 1672181 w 5590253"/>
                <a:gd name="connsiteY1" fmla="*/ 3403233 h 3403233"/>
                <a:gd name="connsiteX2" fmla="*/ 0 w 5590253"/>
                <a:gd name="connsiteY2" fmla="*/ 3403233 h 3403233"/>
                <a:gd name="connsiteX3" fmla="*/ 11935 w 5590253"/>
                <a:gd name="connsiteY3" fmla="*/ 1606946 h 3403233"/>
                <a:gd name="connsiteX4" fmla="*/ 5590253 w 5590253"/>
                <a:gd name="connsiteY4" fmla="*/ 0 h 3403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90253" h="3403233">
                  <a:moveTo>
                    <a:pt x="5590253" y="0"/>
                  </a:moveTo>
                  <a:lnTo>
                    <a:pt x="1672181" y="3403233"/>
                  </a:lnTo>
                  <a:lnTo>
                    <a:pt x="0" y="3403233"/>
                  </a:lnTo>
                  <a:lnTo>
                    <a:pt x="11935" y="1606946"/>
                  </a:lnTo>
                  <a:cubicBezTo>
                    <a:pt x="11935" y="1606946"/>
                    <a:pt x="1226612" y="2908192"/>
                    <a:pt x="5590253" y="0"/>
                  </a:cubicBez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4" name="任意多边形: 形状 13"/>
            <p:cNvSpPr/>
            <p:nvPr/>
          </p:nvSpPr>
          <p:spPr>
            <a:xfrm>
              <a:off x="2255450" y="268342"/>
              <a:ext cx="9993650" cy="6589658"/>
            </a:xfrm>
            <a:custGeom>
              <a:avLst/>
              <a:gdLst>
                <a:gd name="connsiteX0" fmla="*/ 9993650 w 9993650"/>
                <a:gd name="connsiteY0" fmla="*/ 0 h 6589658"/>
                <a:gd name="connsiteX1" fmla="*/ 9993650 w 9993650"/>
                <a:gd name="connsiteY1" fmla="*/ 6589658 h 6589658"/>
                <a:gd name="connsiteX2" fmla="*/ 9481282 w 9993650"/>
                <a:gd name="connsiteY2" fmla="*/ 6589658 h 6589658"/>
                <a:gd name="connsiteX3" fmla="*/ 9442156 w 9993650"/>
                <a:gd name="connsiteY3" fmla="*/ 6576126 h 6589658"/>
                <a:gd name="connsiteX4" fmla="*/ 1536593 w 9993650"/>
                <a:gd name="connsiteY4" fmla="*/ 6502535 h 6589658"/>
                <a:gd name="connsiteX5" fmla="*/ 1251116 w 9993650"/>
                <a:gd name="connsiteY5" fmla="*/ 6589658 h 6589658"/>
                <a:gd name="connsiteX6" fmla="*/ 0 w 9993650"/>
                <a:gd name="connsiteY6" fmla="*/ 6589658 h 6589658"/>
                <a:gd name="connsiteX7" fmla="*/ 195378 w 9993650"/>
                <a:gd name="connsiteY7" fmla="*/ 6414513 h 6589658"/>
                <a:gd name="connsiteX8" fmla="*/ 3300752 w 9993650"/>
                <a:gd name="connsiteY8" fmla="*/ 3857750 h 6589658"/>
                <a:gd name="connsiteX9" fmla="*/ 9993650 w 9993650"/>
                <a:gd name="connsiteY9" fmla="*/ 0 h 6589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993650" h="6589658">
                  <a:moveTo>
                    <a:pt x="9993650" y="0"/>
                  </a:moveTo>
                  <a:lnTo>
                    <a:pt x="9993650" y="6589658"/>
                  </a:lnTo>
                  <a:lnTo>
                    <a:pt x="9481282" y="6589658"/>
                  </a:lnTo>
                  <a:lnTo>
                    <a:pt x="9442156" y="6576126"/>
                  </a:lnTo>
                  <a:cubicBezTo>
                    <a:pt x="6331463" y="5540142"/>
                    <a:pt x="3479003" y="5935015"/>
                    <a:pt x="1536593" y="6502535"/>
                  </a:cubicBezTo>
                  <a:lnTo>
                    <a:pt x="1251116" y="6589658"/>
                  </a:lnTo>
                  <a:lnTo>
                    <a:pt x="0" y="6589658"/>
                  </a:lnTo>
                  <a:lnTo>
                    <a:pt x="195378" y="6414513"/>
                  </a:lnTo>
                  <a:cubicBezTo>
                    <a:pt x="1925596" y="4879294"/>
                    <a:pt x="3300752" y="3857750"/>
                    <a:pt x="3300752" y="3857750"/>
                  </a:cubicBezTo>
                  <a:cubicBezTo>
                    <a:pt x="5889719" y="1547428"/>
                    <a:pt x="9993650" y="0"/>
                    <a:pt x="9993650" y="0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1"/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/>
            </a:p>
          </p:txBody>
        </p:sp>
      </p:grpSp>
      <p:sp>
        <p:nvSpPr>
          <p:cNvPr id="9801" name="副标题 2"/>
          <p:cNvSpPr>
            <a:spLocks noGrp="1"/>
          </p:cNvSpPr>
          <p:nvPr userDrawn="1">
            <p:ph type="subTitle" idx="1"/>
          </p:nvPr>
        </p:nvSpPr>
        <p:spPr>
          <a:xfrm>
            <a:off x="673099" y="2356861"/>
            <a:ext cx="5669644" cy="558799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US" dirty="0"/>
          </a:p>
        </p:txBody>
      </p:sp>
      <p:sp>
        <p:nvSpPr>
          <p:cNvPr id="9802" name="标题 1"/>
          <p:cNvSpPr>
            <a:spLocks noGrp="1"/>
          </p:cNvSpPr>
          <p:nvPr userDrawn="1">
            <p:ph type="ctrTitle"/>
          </p:nvPr>
        </p:nvSpPr>
        <p:spPr>
          <a:xfrm>
            <a:off x="673099" y="1079864"/>
            <a:ext cx="5669644" cy="1262862"/>
          </a:xfrm>
        </p:spPr>
        <p:txBody>
          <a:bodyPr anchor="ctr">
            <a:noAutofit/>
          </a:bodyPr>
          <a:lstStyle>
            <a:lvl1pPr algn="l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12" name="文本占位符 13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73099" y="3591058"/>
            <a:ext cx="5669644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altLang="zh-CN" dirty="0"/>
              <a:t>Signature</a:t>
            </a:r>
            <a:endParaRPr lang="en-US" altLang="zh-CN" dirty="0"/>
          </a:p>
        </p:txBody>
      </p:sp>
      <p:sp>
        <p:nvSpPr>
          <p:cNvPr id="13" name="文本占位符 13"/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673099" y="3887329"/>
            <a:ext cx="5669644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altLang="zh-CN" dirty="0"/>
              <a:t>Date</a:t>
            </a:r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showMasterSp="0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标题 1"/>
          <p:cNvSpPr>
            <a:spLocks noGrp="1"/>
          </p:cNvSpPr>
          <p:nvPr userDrawn="1">
            <p:ph type="title"/>
          </p:nvPr>
        </p:nvSpPr>
        <p:spPr>
          <a:xfrm>
            <a:off x="5432635" y="2406872"/>
            <a:ext cx="5419185" cy="895350"/>
          </a:xfrm>
        </p:spPr>
        <p:txBody>
          <a:bodyPr anchor="b">
            <a:normAutofit/>
          </a:bodyPr>
          <a:lstStyle>
            <a:lvl1pPr algn="l">
              <a:defRPr sz="24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21" name="文本占位符 2"/>
          <p:cNvSpPr>
            <a:spLocks noGrp="1"/>
          </p:cNvSpPr>
          <p:nvPr userDrawn="1">
            <p:ph type="body" idx="1"/>
          </p:nvPr>
        </p:nvSpPr>
        <p:spPr>
          <a:xfrm>
            <a:off x="5433751" y="3302222"/>
            <a:ext cx="5419185" cy="1015623"/>
          </a:xfr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  <a:endParaRPr lang="en-US" dirty="0"/>
          </a:p>
        </p:txBody>
      </p:sp>
      <p:sp>
        <p:nvSpPr>
          <p:cNvPr id="7" name="任意多边形: 形状 6"/>
          <p:cNvSpPr/>
          <p:nvPr/>
        </p:nvSpPr>
        <p:spPr>
          <a:xfrm rot="5400000">
            <a:off x="-1200865" y="1974334"/>
            <a:ext cx="6088358" cy="3686628"/>
          </a:xfrm>
          <a:custGeom>
            <a:avLst/>
            <a:gdLst>
              <a:gd name="connsiteX0" fmla="*/ 10927348 w 10948991"/>
              <a:gd name="connsiteY0" fmla="*/ 0 h 6614416"/>
              <a:gd name="connsiteX1" fmla="*/ 10948991 w 10948991"/>
              <a:gd name="connsiteY1" fmla="*/ 216423 h 6614416"/>
              <a:gd name="connsiteX2" fmla="*/ 6412213 w 10948991"/>
              <a:gd name="connsiteY2" fmla="*/ 2518628 h 6614416"/>
              <a:gd name="connsiteX3" fmla="*/ 1062811 w 10948991"/>
              <a:gd name="connsiteY3" fmla="*/ 6601329 h 6614416"/>
              <a:gd name="connsiteX4" fmla="*/ 1048102 w 10948991"/>
              <a:gd name="connsiteY4" fmla="*/ 6614416 h 6614416"/>
              <a:gd name="connsiteX5" fmla="*/ 0 w 10948991"/>
              <a:gd name="connsiteY5" fmla="*/ 6614416 h 6614416"/>
              <a:gd name="connsiteX6" fmla="*/ 96161 w 10948991"/>
              <a:gd name="connsiteY6" fmla="*/ 6527148 h 6614416"/>
              <a:gd name="connsiteX7" fmla="*/ 549839 w 10948991"/>
              <a:gd name="connsiteY7" fmla="*/ 6122080 h 6614416"/>
              <a:gd name="connsiteX8" fmla="*/ 10927348 w 10948991"/>
              <a:gd name="connsiteY8" fmla="*/ 0 h 6614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948991" h="6614416">
                <a:moveTo>
                  <a:pt x="10927348" y="0"/>
                </a:moveTo>
                <a:lnTo>
                  <a:pt x="10948991" y="216423"/>
                </a:lnTo>
                <a:cubicBezTo>
                  <a:pt x="10948991" y="216423"/>
                  <a:pt x="9450258" y="825114"/>
                  <a:pt x="6412213" y="2518628"/>
                </a:cubicBezTo>
                <a:cubicBezTo>
                  <a:pt x="4798251" y="3418308"/>
                  <a:pt x="2687247" y="5163188"/>
                  <a:pt x="1062811" y="6601329"/>
                </a:cubicBezTo>
                <a:lnTo>
                  <a:pt x="1048102" y="6614416"/>
                </a:lnTo>
                <a:lnTo>
                  <a:pt x="0" y="6614416"/>
                </a:lnTo>
                <a:lnTo>
                  <a:pt x="96161" y="6527148"/>
                </a:lnTo>
                <a:cubicBezTo>
                  <a:pt x="359095" y="6289576"/>
                  <a:pt x="549839" y="6122080"/>
                  <a:pt x="549839" y="6122080"/>
                </a:cubicBezTo>
                <a:cubicBezTo>
                  <a:pt x="4480633" y="1953222"/>
                  <a:pt x="10927348" y="0"/>
                  <a:pt x="10927348" y="0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8" name="任意多边形: 形状 7"/>
          <p:cNvSpPr/>
          <p:nvPr/>
        </p:nvSpPr>
        <p:spPr>
          <a:xfrm rot="5400000">
            <a:off x="-605857" y="605855"/>
            <a:ext cx="3108548" cy="1896835"/>
          </a:xfrm>
          <a:custGeom>
            <a:avLst/>
            <a:gdLst>
              <a:gd name="connsiteX0" fmla="*/ 5590253 w 5590253"/>
              <a:gd name="connsiteY0" fmla="*/ 0 h 3403233"/>
              <a:gd name="connsiteX1" fmla="*/ 1672181 w 5590253"/>
              <a:gd name="connsiteY1" fmla="*/ 3403233 h 3403233"/>
              <a:gd name="connsiteX2" fmla="*/ 0 w 5590253"/>
              <a:gd name="connsiteY2" fmla="*/ 3403233 h 3403233"/>
              <a:gd name="connsiteX3" fmla="*/ 11935 w 5590253"/>
              <a:gd name="connsiteY3" fmla="*/ 1606946 h 3403233"/>
              <a:gd name="connsiteX4" fmla="*/ 5590253 w 5590253"/>
              <a:gd name="connsiteY4" fmla="*/ 0 h 34032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90253" h="3403233">
                <a:moveTo>
                  <a:pt x="5590253" y="0"/>
                </a:moveTo>
                <a:lnTo>
                  <a:pt x="1672181" y="3403233"/>
                </a:lnTo>
                <a:lnTo>
                  <a:pt x="0" y="3403233"/>
                </a:lnTo>
                <a:lnTo>
                  <a:pt x="11935" y="1606946"/>
                </a:lnTo>
                <a:cubicBezTo>
                  <a:pt x="11935" y="1606946"/>
                  <a:pt x="1226612" y="2908192"/>
                  <a:pt x="5590253" y="0"/>
                </a:cubicBez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9" name="任意多边形: 形状 8"/>
          <p:cNvSpPr/>
          <p:nvPr/>
        </p:nvSpPr>
        <p:spPr>
          <a:xfrm rot="5400000">
            <a:off x="-942148" y="2252031"/>
            <a:ext cx="5557125" cy="3672829"/>
          </a:xfrm>
          <a:custGeom>
            <a:avLst/>
            <a:gdLst>
              <a:gd name="connsiteX0" fmla="*/ 9993650 w 9993650"/>
              <a:gd name="connsiteY0" fmla="*/ 0 h 6589658"/>
              <a:gd name="connsiteX1" fmla="*/ 9993650 w 9993650"/>
              <a:gd name="connsiteY1" fmla="*/ 6589658 h 6589658"/>
              <a:gd name="connsiteX2" fmla="*/ 9481282 w 9993650"/>
              <a:gd name="connsiteY2" fmla="*/ 6589658 h 6589658"/>
              <a:gd name="connsiteX3" fmla="*/ 9442156 w 9993650"/>
              <a:gd name="connsiteY3" fmla="*/ 6576126 h 6589658"/>
              <a:gd name="connsiteX4" fmla="*/ 1536593 w 9993650"/>
              <a:gd name="connsiteY4" fmla="*/ 6502535 h 6589658"/>
              <a:gd name="connsiteX5" fmla="*/ 1251116 w 9993650"/>
              <a:gd name="connsiteY5" fmla="*/ 6589658 h 6589658"/>
              <a:gd name="connsiteX6" fmla="*/ 0 w 9993650"/>
              <a:gd name="connsiteY6" fmla="*/ 6589658 h 6589658"/>
              <a:gd name="connsiteX7" fmla="*/ 195378 w 9993650"/>
              <a:gd name="connsiteY7" fmla="*/ 6414513 h 6589658"/>
              <a:gd name="connsiteX8" fmla="*/ 3300752 w 9993650"/>
              <a:gd name="connsiteY8" fmla="*/ 3857750 h 6589658"/>
              <a:gd name="connsiteX9" fmla="*/ 9993650 w 9993650"/>
              <a:gd name="connsiteY9" fmla="*/ 0 h 6589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993650" h="6589658">
                <a:moveTo>
                  <a:pt x="9993650" y="0"/>
                </a:moveTo>
                <a:lnTo>
                  <a:pt x="9993650" y="6589658"/>
                </a:lnTo>
                <a:lnTo>
                  <a:pt x="9481282" y="6589658"/>
                </a:lnTo>
                <a:lnTo>
                  <a:pt x="9442156" y="6576126"/>
                </a:lnTo>
                <a:cubicBezTo>
                  <a:pt x="6331463" y="5540142"/>
                  <a:pt x="3479003" y="5935015"/>
                  <a:pt x="1536593" y="6502535"/>
                </a:cubicBezTo>
                <a:lnTo>
                  <a:pt x="1251116" y="6589658"/>
                </a:lnTo>
                <a:lnTo>
                  <a:pt x="0" y="6589658"/>
                </a:lnTo>
                <a:lnTo>
                  <a:pt x="195378" y="6414513"/>
                </a:lnTo>
                <a:cubicBezTo>
                  <a:pt x="1925596" y="4879294"/>
                  <a:pt x="3300752" y="3857750"/>
                  <a:pt x="3300752" y="3857750"/>
                </a:cubicBezTo>
                <a:cubicBezTo>
                  <a:pt x="5889719" y="1547428"/>
                  <a:pt x="9993650" y="0"/>
                  <a:pt x="9993650" y="0"/>
                </a:cubicBezTo>
                <a:close/>
              </a:path>
            </a:pathLst>
          </a:custGeom>
          <a:gradFill>
            <a:gsLst>
              <a:gs pos="0">
                <a:schemeClr val="accent4"/>
              </a:gs>
              <a:gs pos="100000">
                <a:schemeClr val="accent1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1525956" y="6390216"/>
            <a:ext cx="5390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4C9D3-C384-4E7D-BD0D-43030464E9B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323850" algn="l" defTabSz="914400" rtl="0" eaLnBrk="1" latinLnBrk="0" hangingPunct="1">
        <a:lnSpc>
          <a:spcPct val="120000"/>
        </a:lnSpc>
        <a:spcBef>
          <a:spcPts val="1000"/>
        </a:spcBef>
        <a:buFont typeface="Wingdings" panose="05000000000000000000" pitchFamily="2" charset="2"/>
        <a:buChar char="n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18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1800" b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7" Type="http://schemas.openxmlformats.org/officeDocument/2006/relationships/vmlDrawing" Target="../drawings/vmlDrawing1.vml"/><Relationship Id="rId6" Type="http://schemas.openxmlformats.org/officeDocument/2006/relationships/slideLayout" Target="../slideLayouts/slideLayout3.xml"/><Relationship Id="rId5" Type="http://schemas.openxmlformats.org/officeDocument/2006/relationships/tags" Target="../tags/tag2.xml"/><Relationship Id="rId4" Type="http://schemas.openxmlformats.org/officeDocument/2006/relationships/image" Target="../media/image3.png"/><Relationship Id="rId3" Type="http://schemas.openxmlformats.org/officeDocument/2006/relationships/tags" Target="../tags/tag1.xml"/><Relationship Id="rId2" Type="http://schemas.openxmlformats.org/officeDocument/2006/relationships/image" Target="../media/image2.emf"/><Relationship Id="rId1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tags" Target="../tags/tag6.xml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tags" Target="../tags/tag7.xml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tags" Target="../tags/tag8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.xml"/><Relationship Id="rId8" Type="http://schemas.openxmlformats.org/officeDocument/2006/relationships/tags" Target="../tags/tag12.xml"/><Relationship Id="rId7" Type="http://schemas.openxmlformats.org/officeDocument/2006/relationships/image" Target="../media/image5.png"/><Relationship Id="rId6" Type="http://schemas.openxmlformats.org/officeDocument/2006/relationships/tags" Target="../tags/tag11.xml"/><Relationship Id="rId5" Type="http://schemas.openxmlformats.org/officeDocument/2006/relationships/image" Target="../media/image3.png"/><Relationship Id="rId4" Type="http://schemas.openxmlformats.org/officeDocument/2006/relationships/tags" Target="../tags/tag10.xml"/><Relationship Id="rId3" Type="http://schemas.openxmlformats.org/officeDocument/2006/relationships/tags" Target="../tags/tag9.xml"/><Relationship Id="rId2" Type="http://schemas.openxmlformats.org/officeDocument/2006/relationships/image" Target="../media/image2.emf"/><Relationship Id="rId11" Type="http://schemas.openxmlformats.org/officeDocument/2006/relationships/notesSlide" Target="../notesSlides/notesSlide13.xml"/><Relationship Id="rId10" Type="http://schemas.openxmlformats.org/officeDocument/2006/relationships/vmlDrawing" Target="../drawings/vmlDrawing2.vml"/><Relationship Id="rId1" Type="http://schemas.openxmlformats.org/officeDocument/2006/relationships/oleObject" Target="../embeddings/oleObject2.bin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2.xml"/><Relationship Id="rId3" Type="http://schemas.openxmlformats.org/officeDocument/2006/relationships/tags" Target="../tags/tag4.xml"/><Relationship Id="rId2" Type="http://schemas.openxmlformats.org/officeDocument/2006/relationships/image" Target="../media/image3.png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对象 2" hidden="1"/>
          <p:cNvGraphicFramePr>
            <a:graphicFrameLocks noChangeAspect="1"/>
          </p:cNvGraphicFramePr>
          <p:nvPr/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" name="think-cell Slide" r:id="rId1" imgW="9525" imgH="9525" progId="TCLayout.ActiveDocument.1">
                  <p:embed/>
                </p:oleObj>
              </mc:Choice>
              <mc:Fallback>
                <p:oleObj name="think-cell Slide" r:id="rId1" imgW="9525" imgH="9525" progId="TCLayout.ActiveDocument.1">
                  <p:embed/>
                  <p:pic>
                    <p:nvPicPr>
                      <p:cNvPr id="0" name="对象 2" hidden="1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矩形 1" hidden="1"/>
          <p:cNvSpPr/>
          <p:nvPr/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4000" b="1" dirty="0"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Arial" panose="020B0604020202020204" pitchFamily="34" charset="0"/>
            </a:endParaRPr>
          </a:p>
        </p:txBody>
      </p:sp>
      <p:sp>
        <p:nvSpPr>
          <p:cNvPr id="5" name="副标题 4"/>
          <p:cNvSpPr>
            <a:spLocks noGrp="1"/>
          </p:cNvSpPr>
          <p:nvPr>
            <p:ph type="subTitle" idx="1"/>
          </p:nvPr>
        </p:nvSpPr>
        <p:spPr>
          <a:xfrm>
            <a:off x="615949" y="3999271"/>
            <a:ext cx="4539562" cy="558799"/>
          </a:xfrm>
        </p:spPr>
        <p:txBody>
          <a:bodyPr>
            <a:normAutofit/>
          </a:bodyPr>
          <a:lstStyle/>
          <a:p>
            <a:r>
              <a:rPr lang="zh-CN" altLang="en-US" sz="2400" b="0" dirty="0"/>
              <a:t>编写组</a:t>
            </a:r>
            <a:endParaRPr lang="zh-CN" altLang="en-US" sz="2400" b="0" dirty="0"/>
          </a:p>
        </p:txBody>
      </p:sp>
      <p:sp>
        <p:nvSpPr>
          <p:cNvPr id="8" name="标题 1"/>
          <p:cNvSpPr txBox="1"/>
          <p:nvPr/>
        </p:nvSpPr>
        <p:spPr>
          <a:xfrm>
            <a:off x="373933" y="148772"/>
            <a:ext cx="6616343" cy="18165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5400" dirty="0"/>
              <a:t>信息</a:t>
            </a:r>
            <a:r>
              <a:rPr lang="zh-CN" altLang="en-US" sz="5400" dirty="0"/>
              <a:t>技术</a:t>
            </a:r>
            <a:endParaRPr lang="zh-CN" altLang="en-US" sz="5400" dirty="0"/>
          </a:p>
          <a:p>
            <a:pPr>
              <a:lnSpc>
                <a:spcPct val="120000"/>
              </a:lnSpc>
            </a:pPr>
            <a:r>
              <a:rPr lang="zh-CN" altLang="en-US" sz="3900" dirty="0"/>
              <a:t>七年级</a:t>
            </a:r>
            <a:r>
              <a:rPr lang="en-US" altLang="zh-CN" sz="3900" dirty="0"/>
              <a:t>  </a:t>
            </a:r>
            <a:r>
              <a:rPr lang="zh-CN" altLang="en-US" sz="3900" dirty="0"/>
              <a:t>上册</a:t>
            </a:r>
            <a:endParaRPr lang="zh-CN" altLang="en-US" sz="3900" dirty="0"/>
          </a:p>
        </p:txBody>
      </p:sp>
      <p:pic>
        <p:nvPicPr>
          <p:cNvPr id="4" name="Picture 33" descr="C:\Documents and Settings\EJPeng\桌面\社标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42240" y="573119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文本框 5"/>
          <p:cNvSpPr txBox="1"/>
          <p:nvPr/>
        </p:nvSpPr>
        <p:spPr>
          <a:xfrm>
            <a:off x="485775" y="2112645"/>
            <a:ext cx="5701665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/>
              <a:t>第三单元</a:t>
            </a:r>
            <a:endParaRPr lang="zh-CN" altLang="en-US" sz="3200"/>
          </a:p>
          <a:p>
            <a:r>
              <a:rPr lang="zh-CN" altLang="en-US" sz="3200"/>
              <a:t>第2课 我查询你回答-浏览器与C</a:t>
            </a:r>
            <a:r>
              <a:rPr lang="en-US" altLang="zh-CN" sz="3200"/>
              <a:t>/</a:t>
            </a:r>
            <a:r>
              <a:rPr lang="zh-CN" altLang="en-US" sz="3200"/>
              <a:t>S架构</a:t>
            </a:r>
            <a:endParaRPr lang="zh-CN" altLang="en-US" sz="3200"/>
          </a:p>
        </p:txBody>
      </p:sp>
    </p:spTree>
    <p:custDataLst>
      <p:tags r:id="rId5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237615" y="1423670"/>
            <a:ext cx="989139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342900" indent="-342900">
              <a:lnSpc>
                <a:spcPct val="100000"/>
              </a:lnSpc>
              <a:buFont typeface="Wingdings" panose="05000000000000000000" charset="0"/>
              <a:buChar char="p"/>
            </a:pP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测试题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1002030" y="2151380"/>
            <a:ext cx="10074275" cy="3209290"/>
          </a:xfrm>
          <a:prstGeom prst="round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t" anchorCtr="0"/>
          <a:p>
            <a:pPr algn="l">
              <a:lnSpc>
                <a:spcPct val="150000"/>
              </a:lnSpc>
            </a:pPr>
            <a:r>
              <a:rPr lang="en-US" altLang="zh-CN" sz="2400">
                <a:solidFill>
                  <a:schemeClr val="tx1"/>
                </a:solidFill>
              </a:rPr>
              <a:t>1.</a:t>
            </a:r>
            <a:r>
              <a:rPr lang="zh-CN" altLang="en-US" sz="2400">
                <a:solidFill>
                  <a:schemeClr val="tx1"/>
                </a:solidFill>
              </a:rPr>
              <a:t>用户在“去哪儿”平台输入用户名和密码进行登录的过程中，______通过HTTP的______请求方法将数据发送到服务器，服务器接收到客户端发送的请求后，通过HTTP的______回应处理情况，以确保响应服务的顺利开展。</a:t>
            </a:r>
            <a:endParaRPr lang="zh-CN" altLang="en-US" sz="2400">
              <a:solidFill>
                <a:schemeClr val="tx1"/>
              </a:solidFill>
            </a:endParaRPr>
          </a:p>
          <a:p>
            <a:pPr algn="l">
              <a:lnSpc>
                <a:spcPct val="150000"/>
              </a:lnSpc>
            </a:pPr>
            <a:r>
              <a:rPr lang="zh-CN" altLang="en-US" sz="2400">
                <a:solidFill>
                  <a:schemeClr val="tx1"/>
                </a:solidFill>
              </a:rPr>
              <a:t>A.服务器  B.客户端   C.GET   D.POST   E.请求  D.响应状态码</a:t>
            </a:r>
            <a:endParaRPr lang="zh-CN" altLang="en-US" sz="2400">
              <a:solidFill>
                <a:schemeClr val="tx1"/>
              </a:solidFill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-1" y="274154"/>
            <a:ext cx="6587544" cy="714778"/>
            <a:chOff x="0" y="1049628"/>
            <a:chExt cx="2873574" cy="714778"/>
          </a:xfrm>
        </p:grpSpPr>
        <p:sp>
          <p:nvSpPr>
            <p:cNvPr id="11" name="矩形: 剪去单角 6"/>
            <p:cNvSpPr/>
            <p:nvPr/>
          </p:nvSpPr>
          <p:spPr>
            <a:xfrm>
              <a:off x="0" y="1049628"/>
              <a:ext cx="2873574" cy="714778"/>
            </a:xfrm>
            <a:prstGeom prst="snip1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65470" y="1158038"/>
              <a:ext cx="2742633" cy="53403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p>
              <a:pPr algn="ctr">
                <a:lnSpc>
                  <a:spcPct val="120000"/>
                </a:lnSpc>
              </a:pPr>
              <a:r>
                <a:rPr lang="en-US" altLang="zh-CN" sz="2400" b="1" dirty="0">
                  <a:solidFill>
                    <a:schemeClr val="bg1"/>
                  </a:solidFill>
                </a:rPr>
                <a:t>                                              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三、</a:t>
              </a:r>
              <a:r>
                <a:rPr lang="en-US" altLang="zh-CN" sz="2400" b="1" dirty="0">
                  <a:solidFill>
                    <a:schemeClr val="bg1"/>
                  </a:solidFill>
                </a:rPr>
                <a:t> 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习题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测试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4" name="Picture 33" descr="C:\Documents and Settings\EJPeng\桌面\社标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49860" y="38703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237615" y="1423670"/>
            <a:ext cx="9891395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342900" indent="-34290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学到了哪些知识与技能？</a:t>
            </a:r>
            <a:endParaRPr lang="zh-CN" altLang="en-US" sz="32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提升了哪些方面的能力？</a:t>
            </a:r>
            <a:endParaRPr lang="zh-CN" altLang="en-US" sz="32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生成了怎样的观点？</a:t>
            </a:r>
            <a:endParaRPr lang="zh-CN" altLang="en-US" sz="32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-1" y="274154"/>
            <a:ext cx="6587544" cy="714778"/>
            <a:chOff x="0" y="1049628"/>
            <a:chExt cx="2873574" cy="714778"/>
          </a:xfrm>
        </p:grpSpPr>
        <p:sp>
          <p:nvSpPr>
            <p:cNvPr id="5" name="矩形: 剪去单角 6"/>
            <p:cNvSpPr/>
            <p:nvPr/>
          </p:nvSpPr>
          <p:spPr>
            <a:xfrm>
              <a:off x="0" y="1049628"/>
              <a:ext cx="2873574" cy="714778"/>
            </a:xfrm>
            <a:prstGeom prst="snip1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65470" y="1158038"/>
              <a:ext cx="2742633" cy="53403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p>
              <a:pPr algn="ctr">
                <a:lnSpc>
                  <a:spcPct val="120000"/>
                </a:lnSpc>
              </a:pPr>
              <a:r>
                <a:rPr lang="en-US" altLang="zh-CN" sz="2400" b="1" dirty="0">
                  <a:solidFill>
                    <a:schemeClr val="bg1"/>
                  </a:solidFill>
                </a:rPr>
                <a:t>                                              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四、</a:t>
              </a:r>
              <a:r>
                <a:rPr lang="en-US" altLang="zh-CN" sz="2400" b="1" dirty="0">
                  <a:solidFill>
                    <a:schemeClr val="bg1"/>
                  </a:solidFill>
                </a:rPr>
                <a:t> 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小结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回顾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0" name="Picture 33" descr="C:\Documents and Settings\EJPeng\桌面\社标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49860" y="38703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48640" y="1519555"/>
            <a:ext cx="11216640" cy="304609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>
              <a:lnSpc>
                <a:spcPct val="100000"/>
              </a:lnSpc>
              <a:buFont typeface="Wingdings" panose="05000000000000000000" charset="0"/>
              <a:buNone/>
            </a:pP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1.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项目实施作业</a:t>
            </a:r>
            <a:endParaRPr lang="zh-CN" altLang="en-US" sz="32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>
              <a:lnSpc>
                <a:spcPct val="100000"/>
              </a:lnSpc>
              <a:buFont typeface="Wingdings" panose="05000000000000000000" charset="0"/>
              <a:buNone/>
            </a:pP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请各小组对项目探究的阶段成果进行整理并提交，整理内容：</a:t>
            </a:r>
            <a:endParaRPr lang="zh-CN" altLang="en-US" sz="32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457200" indent="-457200">
              <a:lnSpc>
                <a:spcPct val="100000"/>
              </a:lnSpc>
              <a:buFont typeface="Wingdings" panose="05000000000000000000" charset="0"/>
              <a:buChar char="p"/>
            </a:pP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收集与旅行相关的网络应用或平台，并整理汇总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（</a:t>
            </a: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WORD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文档）</a:t>
            </a:r>
            <a:endParaRPr lang="zh-CN" altLang="en-US" sz="32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457200" indent="-457200">
              <a:lnSpc>
                <a:spcPct val="100000"/>
              </a:lnSpc>
              <a:buFont typeface="Wingdings" panose="05000000000000000000" charset="0"/>
              <a:buChar char="p"/>
            </a:pP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整理使用浏览器与客户端APP的体验报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告（</a:t>
            </a: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WORD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文档）</a:t>
            </a:r>
            <a:endParaRPr lang="zh-CN" altLang="en-US" sz="32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>
              <a:lnSpc>
                <a:spcPct val="100000"/>
              </a:lnSpc>
              <a:buFont typeface="Wingdings" panose="05000000000000000000" charset="0"/>
              <a:buNone/>
            </a:pPr>
            <a:endParaRPr lang="zh-CN" altLang="en-US" sz="32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-1" y="274154"/>
            <a:ext cx="6587544" cy="714778"/>
            <a:chOff x="0" y="1049628"/>
            <a:chExt cx="2873574" cy="714778"/>
          </a:xfrm>
        </p:grpSpPr>
        <p:sp>
          <p:nvSpPr>
            <p:cNvPr id="5" name="矩形: 剪去单角 6"/>
            <p:cNvSpPr/>
            <p:nvPr/>
          </p:nvSpPr>
          <p:spPr>
            <a:xfrm>
              <a:off x="0" y="1049628"/>
              <a:ext cx="2873574" cy="714778"/>
            </a:xfrm>
            <a:prstGeom prst="snip1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65470" y="1158038"/>
              <a:ext cx="2742633" cy="53403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p>
              <a:pPr algn="ctr">
                <a:lnSpc>
                  <a:spcPct val="120000"/>
                </a:lnSpc>
              </a:pPr>
              <a:r>
                <a:rPr lang="en-US" altLang="zh-CN" sz="2400" b="1" dirty="0">
                  <a:solidFill>
                    <a:schemeClr val="bg1"/>
                  </a:solidFill>
                </a:rPr>
                <a:t>                                              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五、</a:t>
              </a:r>
              <a:r>
                <a:rPr lang="en-US" altLang="zh-CN" sz="2400" b="1" dirty="0">
                  <a:solidFill>
                    <a:schemeClr val="bg1"/>
                  </a:solidFill>
                </a:rPr>
                <a:t> 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作业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9" name="Picture 33" descr="C:\Documents and Settings\EJPeng\桌面\社标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49860" y="38703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对象 2" hidden="1"/>
          <p:cNvGraphicFramePr>
            <a:graphicFrameLocks noChangeAspect="1"/>
          </p:cNvGraphicFramePr>
          <p:nvPr/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4" name="think-cell Slide" r:id="rId1" imgW="9525" imgH="9525" progId="TCLayout.ActiveDocument.1">
                  <p:embed/>
                </p:oleObj>
              </mc:Choice>
              <mc:Fallback>
                <p:oleObj name="think-cell Slide" r:id="rId1" imgW="9525" imgH="9525" progId="TCLayout.ActiveDocument.1">
                  <p:embed/>
                  <p:pic>
                    <p:nvPicPr>
                      <p:cNvPr id="0" name="对象 2" hidden="1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矩形 1" hidden="1"/>
          <p:cNvSpPr/>
          <p:nvPr/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4000" b="1" dirty="0"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Arial" panose="020B0604020202020204" pitchFamily="34" charset="0"/>
            </a:endParaRPr>
          </a:p>
        </p:txBody>
      </p:sp>
      <p:sp>
        <p:nvSpPr>
          <p:cNvPr id="9" name="标题 1"/>
          <p:cNvSpPr txBox="1"/>
          <p:nvPr>
            <p:custDataLst>
              <p:tags r:id="rId3"/>
            </p:custDataLst>
          </p:nvPr>
        </p:nvSpPr>
        <p:spPr>
          <a:xfrm>
            <a:off x="2673903" y="1305107"/>
            <a:ext cx="6616343" cy="18165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5400" dirty="0"/>
              <a:t>信息</a:t>
            </a:r>
            <a:r>
              <a:rPr lang="zh-CN" altLang="en-US" sz="5400" dirty="0"/>
              <a:t>技术</a:t>
            </a:r>
            <a:endParaRPr lang="zh-CN" altLang="en-US" sz="5400" dirty="0"/>
          </a:p>
          <a:p>
            <a:pPr>
              <a:lnSpc>
                <a:spcPct val="120000"/>
              </a:lnSpc>
            </a:pPr>
            <a:r>
              <a:rPr lang="zh-CN" altLang="en-US" sz="3900" dirty="0"/>
              <a:t>七年级</a:t>
            </a:r>
            <a:r>
              <a:rPr lang="en-US" altLang="zh-CN" sz="3900" dirty="0"/>
              <a:t>  </a:t>
            </a:r>
            <a:r>
              <a:rPr lang="zh-CN" altLang="en-US" sz="3900" dirty="0"/>
              <a:t>上册</a:t>
            </a:r>
            <a:endParaRPr lang="zh-CN" altLang="en-US" sz="3900" dirty="0"/>
          </a:p>
        </p:txBody>
      </p:sp>
      <p:pic>
        <p:nvPicPr>
          <p:cNvPr id="10" name="Picture 33" descr="C:\Documents and Settings\EJPeng\桌面\社标.pn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9678670" y="5665788"/>
            <a:ext cx="1873250" cy="5461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" name="Picture 1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7"/>
          <a:srcRect l="28646" t="13852" r="40625" b="7814"/>
          <a:stretch>
            <a:fillRect/>
          </a:stretch>
        </p:blipFill>
        <p:spPr bwMode="auto">
          <a:xfrm>
            <a:off x="621665" y="851535"/>
            <a:ext cx="1437005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custDataLst>
      <p:tags r:id="rId8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-1" y="274154"/>
            <a:ext cx="6587544" cy="714778"/>
            <a:chOff x="0" y="1049628"/>
            <a:chExt cx="2873574" cy="714778"/>
          </a:xfrm>
        </p:grpSpPr>
        <p:sp>
          <p:nvSpPr>
            <p:cNvPr id="5" name="矩形: 剪去单角 6"/>
            <p:cNvSpPr/>
            <p:nvPr/>
          </p:nvSpPr>
          <p:spPr>
            <a:xfrm>
              <a:off x="0" y="1049628"/>
              <a:ext cx="2873574" cy="714778"/>
            </a:xfrm>
            <a:prstGeom prst="snip1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65470" y="1158038"/>
              <a:ext cx="2742633" cy="53403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p>
              <a:pPr algn="ctr">
                <a:lnSpc>
                  <a:spcPct val="120000"/>
                </a:lnSpc>
              </a:pPr>
              <a:r>
                <a:rPr lang="en-US" altLang="zh-CN" sz="2400" b="1" dirty="0">
                  <a:solidFill>
                    <a:schemeClr val="bg1"/>
                  </a:solidFill>
                </a:rPr>
                <a:t>                                              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一、</a:t>
              </a:r>
              <a:r>
                <a:rPr lang="en-US" altLang="zh-CN" sz="2400" b="1" dirty="0">
                  <a:solidFill>
                    <a:schemeClr val="bg1"/>
                  </a:solidFill>
                </a:rPr>
                <a:t> 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知识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探究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9" name="Picture 33" descr="C:\Documents and Settings\EJPeng\桌面\社标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49860" y="38703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" name="矩形: 剪去单角 19"/>
          <p:cNvSpPr/>
          <p:nvPr/>
        </p:nvSpPr>
        <p:spPr>
          <a:xfrm>
            <a:off x="671830" y="1597025"/>
            <a:ext cx="1807845" cy="715010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400" b="1" dirty="0"/>
              <a:t>项目子任务</a:t>
            </a:r>
            <a:endParaRPr lang="zh-CN" altLang="en-US" sz="2400" b="1" dirty="0"/>
          </a:p>
        </p:txBody>
      </p:sp>
      <p:sp>
        <p:nvSpPr>
          <p:cNvPr id="10" name="文本框 9"/>
          <p:cNvSpPr txBox="1"/>
          <p:nvPr/>
        </p:nvSpPr>
        <p:spPr>
          <a:xfrm>
            <a:off x="2769235" y="1597025"/>
            <a:ext cx="8298180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了解浏览万维网信息的两种方式，为选择合适的网络应用或平台储备知识。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0" y="375920"/>
            <a:ext cx="2662555" cy="715010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/>
              <a:t>探究</a:t>
            </a:r>
            <a:r>
              <a:rPr lang="zh-CN" altLang="en-US" sz="2800" b="1" dirty="0"/>
              <a:t>内容</a:t>
            </a:r>
            <a:endParaRPr lang="zh-CN" altLang="en-US" sz="2800" b="1" dirty="0"/>
          </a:p>
        </p:txBody>
      </p:sp>
      <p:sp>
        <p:nvSpPr>
          <p:cNvPr id="2" name="文本框 1"/>
          <p:cNvSpPr txBox="1"/>
          <p:nvPr/>
        </p:nvSpPr>
        <p:spPr bwMode="auto">
          <a:xfrm>
            <a:off x="95885" y="1454150"/>
            <a:ext cx="11742420" cy="37846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514350" indent="-514350">
              <a:lnSpc>
                <a:spcPct val="150000"/>
              </a:lnSpc>
              <a:buFont typeface="Wingdings" panose="05000000000000000000"/>
              <a:buChar char="p"/>
              <a:defRPr/>
            </a:pPr>
            <a:r>
              <a:rPr sz="3200" dirty="0">
                <a:solidFill>
                  <a:schemeClr val="tx1"/>
                </a:solidFill>
              </a:rPr>
              <a:t>遵循“从抽象到具体，从原理到应用”的认知规律</a:t>
            </a:r>
            <a:r>
              <a:rPr lang="zh-CN" sz="3200" dirty="0">
                <a:solidFill>
                  <a:schemeClr val="tx1"/>
                </a:solidFill>
              </a:rPr>
              <a:t>。</a:t>
            </a:r>
            <a:endParaRPr sz="3200" dirty="0">
              <a:solidFill>
                <a:schemeClr val="tx1"/>
              </a:solidFill>
            </a:endParaRPr>
          </a:p>
          <a:p>
            <a:pPr indent="0">
              <a:lnSpc>
                <a:spcPct val="150000"/>
              </a:lnSpc>
              <a:buFont typeface="Wingdings" panose="05000000000000000000"/>
              <a:buNone/>
              <a:defRPr/>
            </a:pPr>
            <a:r>
              <a:rPr lang="en-US" sz="3200" dirty="0">
                <a:solidFill>
                  <a:schemeClr val="tx1"/>
                </a:solidFill>
              </a:rPr>
              <a:t>1.</a:t>
            </a:r>
            <a:r>
              <a:rPr sz="3200" dirty="0">
                <a:solidFill>
                  <a:schemeClr val="tx1"/>
                </a:solidFill>
              </a:rPr>
              <a:t>HTTP是如何支持“请求-响应”？——</a:t>
            </a:r>
            <a:r>
              <a:rPr lang="zh-CN" sz="3200" dirty="0">
                <a:solidFill>
                  <a:schemeClr val="tx1"/>
                </a:solidFill>
              </a:rPr>
              <a:t>原理（</a:t>
            </a:r>
            <a:r>
              <a:rPr lang="zh-CN" sz="3200" dirty="0">
                <a:solidFill>
                  <a:schemeClr val="tx1"/>
                </a:solidFill>
              </a:rPr>
              <a:t>抽象）</a:t>
            </a:r>
            <a:endParaRPr lang="zh-CN" sz="3200" dirty="0">
              <a:solidFill>
                <a:schemeClr val="tx1"/>
              </a:solidFill>
            </a:endParaRPr>
          </a:p>
          <a:p>
            <a:pPr indent="0">
              <a:lnSpc>
                <a:spcPct val="150000"/>
              </a:lnSpc>
              <a:buFont typeface="Wingdings" panose="05000000000000000000"/>
              <a:buNone/>
              <a:defRPr/>
            </a:pPr>
            <a:r>
              <a:rPr lang="en-US" sz="3200" dirty="0">
                <a:solidFill>
                  <a:schemeClr val="tx1"/>
                </a:solidFill>
              </a:rPr>
              <a:t>2.</a:t>
            </a:r>
            <a:r>
              <a:rPr sz="3200" dirty="0">
                <a:solidFill>
                  <a:schemeClr val="tx1"/>
                </a:solidFill>
              </a:rPr>
              <a:t>浏览器为什么具有跨平台的优势？——</a:t>
            </a:r>
            <a:r>
              <a:rPr lang="zh-CN" sz="3200" dirty="0">
                <a:solidFill>
                  <a:schemeClr val="tx1"/>
                </a:solidFill>
              </a:rPr>
              <a:t>应用（</a:t>
            </a:r>
            <a:r>
              <a:rPr lang="zh-CN" sz="3200" dirty="0">
                <a:solidFill>
                  <a:schemeClr val="tx1"/>
                </a:solidFill>
              </a:rPr>
              <a:t>具体）</a:t>
            </a:r>
            <a:endParaRPr lang="zh-CN" sz="3200" dirty="0">
              <a:solidFill>
                <a:schemeClr val="tx1"/>
              </a:solidFill>
            </a:endParaRPr>
          </a:p>
          <a:p>
            <a:pPr indent="0">
              <a:lnSpc>
                <a:spcPct val="150000"/>
              </a:lnSpc>
              <a:buFont typeface="Wingdings" panose="05000000000000000000"/>
              <a:buNone/>
              <a:defRPr/>
            </a:pPr>
            <a:r>
              <a:rPr lang="en-US" sz="3200" dirty="0">
                <a:solidFill>
                  <a:schemeClr val="tx1"/>
                </a:solidFill>
              </a:rPr>
              <a:t>3.</a:t>
            </a:r>
            <a:r>
              <a:rPr sz="3200" dirty="0">
                <a:solidFill>
                  <a:schemeClr val="tx1"/>
                </a:solidFill>
              </a:rPr>
              <a:t>基于C/S架构的客户端有哪些优势？——</a:t>
            </a:r>
            <a:r>
              <a:rPr lang="zh-CN" sz="3200" dirty="0">
                <a:solidFill>
                  <a:schemeClr val="tx1"/>
                </a:solidFill>
              </a:rPr>
              <a:t>应用（</a:t>
            </a:r>
            <a:r>
              <a:rPr lang="zh-CN" sz="3200" dirty="0">
                <a:solidFill>
                  <a:schemeClr val="tx1"/>
                </a:solidFill>
              </a:rPr>
              <a:t>具体）</a:t>
            </a:r>
            <a:endParaRPr lang="zh-CN" sz="3200" dirty="0">
              <a:solidFill>
                <a:schemeClr val="tx1"/>
              </a:solidFill>
            </a:endParaRPr>
          </a:p>
          <a:p>
            <a:pPr indent="0">
              <a:lnSpc>
                <a:spcPct val="150000"/>
              </a:lnSpc>
              <a:buFont typeface="Wingdings" panose="05000000000000000000"/>
              <a:buNone/>
              <a:defRPr/>
            </a:pPr>
            <a:r>
              <a:rPr lang="zh-CN" altLang="en-US" sz="320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……</a:t>
            </a:r>
            <a:endParaRPr lang="zh-CN" altLang="en-US" sz="3200" dirty="0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îṡľîḍe"/>
          <p:cNvCxnSpPr/>
          <p:nvPr/>
        </p:nvCxnSpPr>
        <p:spPr>
          <a:xfrm rot="5400000">
            <a:off x="-1795720" y="3678869"/>
            <a:ext cx="5224475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592667" y="722504"/>
            <a:ext cx="155159" cy="522447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316990" y="544830"/>
            <a:ext cx="2381250" cy="583565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p>
            <a:pPr algn="ctr"/>
            <a:r>
              <a:rPr lang="zh-CN" altLang="en-US" sz="3200">
                <a:solidFill>
                  <a:schemeClr val="bg1"/>
                </a:solidFill>
              </a:rPr>
              <a:t>知识习得</a:t>
            </a:r>
            <a:endParaRPr lang="zh-CN" altLang="en-US" sz="3200">
              <a:solidFill>
                <a:schemeClr val="bg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27430" y="1477010"/>
            <a:ext cx="10896600" cy="4911090"/>
          </a:xfrm>
          <a:prstGeom prst="rect">
            <a:avLst/>
          </a:prstGeom>
        </p:spPr>
        <p:txBody>
          <a:bodyPr>
            <a:noAutofit/>
          </a:bodyPr>
          <a:p>
            <a:pPr marL="0" indent="0" algn="just" defTabSz="266700">
              <a:lnSpc>
                <a:spcPct val="100000"/>
              </a:lnSpc>
              <a:spcAft>
                <a:spcPct val="0"/>
              </a:spcAft>
            </a:pPr>
            <a:r>
              <a:rPr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（1）自主阅读：以书本P75-80为主，网络知识作补充</a:t>
            </a:r>
            <a:endParaRPr sz="2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0" indent="0" algn="just" defTabSz="266700">
              <a:lnSpc>
                <a:spcPct val="100000"/>
              </a:lnSpc>
              <a:spcAft>
                <a:spcPct val="0"/>
              </a:spcAft>
            </a:pPr>
            <a:r>
              <a:rPr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（2）知识梳理：</a:t>
            </a:r>
            <a:endParaRPr sz="2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0" indent="0" algn="just" defTabSz="266700">
              <a:lnSpc>
                <a:spcPct val="100000"/>
              </a:lnSpc>
              <a:spcAft>
                <a:spcPct val="0"/>
              </a:spcAft>
            </a:pPr>
            <a:r>
              <a:rPr lang="en-US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</a:t>
            </a:r>
            <a:r>
              <a:rPr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①HTTP的请求与响应，通常是由客户端通过</a:t>
            </a:r>
            <a:r>
              <a:rPr sz="2800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en-US" sz="2800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   </a:t>
            </a:r>
            <a:r>
              <a:rPr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向服务器发起请求，服务器则接收并响应服务。</a:t>
            </a:r>
            <a:endParaRPr sz="2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0" indent="0" algn="just" defTabSz="266700">
              <a:lnSpc>
                <a:spcPct val="100000"/>
              </a:lnSpc>
              <a:spcAft>
                <a:spcPct val="0"/>
              </a:spcAft>
            </a:pPr>
            <a:r>
              <a:rPr lang="en-US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</a:t>
            </a:r>
            <a:r>
              <a:rPr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②常用的HTTP请求方法有</a:t>
            </a:r>
            <a:r>
              <a:rPr sz="2800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</a:t>
            </a:r>
            <a:r>
              <a:rPr lang="en-US" sz="2800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</a:t>
            </a:r>
            <a:r>
              <a:rPr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和</a:t>
            </a:r>
            <a:r>
              <a:rPr sz="2800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</a:t>
            </a:r>
            <a:r>
              <a:rPr lang="en-US" sz="2800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</a:t>
            </a:r>
            <a:r>
              <a:rPr sz="2800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。</a:t>
            </a:r>
            <a:endParaRPr sz="2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0" indent="0" algn="just" defTabSz="266700">
              <a:lnSpc>
                <a:spcPct val="100000"/>
              </a:lnSpc>
              <a:spcAft>
                <a:spcPct val="0"/>
              </a:spcAft>
            </a:pPr>
            <a:r>
              <a:rPr lang="en-US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</a:t>
            </a:r>
            <a:r>
              <a:rPr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③由于</a:t>
            </a:r>
            <a:r>
              <a:rPr sz="2800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</a:t>
            </a:r>
            <a:r>
              <a:rPr lang="en-US" sz="2800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</a:t>
            </a:r>
            <a:r>
              <a:rPr sz="2800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</a:t>
            </a:r>
            <a:r>
              <a:rPr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承担了“请求-响应”的大部分工作，</a:t>
            </a:r>
            <a:r>
              <a:rPr lang="zh-CN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大大</a:t>
            </a:r>
            <a:r>
              <a:rPr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减轻了开发、维护和使用的成本。</a:t>
            </a:r>
            <a:endParaRPr sz="2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0" indent="0" algn="just" defTabSz="266700">
              <a:lnSpc>
                <a:spcPct val="100000"/>
              </a:lnSpc>
              <a:spcAft>
                <a:spcPct val="0"/>
              </a:spcAft>
            </a:pPr>
            <a:r>
              <a:rPr lang="en-US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</a:t>
            </a:r>
            <a:r>
              <a:rPr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④C/S架构可以将“请求-响应”工作合理分配给</a:t>
            </a:r>
            <a:r>
              <a:rPr sz="2800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</a:t>
            </a:r>
            <a:r>
              <a:rPr lang="en-US" sz="2800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</a:t>
            </a:r>
            <a:r>
              <a:rPr sz="2800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和</a:t>
            </a:r>
            <a:r>
              <a:rPr sz="2800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</a:t>
            </a:r>
            <a:r>
              <a:rPr lang="en-US" sz="2800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</a:t>
            </a:r>
            <a:r>
              <a:rPr sz="2800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</a:t>
            </a:r>
            <a:r>
              <a:rPr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，从而降低对网络和服务器的要求，响应时间相对较短，安全更有保障。</a:t>
            </a:r>
            <a:endParaRPr sz="2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îṡľîḍe"/>
          <p:cNvCxnSpPr/>
          <p:nvPr/>
        </p:nvCxnSpPr>
        <p:spPr>
          <a:xfrm rot="5400000">
            <a:off x="-1795720" y="3678869"/>
            <a:ext cx="5224475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592667" y="722504"/>
            <a:ext cx="155159" cy="522447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316990" y="544830"/>
            <a:ext cx="3235325" cy="583565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p>
            <a:pPr algn="ctr"/>
            <a:r>
              <a:rPr lang="zh-CN" altLang="en-US" sz="3200">
                <a:solidFill>
                  <a:schemeClr val="bg1"/>
                </a:solidFill>
              </a:rPr>
              <a:t>将知识转为能力</a:t>
            </a:r>
            <a:endParaRPr lang="zh-CN" altLang="en-US" sz="3200">
              <a:solidFill>
                <a:schemeClr val="bg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74725" y="1711325"/>
            <a:ext cx="10451465" cy="4911090"/>
          </a:xfrm>
          <a:prstGeom prst="rect">
            <a:avLst/>
          </a:prstGeom>
        </p:spPr>
        <p:txBody>
          <a:bodyPr>
            <a:noAutofit/>
          </a:bodyPr>
          <a:p>
            <a:pPr marL="0" indent="0" algn="just" defTabSz="266700">
              <a:lnSpc>
                <a:spcPct val="150000"/>
              </a:lnSpc>
              <a:spcAft>
                <a:spcPct val="0"/>
              </a:spcAft>
            </a:pPr>
            <a:endParaRPr lang="zh-CN" altLang="en-US" sz="2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16990" y="1341755"/>
            <a:ext cx="10414000" cy="22453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342900" indent="-34290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学会分析：在“马蜂窝”网站，浏览旅行的相关内容，从输入网址到浏览页面，有哪些技术参与，彼此之间如何配合运行？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342900" indent="-342900">
              <a:buFont typeface="Wingdings" panose="05000000000000000000" charset="0"/>
              <a:buChar char="p"/>
            </a:pPr>
            <a:endParaRPr lang="zh-CN" altLang="en-US" sz="280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endParaRPr lang="zh-CN" altLang="en-US" sz="280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1118870" y="2882265"/>
            <a:ext cx="10810240" cy="2728595"/>
          </a:xfrm>
          <a:prstGeom prst="round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l">
              <a:lnSpc>
                <a:spcPct val="150000"/>
              </a:lnSpc>
            </a:pPr>
            <a:r>
              <a:rPr sz="28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在这个过程中，通常由浏览器通过HTTP向</a:t>
            </a:r>
            <a:r>
              <a:rPr sz="2800" u="sng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  </a:t>
            </a:r>
            <a:r>
              <a:rPr lang="en-US" sz="2800" u="sng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       </a:t>
            </a:r>
            <a:r>
              <a:rPr sz="2800" u="sng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  </a:t>
            </a:r>
            <a:r>
              <a:rPr sz="28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发起请求，通过</a:t>
            </a:r>
            <a:r>
              <a:rPr sz="2800" u="sng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   </a:t>
            </a:r>
            <a:r>
              <a:rPr lang="en-US" sz="2800" u="sng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     </a:t>
            </a:r>
            <a:r>
              <a:rPr sz="2800" u="sng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    </a:t>
            </a:r>
            <a:r>
              <a:rPr sz="28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请求方法从服务器获取网页数据；服务器接收到客户端发出的请求后，通过</a:t>
            </a:r>
            <a:r>
              <a:rPr sz="2800" u="sng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  </a:t>
            </a:r>
            <a:r>
              <a:rPr lang="en-US" sz="2800" u="sng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         </a:t>
            </a:r>
            <a:r>
              <a:rPr sz="2800" u="sng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     </a:t>
            </a:r>
            <a:r>
              <a:rPr sz="28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回应处理情况，返回相关资源或处理数据；_________接收到相关数据或资源后，再由</a:t>
            </a:r>
            <a:r>
              <a:rPr sz="2800" u="sng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    </a:t>
            </a:r>
            <a:r>
              <a:rPr lang="en-US" sz="2800" u="sng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    </a:t>
            </a:r>
            <a:r>
              <a:rPr sz="2800" u="sng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   </a:t>
            </a:r>
            <a:r>
              <a:rPr sz="28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渲染成网页。</a:t>
            </a:r>
            <a:endParaRPr sz="28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îṡľîḍe"/>
          <p:cNvCxnSpPr/>
          <p:nvPr/>
        </p:nvCxnSpPr>
        <p:spPr>
          <a:xfrm rot="5400000">
            <a:off x="-1795720" y="3678869"/>
            <a:ext cx="5224475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592667" y="722504"/>
            <a:ext cx="155159" cy="522447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316990" y="544830"/>
            <a:ext cx="3235325" cy="583565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p>
            <a:pPr algn="ctr"/>
            <a:r>
              <a:rPr lang="zh-CN" altLang="en-US" sz="3200">
                <a:solidFill>
                  <a:schemeClr val="bg1"/>
                </a:solidFill>
              </a:rPr>
              <a:t>将知识转为能力</a:t>
            </a:r>
            <a:endParaRPr lang="zh-CN" altLang="en-US" sz="3200">
              <a:solidFill>
                <a:schemeClr val="bg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74725" y="1711325"/>
            <a:ext cx="10451465" cy="4911090"/>
          </a:xfrm>
          <a:prstGeom prst="rect">
            <a:avLst/>
          </a:prstGeom>
        </p:spPr>
        <p:txBody>
          <a:bodyPr>
            <a:noAutofit/>
          </a:bodyPr>
          <a:p>
            <a:pPr marL="0" indent="0" algn="just" defTabSz="266700">
              <a:lnSpc>
                <a:spcPct val="150000"/>
              </a:lnSpc>
              <a:spcAft>
                <a:spcPct val="0"/>
              </a:spcAft>
            </a:pPr>
            <a:endParaRPr lang="zh-CN" altLang="en-US" sz="2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41730" y="1711325"/>
            <a:ext cx="10500995" cy="13836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342900" indent="-342900">
              <a:lnSpc>
                <a:spcPct val="150000"/>
              </a:lnSpc>
              <a:buFont typeface="Wingdings" panose="05000000000000000000" charset="0"/>
              <a:buChar char="p"/>
            </a:pPr>
            <a:r>
              <a:rPr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学会解释：某网站更新了功能后，浏览器也要随之更新，否则</a:t>
            </a:r>
            <a:r>
              <a:rPr lang="zh-CN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就</a:t>
            </a:r>
            <a:r>
              <a:rPr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无法使用网站的新功能，这种说法对吗？请说明理由。</a:t>
            </a:r>
            <a:endParaRPr sz="2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1097280" y="3522345"/>
            <a:ext cx="10640060" cy="2326005"/>
          </a:xfrm>
          <a:prstGeom prst="roundRect">
            <a:avLst/>
          </a:prstGeom>
          <a:solidFill>
            <a:schemeClr val="accent1">
              <a:alpha val="18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l">
              <a:lnSpc>
                <a:spcPct val="100000"/>
              </a:lnSpc>
            </a:pPr>
            <a:r>
              <a:rPr sz="28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浏览器具有_________的优势。只要_________安装任意一款浏览器，通常就可以访问任何一家对外开放的网站。由于服务器端承担了_______的大部分工作，因此无须过多考虑用户终端的各种复杂情况，从而大大减轻了开发、维护与使用的成本。</a:t>
            </a:r>
            <a:endParaRPr sz="28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îṡľîḍe"/>
          <p:cNvCxnSpPr/>
          <p:nvPr/>
        </p:nvCxnSpPr>
        <p:spPr>
          <a:xfrm rot="5400000">
            <a:off x="-1795720" y="3678869"/>
            <a:ext cx="5224475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592667" y="722504"/>
            <a:ext cx="155159" cy="522447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316990" y="544830"/>
            <a:ext cx="3235325" cy="583565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p>
            <a:pPr algn="ctr"/>
            <a:r>
              <a:rPr lang="zh-CN" altLang="en-US" sz="3200">
                <a:solidFill>
                  <a:schemeClr val="bg1"/>
                </a:solidFill>
              </a:rPr>
              <a:t>将知识转为能力</a:t>
            </a:r>
            <a:endParaRPr lang="zh-CN" altLang="en-US" sz="3200">
              <a:solidFill>
                <a:schemeClr val="bg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74725" y="1711325"/>
            <a:ext cx="10451465" cy="4911090"/>
          </a:xfrm>
          <a:prstGeom prst="rect">
            <a:avLst/>
          </a:prstGeom>
        </p:spPr>
        <p:txBody>
          <a:bodyPr>
            <a:noAutofit/>
          </a:bodyPr>
          <a:p>
            <a:pPr marL="0" indent="0" algn="just" defTabSz="266700">
              <a:lnSpc>
                <a:spcPct val="150000"/>
              </a:lnSpc>
              <a:spcAft>
                <a:spcPct val="0"/>
              </a:spcAft>
            </a:pPr>
            <a:endParaRPr lang="zh-CN" altLang="en-US" sz="2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56005" y="1630045"/>
            <a:ext cx="11135995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342900" indent="-34290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学会求证：访问万维网，客户端app比浏览器用户体验更好？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1141730" y="2768600"/>
            <a:ext cx="10032365" cy="1624330"/>
          </a:xfrm>
          <a:prstGeom prst="roundRect">
            <a:avLst/>
          </a:prstGeom>
          <a:solidFill>
            <a:schemeClr val="accent1">
              <a:alpha val="18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l">
              <a:lnSpc>
                <a:spcPct val="150000"/>
              </a:lnSpc>
            </a:pPr>
            <a:r>
              <a:rPr lang="zh-CN" altLang="en-US" sz="28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</a:rPr>
              <a:t>方法：使用同一平台的客户端和浏览器网页</a:t>
            </a:r>
            <a:r>
              <a:rPr lang="zh-CN" altLang="en-US" sz="28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</a:rPr>
              <a:t>端（例如：淘宝，今日头条等），感受界面、功能、个性化</a:t>
            </a:r>
            <a:r>
              <a:rPr lang="zh-CN" altLang="en-US" sz="28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</a:rPr>
              <a:t>服务等方面的差异。</a:t>
            </a:r>
            <a:endParaRPr lang="zh-CN" altLang="en-US" sz="28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8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îṡľîḍe"/>
          <p:cNvCxnSpPr/>
          <p:nvPr/>
        </p:nvCxnSpPr>
        <p:spPr>
          <a:xfrm rot="5400000">
            <a:off x="-1795720" y="3678869"/>
            <a:ext cx="5224475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592667" y="722504"/>
            <a:ext cx="155159" cy="522447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316990" y="544830"/>
            <a:ext cx="3235325" cy="583565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p>
            <a:pPr algn="ctr"/>
            <a:r>
              <a:rPr lang="zh-CN" altLang="en-US" sz="3200">
                <a:solidFill>
                  <a:schemeClr val="bg1"/>
                </a:solidFill>
              </a:rPr>
              <a:t>将知识转为能力</a:t>
            </a:r>
            <a:endParaRPr lang="zh-CN" altLang="en-US" sz="3200">
              <a:solidFill>
                <a:schemeClr val="bg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141730" y="1379855"/>
            <a:ext cx="10451465" cy="4911090"/>
          </a:xfrm>
          <a:prstGeom prst="rect">
            <a:avLst/>
          </a:prstGeom>
        </p:spPr>
        <p:txBody>
          <a:bodyPr>
            <a:noAutofit/>
          </a:bodyPr>
          <a:p>
            <a:pPr marL="0" indent="0" algn="just" defTabSz="266700">
              <a:lnSpc>
                <a:spcPct val="150000"/>
              </a:lnSpc>
              <a:spcAft>
                <a:spcPct val="0"/>
              </a:spcAft>
            </a:pPr>
            <a:endParaRPr lang="zh-CN" altLang="en-US" sz="2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41730" y="1257935"/>
            <a:ext cx="989139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342900" indent="-342900">
              <a:lnSpc>
                <a:spcPct val="100000"/>
              </a:lnSpc>
              <a:buFont typeface="Wingdings" panose="05000000000000000000" charset="0"/>
              <a:buChar char="p"/>
            </a:pP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求证活动：感受浏览器与客户端APP的差异。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 bwMode="auto">
          <a:xfrm>
            <a:off x="965200" y="1909445"/>
            <a:ext cx="10910570" cy="4712970"/>
          </a:xfrm>
          <a:prstGeom prst="rect">
            <a:avLst/>
          </a:prstGeom>
          <a:solidFill>
            <a:schemeClr val="accent1">
              <a:alpha val="20000"/>
            </a:schemeClr>
          </a:solidFill>
          <a:ln w="19050">
            <a:solidFill>
              <a:srgbClr val="FFFFFF"/>
            </a:solidFill>
            <a:prstDash val="dash"/>
          </a:ln>
        </p:spPr>
        <p:txBody>
          <a:bodyPr wrap="square">
            <a:noAutofit/>
          </a:bodyPr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1.</a:t>
            </a:r>
            <a:r>
              <a:rPr lang="zh-CN" altLang="en-US" sz="28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主题：感受浏览器与客户端APP的差异</a:t>
            </a:r>
            <a:endParaRPr lang="zh-CN" altLang="en-US" sz="2800" dirty="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2.</a:t>
            </a:r>
            <a:r>
              <a:rPr lang="zh-CN" altLang="en-US" sz="28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活动：</a:t>
            </a:r>
            <a:r>
              <a:rPr lang="zh-CN" altLang="en-US" sz="28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使用同一平台的客户端和浏览器网页端</a:t>
            </a:r>
            <a:endParaRPr lang="zh-CN" altLang="en-US" sz="28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  <a:sym typeface="+mn-ea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3.</a:t>
            </a:r>
            <a:r>
              <a:rPr lang="zh-CN" altLang="en-US" sz="28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要求：</a:t>
            </a:r>
            <a:endParaRPr lang="zh-CN" altLang="en-US" sz="2800" dirty="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①</a:t>
            </a:r>
            <a:r>
              <a:rPr sz="28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使用同一平台的客户端和浏览器网页端（例如：淘宝，今日头条等）</a:t>
            </a:r>
            <a:endParaRPr sz="2800" dirty="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②收集并记录在用户体验方面</a:t>
            </a:r>
            <a:r>
              <a:rPr lang="zh-CN" altLang="en-US" sz="28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的差异</a:t>
            </a:r>
            <a:endParaRPr lang="zh-CN" altLang="en-US" sz="2800" dirty="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41730" y="4145915"/>
            <a:ext cx="5181600" cy="2314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5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îṡľîḍe"/>
          <p:cNvCxnSpPr/>
          <p:nvPr/>
        </p:nvCxnSpPr>
        <p:spPr>
          <a:xfrm rot="5400000">
            <a:off x="-1795720" y="3678869"/>
            <a:ext cx="5224475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592667" y="722504"/>
            <a:ext cx="155159" cy="522447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316990" y="544830"/>
            <a:ext cx="3235325" cy="583565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p>
            <a:pPr algn="ctr"/>
            <a:r>
              <a:rPr lang="zh-CN" altLang="en-US" sz="3200">
                <a:solidFill>
                  <a:schemeClr val="bg1"/>
                </a:solidFill>
              </a:rPr>
              <a:t>将知识转为能力</a:t>
            </a:r>
            <a:endParaRPr lang="zh-CN" altLang="en-US" sz="3200">
              <a:solidFill>
                <a:schemeClr val="bg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74725" y="1711325"/>
            <a:ext cx="10451465" cy="4911090"/>
          </a:xfrm>
          <a:prstGeom prst="rect">
            <a:avLst/>
          </a:prstGeom>
        </p:spPr>
        <p:txBody>
          <a:bodyPr>
            <a:noAutofit/>
          </a:bodyPr>
          <a:p>
            <a:pPr marL="0" indent="0" algn="just" defTabSz="266700">
              <a:lnSpc>
                <a:spcPct val="150000"/>
              </a:lnSpc>
              <a:spcAft>
                <a:spcPct val="0"/>
              </a:spcAft>
            </a:pPr>
            <a:endParaRPr lang="zh-CN" altLang="en-US" sz="2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16990" y="1385570"/>
            <a:ext cx="1050099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342900" indent="-34290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对学科方法、工具或作品进行评价反思</a:t>
            </a:r>
            <a:endParaRPr lang="zh-CN" altLang="en-US" sz="32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1141730" y="2842260"/>
            <a:ext cx="10032365" cy="2152650"/>
          </a:xfrm>
          <a:prstGeom prst="roundRect">
            <a:avLst/>
          </a:prstGeom>
          <a:solidFill>
            <a:schemeClr val="accent1">
              <a:alpha val="18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l">
              <a:lnSpc>
                <a:spcPct val="150000"/>
              </a:lnSpc>
            </a:pPr>
            <a:r>
              <a:rPr lang="zh-CN" altLang="en-US" sz="28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</a:rPr>
              <a:t>①学习了HTTP的请求响应过程，对你有什么启发？</a:t>
            </a:r>
            <a:endParaRPr lang="zh-CN" altLang="en-US" sz="28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en-US" sz="28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</a:rPr>
              <a:t>②在分析浏览器和客户端特点时，我们采用列表对比分析的方法，这种分析方法有什么好处？</a:t>
            </a:r>
            <a:endParaRPr lang="zh-CN" altLang="en-US" sz="28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8" grpId="1" animBg="1"/>
    </p:bldLst>
  </p:timing>
</p:sld>
</file>

<file path=ppt/tags/tag1.xml><?xml version="1.0" encoding="utf-8"?>
<p:tagLst xmlns:p="http://schemas.openxmlformats.org/presentationml/2006/main">
  <p:tag name="KSO_WM_BEAUTIFY_FLAG" val=""/>
</p:tagLst>
</file>

<file path=ppt/tags/tag10.xml><?xml version="1.0" encoding="utf-8"?>
<p:tagLst xmlns:p="http://schemas.openxmlformats.org/presentationml/2006/main">
  <p:tag name="KSO_WM_BEAUTIFY_FLAG" val=""/>
</p:tagLst>
</file>

<file path=ppt/tags/tag11.xml><?xml version="1.0" encoding="utf-8"?>
<p:tagLst xmlns:p="http://schemas.openxmlformats.org/presentationml/2006/main">
  <p:tag name="KSO_WM_BEAUTIFY_FLAG" val=""/>
</p:tagLst>
</file>

<file path=ppt/tags/tag12.xml><?xml version="1.0" encoding="utf-8"?>
<p:tagLst xmlns:p="http://schemas.openxmlformats.org/presentationml/2006/main">
  <p:tag name="ISLIDE.THEME" val="https://www.islide.cc;"/>
</p:tagLst>
</file>

<file path=ppt/tags/tag13.xml><?xml version="1.0" encoding="utf-8"?>
<p:tagLst xmlns:p="http://schemas.openxmlformats.org/presentationml/2006/main">
  <p:tag name="COMMONDATA" val="eyJoZGlkIjoiNGYyYjFlYWE3ZjBkNzljODQzYjcxNjc3Yzg0NmMwM2QifQ=="/>
  <p:tag name="KSO_WPP_MARK_KEY" val="10117a34-a2c0-442a-8703-6554ad47faba"/>
  <p:tag name="commondata" val="eyJoZGlkIjoiZWZlMjAxNGNkYjJhMDNmMjI0Zjg2ZGRiNGM0ZjMzZDgifQ=="/>
</p:tagLst>
</file>

<file path=ppt/tags/tag2.xml><?xml version="1.0" encoding="utf-8"?>
<p:tagLst xmlns:p="http://schemas.openxmlformats.org/presentationml/2006/main">
  <p:tag name="ISLIDE.THEME" val="https://www.islide.cc;"/>
</p:tagLst>
</file>

<file path=ppt/tags/tag3.xml><?xml version="1.0" encoding="utf-8"?>
<p:tagLst xmlns:p="http://schemas.openxmlformats.org/presentationml/2006/main">
  <p:tag name="KSO_WM_BEAUTIFY_FLAG" val=""/>
</p:tagLst>
</file>

<file path=ppt/tags/tag4.xml><?xml version="1.0" encoding="utf-8"?>
<p:tagLst xmlns:p="http://schemas.openxmlformats.org/presentationml/2006/main">
  <p:tag name="ISLIDE.VECTOR" val="#259238;"/>
</p:tagLst>
</file>

<file path=ppt/tags/tag5.xml><?xml version="1.0" encoding="utf-8"?>
<p:tagLst xmlns:p="http://schemas.openxmlformats.org/presentationml/2006/main">
  <p:tag name="ISLIDE.VECTOR" val="#259238;"/>
</p:tagLst>
</file>

<file path=ppt/tags/tag6.xml><?xml version="1.0" encoding="utf-8"?>
<p:tagLst xmlns:p="http://schemas.openxmlformats.org/presentationml/2006/main">
  <p:tag name="KSO_WM_BEAUTIFY_FLAG" val=""/>
</p:tagLst>
</file>

<file path=ppt/tags/tag7.xml><?xml version="1.0" encoding="utf-8"?>
<p:tagLst xmlns:p="http://schemas.openxmlformats.org/presentationml/2006/main">
  <p:tag name="KSO_WM_BEAUTIFY_FLAG" val=""/>
</p:tagLst>
</file>

<file path=ppt/tags/tag8.xml><?xml version="1.0" encoding="utf-8"?>
<p:tagLst xmlns:p="http://schemas.openxmlformats.org/presentationml/2006/main">
  <p:tag name="KSO_WM_BEAUTIFY_FLAG" val=""/>
</p:tagLst>
</file>

<file path=ppt/tags/tag9.xml><?xml version="1.0" encoding="utf-8"?>
<p:tagLst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​​1">
  <a:themeElements>
    <a:clrScheme name="紫罗兰色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全雅黑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1710</Words>
  <Application>WPS 演示</Application>
  <PresentationFormat>宽屏</PresentationFormat>
  <Paragraphs>108</Paragraphs>
  <Slides>13</Slides>
  <Notes>26</Notes>
  <HiddenSlides>0</HiddenSlides>
  <MMClips>0</MMClips>
  <ScaleCrop>false</ScaleCrop>
  <HeadingPairs>
    <vt:vector size="8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13</vt:i4>
      </vt:variant>
    </vt:vector>
  </HeadingPairs>
  <TitlesOfParts>
    <vt:vector size="27" baseType="lpstr">
      <vt:lpstr>Arial</vt:lpstr>
      <vt:lpstr>宋体</vt:lpstr>
      <vt:lpstr>Wingdings</vt:lpstr>
      <vt:lpstr>微软雅黑</vt:lpstr>
      <vt:lpstr>Wingdings</vt:lpstr>
      <vt:lpstr>黑体</vt:lpstr>
      <vt:lpstr>Wingdings</vt:lpstr>
      <vt:lpstr>华文楷体</vt:lpstr>
      <vt:lpstr>Arial Unicode MS</vt:lpstr>
      <vt:lpstr>等线</vt:lpstr>
      <vt:lpstr>Calibri</vt:lpstr>
      <vt:lpstr>Office 主题​​1</vt:lpstr>
      <vt:lpstr>TCLayout.ActiveDocument.1</vt:lpstr>
      <vt:lpstr>TCLayout.ActiveDocument.1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LING Yun</dc:creator>
  <cp:lastModifiedBy>包子小姐</cp:lastModifiedBy>
  <cp:revision>211</cp:revision>
  <cp:lastPrinted>2022-10-05T09:28:00Z</cp:lastPrinted>
  <dcterms:created xsi:type="dcterms:W3CDTF">2022-05-01T11:16:00Z</dcterms:created>
  <dcterms:modified xsi:type="dcterms:W3CDTF">2024-08-23T01:12:40Z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FCD8AB5AA1A14C7F9A9EB7B78130331C_13</vt:lpwstr>
  </property>
  <property fmtid="{D5CDD505-2E9C-101B-9397-08002B2CF9AE}" pid="3" name="KSOProductBuildVer">
    <vt:lpwstr>2052-12.1.0.17827</vt:lpwstr>
  </property>
</Properties>
</file>