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84" r:id="rId5"/>
    <p:sldId id="306" r:id="rId6"/>
    <p:sldId id="4058" r:id="rId7"/>
    <p:sldId id="4070" r:id="rId8"/>
    <p:sldId id="4071" r:id="rId9"/>
    <p:sldId id="4072" r:id="rId10"/>
    <p:sldId id="4073" r:id="rId11"/>
    <p:sldId id="4074" r:id="rId12"/>
    <p:sldId id="4078" r:id="rId13"/>
    <p:sldId id="4079" r:id="rId14"/>
    <p:sldId id="4080" r:id="rId15"/>
    <p:sldId id="4083" r:id="rId16"/>
    <p:sldId id="4084" r:id="rId17"/>
    <p:sldId id="4085" r:id="rId18"/>
    <p:sldId id="4086" r:id="rId19"/>
    <p:sldId id="4087" r:id="rId20"/>
    <p:sldId id="4088" r:id="rId21"/>
    <p:sldId id="4089" r:id="rId22"/>
    <p:sldId id="4069" r:id="rId23"/>
  </p:sldIdLst>
  <p:sldSz cx="12192000" cy="6858000"/>
  <p:notesSz cx="6798945" cy="9929495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  <p:cmAuthor id="2" name="欣榕 邹" initials="欣邹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858585"/>
    <a:srgbClr val="751F73"/>
    <a:srgbClr val="D6543A"/>
    <a:srgbClr val="64A7CE"/>
    <a:srgbClr val="475C9D"/>
    <a:srgbClr val="6A0AAB"/>
    <a:srgbClr val="BC2F36"/>
    <a:srgbClr val="6A559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60" autoAdjust="0"/>
    <p:restoredTop sz="86531" autoAdjust="0"/>
  </p:normalViewPr>
  <p:slideViewPr>
    <p:cSldViewPr snapToGrid="0">
      <p:cViewPr varScale="1">
        <p:scale>
          <a:sx n="75" d="100"/>
          <a:sy n="75" d="100"/>
        </p:scale>
        <p:origin x="432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22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5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21.xml"/><Relationship Id="rId7" Type="http://schemas.openxmlformats.org/officeDocument/2006/relationships/image" Target="../media/image7.png"/><Relationship Id="rId6" Type="http://schemas.openxmlformats.org/officeDocument/2006/relationships/tags" Target="../tags/tag20.xml"/><Relationship Id="rId5" Type="http://schemas.openxmlformats.org/officeDocument/2006/relationships/image" Target="../media/image3.png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image" Target="../media/image2.emf"/><Relationship Id="rId11" Type="http://schemas.openxmlformats.org/officeDocument/2006/relationships/notesSlide" Target="../notesSlides/notesSlide20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47095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21583" y="661852"/>
            <a:ext cx="9313249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en-US" altLang="zh-CN" sz="39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高效传输秘籍</a:t>
            </a:r>
            <a:r>
              <a:rPr lang="en-US" altLang="zh-CN" sz="3900" dirty="0"/>
              <a:t>——</a:t>
            </a:r>
            <a:r>
              <a:rPr lang="zh-CN" altLang="en-US" sz="3900" dirty="0"/>
              <a:t>漫谈</a:t>
            </a:r>
            <a:r>
              <a:rPr lang="en-US" altLang="zh-CN" sz="3900" dirty="0"/>
              <a:t>TCP/IP</a:t>
            </a:r>
            <a:r>
              <a:rPr lang="zh-CN" altLang="en-US" sz="3900" dirty="0"/>
              <a:t>和包交换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学会解释</a:t>
            </a:r>
            <a:endParaRPr lang="zh-CN" altLang="en-US" sz="24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875774" y="1698378"/>
            <a:ext cx="10243076" cy="3250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学会解释：为什么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TCP/IP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的数据包传输很高效？ 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辅助分析支架：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TCP/IP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是基于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原理实现的。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负责确认网络位置并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转交给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TCP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处理；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TCP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要求建立通信连接以实现可靠传输，该过程可分为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三个环节。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42404" y="2230863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分组交换</a:t>
            </a:r>
            <a:endParaRPr lang="en-US" altLang="zh-CN" sz="24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  <a:p>
            <a:pPr algn="ctr"/>
            <a:r>
              <a:rPr lang="zh-CN" altLang="en-US" sz="24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（包交换）</a:t>
            </a:r>
            <a:endParaRPr lang="zh-CN" altLang="en-US" sz="24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48187" y="3061860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封装数据包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982985" y="3721384"/>
            <a:ext cx="2165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建立</a:t>
            </a:r>
            <a:r>
              <a:rPr lang="en-US" altLang="zh-CN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TCP</a:t>
            </a:r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连接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60535" y="4341729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传输数据包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97854" y="4341729"/>
            <a:ext cx="2165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断开</a:t>
            </a:r>
            <a:r>
              <a:rPr lang="en-US" altLang="zh-CN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TCP</a:t>
            </a:r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连接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学会求证</a:t>
            </a:r>
            <a:endParaRPr lang="zh-CN" altLang="en-US" sz="24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875774" y="1409329"/>
            <a:ext cx="10243076" cy="5189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学会</a:t>
            </a: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求证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：建立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TCP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连接时“三次握手”的必要性。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①求证技能：三次握手的证明方法通常包括理论分析和实际演示。可以采用多种方法来证明</a:t>
            </a:r>
            <a:r>
              <a:rPr lang="en-US" altLang="zh-CN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TCP</a:t>
            </a: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建立连接时三次握手的必要性，例如理论证明：通过逻辑推理和协议规范进行解释；反证法：先假设三次握手不是必要的，然后推导如果缺少三次握手，会出现哪些问题；反例证明：研究网络故障案例，分析在没有使用三次握手的情况下真实出现的问题；类比证明：通过恰当的类比实验，证明三次握手的必要性。</a:t>
            </a:r>
            <a:endParaRPr lang="zh-CN" altLang="en-US" sz="28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学会求证</a:t>
            </a:r>
            <a:endParaRPr lang="zh-CN" altLang="en-US" sz="24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875774" y="1668637"/>
            <a:ext cx="10243076" cy="1957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②求证活动：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小组讨论并推选代表进行陈述。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观察建立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TCP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连接的类比实验活动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1876" y="543411"/>
            <a:ext cx="6097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建立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TCP</a:t>
            </a:r>
            <a:r>
              <a:rPr lang="zh-CN" alt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连接的类比实验活动</a:t>
            </a:r>
            <a:endParaRPr lang="zh-CN" altLang="en-US" sz="28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090568" y="1066631"/>
            <a:ext cx="10811146" cy="335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通信双方需要确保两件事：</a:t>
            </a:r>
            <a:endParaRPr lang="en-US" altLang="zh-CN" sz="24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对方能收到我的消息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        2.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我能收到对方的消息</a:t>
            </a:r>
            <a:endParaRPr lang="en-US" altLang="zh-CN" sz="24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A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B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两位同学分别在纸盒两端，纸盒表示“互联网”，两侧各伸出了两条滑槽，分别表示发送通道和接收通道，学生将表示“包”的滚珠放进发送通道，另一侧学生在接收通道观察是否收到了“包”。</a:t>
            </a:r>
            <a:endParaRPr lang="en-US" altLang="zh-CN" sz="24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探究通信双方都确保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1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2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两项内容，至少需要几次通信。</a:t>
            </a:r>
            <a:endParaRPr lang="en-US" altLang="zh-CN" sz="24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257449" y="4612328"/>
            <a:ext cx="4562026" cy="1895723"/>
            <a:chOff x="4257449" y="3015540"/>
            <a:chExt cx="4562026" cy="1895723"/>
          </a:xfrm>
        </p:grpSpPr>
        <p:sp>
          <p:nvSpPr>
            <p:cNvPr id="17" name="立方体 16"/>
            <p:cNvSpPr/>
            <p:nvPr/>
          </p:nvSpPr>
          <p:spPr>
            <a:xfrm>
              <a:off x="5130544" y="3197294"/>
              <a:ext cx="2818263" cy="1713969"/>
            </a:xfrm>
            <a:prstGeom prst="cub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立方体 17"/>
            <p:cNvSpPr/>
            <p:nvPr/>
          </p:nvSpPr>
          <p:spPr>
            <a:xfrm rot="21207670">
              <a:off x="4257449" y="3947627"/>
              <a:ext cx="4480385" cy="213305"/>
            </a:xfrm>
            <a:prstGeom prst="cube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立方体 18"/>
            <p:cNvSpPr/>
            <p:nvPr/>
          </p:nvSpPr>
          <p:spPr>
            <a:xfrm rot="296972">
              <a:off x="4277032" y="4009155"/>
              <a:ext cx="4480385" cy="213305"/>
            </a:xfrm>
            <a:prstGeom prst="cube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5130541" y="3621270"/>
              <a:ext cx="2390395" cy="128999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7527288" y="3693215"/>
              <a:ext cx="311789" cy="364435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7527289" y="4084049"/>
              <a:ext cx="156213" cy="364435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8489950" y="3075885"/>
              <a:ext cx="177800" cy="1778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4" name="椭圆 23"/>
            <p:cNvSpPr/>
            <p:nvPr/>
          </p:nvSpPr>
          <p:spPr>
            <a:xfrm>
              <a:off x="4317842" y="3334742"/>
              <a:ext cx="177800" cy="1778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5" name="椭圆 24"/>
            <p:cNvSpPr/>
            <p:nvPr/>
          </p:nvSpPr>
          <p:spPr>
            <a:xfrm>
              <a:off x="4531202" y="3334742"/>
              <a:ext cx="177800" cy="1778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椭圆 25"/>
            <p:cNvSpPr/>
            <p:nvPr/>
          </p:nvSpPr>
          <p:spPr>
            <a:xfrm>
              <a:off x="8264636" y="3075885"/>
              <a:ext cx="177800" cy="1778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259876" y="3269753"/>
              <a:ext cx="5966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/>
                <a:t>？ ！</a:t>
              </a:r>
              <a:endParaRPr lang="zh-CN" altLang="en-US" sz="1400" b="1" dirty="0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222837" y="3015540"/>
              <a:ext cx="5966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/>
                <a:t>？ ！</a:t>
              </a:r>
              <a:endParaRPr lang="zh-CN" altLang="en-US" sz="1400" b="1" dirty="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1876" y="543411"/>
            <a:ext cx="6097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建立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TCP</a:t>
            </a:r>
            <a:r>
              <a:rPr lang="zh-CN" alt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连接的类比实验活动</a:t>
            </a:r>
            <a:endParaRPr lang="zh-CN" altLang="en-US" sz="28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090568" y="1066631"/>
            <a:ext cx="10811146" cy="2245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通信双方需要确保两件事：</a:t>
            </a:r>
            <a:endParaRPr lang="en-US" altLang="zh-CN" sz="24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对方能收到我的消息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        2.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我能收到对方的消息</a:t>
            </a:r>
            <a:endParaRPr lang="en-US" altLang="zh-CN" sz="24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当我收到了对方的“？”小球时，在“我能收到对方的消息”处打勾；</a:t>
            </a:r>
            <a:endParaRPr lang="en-US" altLang="zh-CN" sz="24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当我收到了对方的“！”小球时，在“对方能收到我的消息”处打勾；</a:t>
            </a:r>
            <a:endParaRPr lang="en-US" altLang="zh-CN" sz="24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552528" y="3334742"/>
            <a:ext cx="4562026" cy="1895723"/>
            <a:chOff x="4257449" y="3015540"/>
            <a:chExt cx="4562026" cy="1895723"/>
          </a:xfrm>
        </p:grpSpPr>
        <p:sp>
          <p:nvSpPr>
            <p:cNvPr id="18" name="立方体 17"/>
            <p:cNvSpPr/>
            <p:nvPr/>
          </p:nvSpPr>
          <p:spPr>
            <a:xfrm>
              <a:off x="5130544" y="3197294"/>
              <a:ext cx="2818263" cy="1713969"/>
            </a:xfrm>
            <a:prstGeom prst="cub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立方体 18"/>
            <p:cNvSpPr/>
            <p:nvPr/>
          </p:nvSpPr>
          <p:spPr>
            <a:xfrm rot="21207670">
              <a:off x="4257449" y="3947627"/>
              <a:ext cx="4480385" cy="213305"/>
            </a:xfrm>
            <a:prstGeom prst="cube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立方体 19"/>
            <p:cNvSpPr/>
            <p:nvPr/>
          </p:nvSpPr>
          <p:spPr>
            <a:xfrm rot="296972">
              <a:off x="4277032" y="4009155"/>
              <a:ext cx="4480385" cy="213305"/>
            </a:xfrm>
            <a:prstGeom prst="cube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5130541" y="3621270"/>
              <a:ext cx="2390395" cy="128999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7527288" y="3693215"/>
              <a:ext cx="311789" cy="364435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527289" y="4084049"/>
              <a:ext cx="156213" cy="364435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8489950" y="3075885"/>
              <a:ext cx="177800" cy="1778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5" name="椭圆 24"/>
            <p:cNvSpPr/>
            <p:nvPr/>
          </p:nvSpPr>
          <p:spPr>
            <a:xfrm>
              <a:off x="4317842" y="3334742"/>
              <a:ext cx="177800" cy="1778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椭圆 25"/>
            <p:cNvSpPr/>
            <p:nvPr/>
          </p:nvSpPr>
          <p:spPr>
            <a:xfrm>
              <a:off x="4531202" y="3334742"/>
              <a:ext cx="177800" cy="1778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7" name="椭圆 26"/>
            <p:cNvSpPr/>
            <p:nvPr/>
          </p:nvSpPr>
          <p:spPr>
            <a:xfrm>
              <a:off x="8264636" y="3075885"/>
              <a:ext cx="177800" cy="1778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259876" y="3269753"/>
              <a:ext cx="5966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/>
                <a:t>？ ！</a:t>
              </a:r>
              <a:endParaRPr lang="zh-CN" altLang="en-US" sz="1400" b="1" dirty="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222837" y="3015540"/>
              <a:ext cx="5966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/>
                <a:t>？ ！</a:t>
              </a:r>
              <a:endParaRPr lang="zh-CN" altLang="en-US" sz="1400" b="1" dirty="0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067980" y="5353521"/>
            <a:ext cx="5448826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“！”与“？”小球能否合并成一个一起发送？所以至少需要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_______</a:t>
            </a:r>
            <a:r>
              <a:rPr lang="zh-CN" altLang="en-US" sz="24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次握手。</a:t>
            </a:r>
            <a:endParaRPr lang="zh-CN" altLang="en-US" sz="24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33066" y="591808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3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6850565" y="3334742"/>
          <a:ext cx="4524918" cy="3285234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508306"/>
                <a:gridCol w="1508306"/>
                <a:gridCol w="1508306"/>
              </a:tblGrid>
              <a:tr h="1095078">
                <a:tc>
                  <a:txBody>
                    <a:bodyPr/>
                    <a:lstStyle/>
                    <a:p>
                      <a:pPr algn="ctr"/>
                      <a:endParaRPr lang="zh-CN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lt1"/>
                          </a:solidFill>
                        </a:rPr>
                        <a:t>1.</a:t>
                      </a:r>
                      <a:r>
                        <a:rPr lang="zh-CN" altLang="en-US" sz="1800" b="1" kern="1200" dirty="0">
                          <a:solidFill>
                            <a:schemeClr val="lt1"/>
                          </a:solidFill>
                        </a:rPr>
                        <a:t>对方能收到我的消息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lt1"/>
                          </a:solidFill>
                        </a:rPr>
                        <a:t>2.</a:t>
                      </a:r>
                      <a:r>
                        <a:rPr lang="zh-CN" altLang="en-US" sz="1800" b="1" kern="1200" dirty="0">
                          <a:solidFill>
                            <a:schemeClr val="lt1"/>
                          </a:solidFill>
                        </a:rPr>
                        <a:t>我能收到对方的消息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09507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/>
                        <a:t>同学</a:t>
                      </a:r>
                      <a:r>
                        <a:rPr lang="en-US" altLang="zh-CN" sz="1800" dirty="0"/>
                        <a:t>A</a:t>
                      </a:r>
                      <a:endParaRPr lang="zh-CN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/>
                    </a:p>
                  </a:txBody>
                  <a:tcPr anchor="ctr"/>
                </a:tc>
              </a:tr>
              <a:tr h="109507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/>
                        <a:t>同学</a:t>
                      </a:r>
                      <a:r>
                        <a:rPr lang="en-US" altLang="zh-CN" sz="1800" dirty="0"/>
                        <a:t>B</a:t>
                      </a:r>
                      <a:endParaRPr lang="zh-CN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1876" y="543411"/>
            <a:ext cx="6097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建立</a:t>
            </a:r>
            <a:r>
              <a:rPr lang="en-US" altLang="zh-CN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TCP</a:t>
            </a:r>
            <a:r>
              <a:rPr lang="zh-CN" alt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连接的类比实验活动</a:t>
            </a:r>
            <a:endParaRPr lang="zh-CN" altLang="en-US" sz="2800" b="1" dirty="0"/>
          </a:p>
        </p:txBody>
      </p:sp>
      <p:grpSp>
        <p:nvGrpSpPr>
          <p:cNvPr id="4" name="组合 3"/>
          <p:cNvGrpSpPr/>
          <p:nvPr/>
        </p:nvGrpSpPr>
        <p:grpSpPr>
          <a:xfrm>
            <a:off x="3967163" y="3015540"/>
            <a:ext cx="4562026" cy="1895723"/>
            <a:chOff x="4257449" y="3015540"/>
            <a:chExt cx="4562026" cy="1895723"/>
          </a:xfrm>
        </p:grpSpPr>
        <p:sp>
          <p:nvSpPr>
            <p:cNvPr id="5" name="立方体 4"/>
            <p:cNvSpPr/>
            <p:nvPr/>
          </p:nvSpPr>
          <p:spPr>
            <a:xfrm>
              <a:off x="5130544" y="3197294"/>
              <a:ext cx="2818263" cy="1713969"/>
            </a:xfrm>
            <a:prstGeom prst="cub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立方体 6"/>
            <p:cNvSpPr/>
            <p:nvPr/>
          </p:nvSpPr>
          <p:spPr>
            <a:xfrm rot="21207670">
              <a:off x="4257449" y="3947627"/>
              <a:ext cx="4480385" cy="213305"/>
            </a:xfrm>
            <a:prstGeom prst="cube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立方体 7"/>
            <p:cNvSpPr/>
            <p:nvPr/>
          </p:nvSpPr>
          <p:spPr>
            <a:xfrm rot="296972">
              <a:off x="4277032" y="4009155"/>
              <a:ext cx="4480385" cy="213305"/>
            </a:xfrm>
            <a:prstGeom prst="cube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7527288" y="3693215"/>
              <a:ext cx="311789" cy="364435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7527289" y="4084049"/>
              <a:ext cx="156213" cy="364435"/>
            </a:xfrm>
            <a:prstGeom prst="rect">
              <a:avLst/>
            </a:prstGeom>
            <a:solidFill>
              <a:srgbClr val="8585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489950" y="3075885"/>
              <a:ext cx="177800" cy="1778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椭圆 14"/>
            <p:cNvSpPr/>
            <p:nvPr/>
          </p:nvSpPr>
          <p:spPr>
            <a:xfrm>
              <a:off x="4317842" y="3334742"/>
              <a:ext cx="177800" cy="1778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" name="椭圆 16"/>
            <p:cNvSpPr/>
            <p:nvPr/>
          </p:nvSpPr>
          <p:spPr>
            <a:xfrm>
              <a:off x="4531202" y="3334742"/>
              <a:ext cx="177800" cy="1778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" name="椭圆 17"/>
            <p:cNvSpPr/>
            <p:nvPr/>
          </p:nvSpPr>
          <p:spPr>
            <a:xfrm>
              <a:off x="8264636" y="3075885"/>
              <a:ext cx="177800" cy="1778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259876" y="3269753"/>
              <a:ext cx="5966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/>
                <a:t>？ ！</a:t>
              </a:r>
              <a:endParaRPr lang="zh-CN" altLang="en-US" sz="1400" b="1" dirty="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222837" y="3015540"/>
              <a:ext cx="5966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/>
                <a:t>？ ！</a:t>
              </a:r>
              <a:endParaRPr lang="zh-CN" altLang="en-US" sz="1400" b="1" dirty="0"/>
            </a:p>
          </p:txBody>
        </p:sp>
        <p:sp>
          <p:nvSpPr>
            <p:cNvPr id="2" name="椭圆 1"/>
            <p:cNvSpPr/>
            <p:nvPr/>
          </p:nvSpPr>
          <p:spPr>
            <a:xfrm>
              <a:off x="6692249" y="4143710"/>
              <a:ext cx="242585" cy="170479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130541" y="3621271"/>
              <a:ext cx="2390395" cy="1289992"/>
            </a:xfrm>
            <a:prstGeom prst="rect">
              <a:avLst/>
            </a:prstGeom>
            <a:gradFill>
              <a:gsLst>
                <a:gs pos="0">
                  <a:srgbClr val="858585">
                    <a:alpha val="0"/>
                  </a:srgbClr>
                </a:gs>
                <a:gs pos="53000">
                  <a:srgbClr val="858585">
                    <a:alpha val="80000"/>
                  </a:srgbClr>
                </a:gs>
                <a:gs pos="100000">
                  <a:srgbClr val="858585"/>
                </a:gs>
              </a:gsLst>
              <a:path path="circle">
                <a:fillToRect l="50000" t="50000" r="50000" b="50000"/>
              </a:path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" name="椭圆 8"/>
          <p:cNvSpPr/>
          <p:nvPr/>
        </p:nvSpPr>
        <p:spPr>
          <a:xfrm>
            <a:off x="6102533" y="3875432"/>
            <a:ext cx="756312" cy="75631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864767" y="1798083"/>
            <a:ext cx="4475531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u="sng" dirty="0"/>
              <a:t>将某滑槽设置缺口，可以用于模拟线路故障而导致的数据包丢失的情况</a:t>
            </a:r>
            <a:endParaRPr lang="zh-CN" altLang="en-US" u="sng" dirty="0"/>
          </a:p>
        </p:txBody>
      </p:sp>
      <p:cxnSp>
        <p:nvCxnSpPr>
          <p:cNvPr id="23" name="直接箭头连接符 22"/>
          <p:cNvCxnSpPr>
            <a:stCxn id="9" idx="0"/>
            <a:endCxn id="16" idx="2"/>
          </p:cNvCxnSpPr>
          <p:nvPr/>
        </p:nvCxnSpPr>
        <p:spPr>
          <a:xfrm flipH="1" flipV="1">
            <a:off x="6102533" y="2672490"/>
            <a:ext cx="378156" cy="120294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评价反思</a:t>
            </a:r>
            <a:endParaRPr lang="zh-CN" altLang="en-US" sz="24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875774" y="1793958"/>
            <a:ext cx="10243076" cy="1957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对学科方法、工具或作品进行评价反思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①网络信息传输方式的发展，给我们带来了哪些积极影响？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②从证明三次握手的必要性实验中，谈谈你对遵守规则的理解？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习题测试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2127073"/>
            <a:ext cx="10249172" cy="3250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 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分组交换与另外两种交换方式相比，其优点不包括（）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marL="514350" indent="-514350" algn="just">
              <a:lnSpc>
                <a:spcPct val="150000"/>
              </a:lnSpc>
              <a:buAutoNum type="alphaUcPeriod"/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丢包率低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B. 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有专用通道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C. 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可实现分批传输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D. 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线路利用率高</a:t>
            </a:r>
            <a:endParaRPr lang="en-US" altLang="zh-CN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 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下列选项中，不属于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TCP/IP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特点的是（）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A. 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基于分组交换实现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B. 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三次握手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C. 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四次挥手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D. 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可重复的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IP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地址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39175" y="2260489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B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55154" y="4182312"/>
            <a:ext cx="405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D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小结回顾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2127073"/>
            <a:ext cx="10249172" cy="260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请同学按照下列提示进行总结回顾：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学到了哪些知识与技能？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提升了哪些方面的能力？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3.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生成了怎样的观点？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布置作业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1815016"/>
            <a:ext cx="10249172" cy="3969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项目实施作业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请各小组对项目探究的阶段成果进行整理并提交，整理内容：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）了解小清的需求并完成小组分工表</a:t>
            </a:r>
            <a:endParaRPr lang="en-US" altLang="zh-CN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课后挑战作业（对应教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材中的“挑战”部分）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略，书本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P40-41</a:t>
            </a:r>
            <a:endParaRPr lang="en-US" altLang="zh-CN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76813" y="2255925"/>
            <a:ext cx="4368982" cy="887151"/>
          </a:xfrm>
        </p:spPr>
        <p:txBody>
          <a:bodyPr anchor="t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/>
              <a:t>项目筹备</a:t>
            </a:r>
            <a:endParaRPr lang="zh-CN" altLang="en-US" sz="3600" dirty="0"/>
          </a:p>
        </p:txBody>
      </p:sp>
      <p:sp>
        <p:nvSpPr>
          <p:cNvPr id="7" name="标题 1"/>
          <p:cNvSpPr txBox="1"/>
          <p:nvPr/>
        </p:nvSpPr>
        <p:spPr>
          <a:xfrm>
            <a:off x="3907424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78466" y="2421038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/00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78465" y="3580769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78464" y="4740500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标题 4"/>
          <p:cNvSpPr txBox="1"/>
          <p:nvPr/>
        </p:nvSpPr>
        <p:spPr>
          <a:xfrm>
            <a:off x="6776814" y="3415657"/>
            <a:ext cx="4900321" cy="8871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3600" dirty="0"/>
              <a:t>网络的信息交换方式</a:t>
            </a:r>
            <a:endParaRPr lang="zh-CN" altLang="en-US" sz="3600" dirty="0"/>
          </a:p>
        </p:txBody>
      </p:sp>
      <p:sp>
        <p:nvSpPr>
          <p:cNvPr id="13" name="标题 4"/>
          <p:cNvSpPr txBox="1"/>
          <p:nvPr/>
        </p:nvSpPr>
        <p:spPr>
          <a:xfrm>
            <a:off x="6776814" y="4575387"/>
            <a:ext cx="5161186" cy="8871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US" altLang="zh-CN" sz="3600" dirty="0"/>
              <a:t>TCP/IP</a:t>
            </a:r>
            <a:r>
              <a:rPr lang="zh-CN" altLang="en-US" sz="3600" dirty="0"/>
              <a:t>的数据包传输</a:t>
            </a:r>
            <a:endParaRPr lang="zh-CN" altLang="en-US" sz="3600" dirty="0"/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8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项目筹备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6753550" y="1395267"/>
            <a:ext cx="4257349" cy="4542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zh-CN" altLang="zh-CN" sz="2800" dirty="0"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随着网络的发展，家庭中接入互联网的设备也必然越来越多，小清的新家装修正面临这个难题。请你组建一个小组，帮助小清设计并模拟搭建一个家庭网络。</a:t>
            </a:r>
            <a:endParaRPr lang="zh-CN" altLang="zh-CN" sz="28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588" y="1799791"/>
            <a:ext cx="5176863" cy="3733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项目筹备</a:t>
            </a:r>
            <a:endParaRPr lang="zh-CN" altLang="en-US" sz="24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2266425" y="650628"/>
            <a:ext cx="61087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400" dirty="0"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你会如何规划项目方案？</a:t>
            </a:r>
            <a:endParaRPr lang="zh-CN" altLang="en-US" sz="2400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908050" y="1241656"/>
          <a:ext cx="10140949" cy="5490210"/>
        </p:xfrm>
        <a:graphic>
          <a:graphicData uri="http://schemas.openxmlformats.org/drawingml/2006/table">
            <a:tbl>
              <a:tblPr firstRow="1">
                <a:tableStyleId>{00A15C55-8517-42AA-B614-E9B94910E393}</a:tableStyleId>
              </a:tblPr>
              <a:tblGrid>
                <a:gridCol w="2761894"/>
                <a:gridCol w="4802823"/>
                <a:gridCol w="2576232"/>
              </a:tblGrid>
              <a:tr h="4025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sz="2000" dirty="0">
                          <a:effectLst/>
                        </a:rPr>
                        <a:t>学习知识</a:t>
                      </a:r>
                      <a:endParaRPr lang="zh-CN" sz="20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sz="2000" dirty="0">
                          <a:effectLst/>
                        </a:rPr>
                        <a:t>实施步骤</a:t>
                      </a:r>
                      <a:endParaRPr lang="zh-CN" sz="20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sz="2000" dirty="0">
                          <a:effectLst/>
                        </a:rPr>
                        <a:t>预期成果</a:t>
                      </a:r>
                      <a:endParaRPr lang="zh-CN" sz="20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03278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zh-CN" sz="1600" dirty="0">
                          <a:effectLst/>
                          <a:sym typeface="+mn-ea"/>
                        </a:rPr>
                        <a:t>（</a:t>
                      </a:r>
                      <a:r>
                        <a:rPr lang="en-US" sz="1600" dirty="0">
                          <a:effectLst/>
                          <a:sym typeface="+mn-ea"/>
                        </a:rPr>
                        <a:t>1</a:t>
                      </a:r>
                      <a:r>
                        <a:rPr lang="zh-CN" sz="1600" dirty="0">
                          <a:effectLst/>
                          <a:sym typeface="+mn-ea"/>
                        </a:rPr>
                        <a:t>）</a:t>
                      </a:r>
                      <a:r>
                        <a:rPr lang="zh-CN" sz="1600" dirty="0">
                          <a:effectLst/>
                        </a:rPr>
                        <a:t>学习教材中的相关知识</a:t>
                      </a:r>
                      <a:endParaRPr lang="zh-CN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zh-CN" sz="1600" dirty="0">
                          <a:effectLst/>
                          <a:sym typeface="+mn-ea"/>
                        </a:rPr>
                        <a:t>（</a:t>
                      </a:r>
                      <a:r>
                        <a:rPr lang="en-US" sz="1600" dirty="0">
                          <a:effectLst/>
                          <a:sym typeface="+mn-ea"/>
                        </a:rPr>
                        <a:t>2</a:t>
                      </a:r>
                      <a:r>
                        <a:rPr lang="zh-CN" sz="1600" dirty="0">
                          <a:effectLst/>
                          <a:sym typeface="+mn-ea"/>
                        </a:rPr>
                        <a:t>）</a:t>
                      </a:r>
                      <a:r>
                        <a:rPr lang="zh-CN" sz="1600" dirty="0">
                          <a:effectLst/>
                        </a:rPr>
                        <a:t>学习家用电器使用的基本方法及注意事项。</a:t>
                      </a:r>
                      <a:endParaRPr lang="zh-CN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zh-CN" sz="1600" dirty="0">
                          <a:effectLst/>
                        </a:rPr>
                        <a:t>（</a:t>
                      </a:r>
                      <a:r>
                        <a:rPr lang="en-US" sz="1600" dirty="0">
                          <a:effectLst/>
                        </a:rPr>
                        <a:t>3</a:t>
                      </a:r>
                      <a:r>
                        <a:rPr lang="zh-CN" sz="1600" dirty="0">
                          <a:effectLst/>
                        </a:rPr>
                        <a:t>）学习连接网线、配置网络的方法。</a:t>
                      </a:r>
                      <a:endParaRPr lang="zh-CN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zh-CN" sz="1600" dirty="0">
                          <a:effectLst/>
                        </a:rPr>
                        <a:t>（</a:t>
                      </a:r>
                      <a:r>
                        <a:rPr lang="en-US" sz="1600" dirty="0">
                          <a:effectLst/>
                        </a:rPr>
                        <a:t>4</a:t>
                      </a:r>
                      <a:r>
                        <a:rPr lang="zh-CN" sz="1600" dirty="0">
                          <a:effectLst/>
                        </a:rPr>
                        <a:t>）自学图文编辑软件或视频编辑软件的操作方法。</a:t>
                      </a:r>
                      <a:endParaRPr lang="zh-CN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zh-CN" sz="1600" dirty="0">
                          <a:effectLst/>
                        </a:rPr>
                        <a:t>（</a:t>
                      </a:r>
                      <a:r>
                        <a:rPr lang="en-US" sz="1600" dirty="0">
                          <a:effectLst/>
                        </a:rPr>
                        <a:t>5</a:t>
                      </a:r>
                      <a:r>
                        <a:rPr lang="zh-CN" sz="1600" dirty="0">
                          <a:effectLst/>
                        </a:rPr>
                        <a:t>）学习宣讲文稿的具体要求与撰写方法，</a:t>
                      </a:r>
                      <a:endParaRPr lang="zh-CN" sz="20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600" dirty="0">
                          <a:effectLst/>
                        </a:rPr>
                        <a:t>  (1)</a:t>
                      </a:r>
                      <a:r>
                        <a:rPr lang="zh-CN" sz="1600" dirty="0">
                          <a:effectLst/>
                        </a:rPr>
                        <a:t>需求分析：收集包括家电与家具在内的各种智能家居设备信息，完成智能家居设备网络连接需求表。</a:t>
                      </a:r>
                      <a:endParaRPr lang="zh-CN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zh-CN" sz="1600" dirty="0">
                          <a:effectLst/>
                        </a:rPr>
                        <a:t>（</a:t>
                      </a:r>
                      <a:r>
                        <a:rPr lang="en-US" sz="1600" dirty="0">
                          <a:effectLst/>
                        </a:rPr>
                        <a:t>2)</a:t>
                      </a:r>
                      <a:r>
                        <a:rPr lang="zh-CN" sz="1600" dirty="0">
                          <a:effectLst/>
                        </a:rPr>
                        <a:t>网络设计图规划：根据智能家居设备信息及预算情况，完成</a:t>
                      </a:r>
                      <a:r>
                        <a:rPr lang="en-US" altLang="zh-CN" sz="1600" dirty="0">
                          <a:effectLst/>
                        </a:rPr>
                        <a:t> </a:t>
                      </a:r>
                      <a:r>
                        <a:rPr lang="zh-CN" sz="1600" dirty="0">
                          <a:effectLst/>
                        </a:rPr>
                        <a:t>网络设计图规划。</a:t>
                      </a:r>
                      <a:endParaRPr lang="zh-CN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zh-CN" sz="1600" dirty="0">
                          <a:effectLst/>
                        </a:rPr>
                        <a:t>（</a:t>
                      </a:r>
                      <a:r>
                        <a:rPr lang="en-US" sz="1600" dirty="0">
                          <a:effectLst/>
                        </a:rPr>
                        <a:t>3</a:t>
                      </a:r>
                      <a:r>
                        <a:rPr lang="zh-CN" sz="1600" dirty="0">
                          <a:effectLst/>
                        </a:rPr>
                        <a:t>）选择网络服务提供商：查询当地网络服务提供商的价格、网速等相关维度的情况，填写对比分析表，并进行对比选取。</a:t>
                      </a:r>
                      <a:endParaRPr lang="zh-CN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zh-CN" sz="1600" dirty="0">
                          <a:effectLst/>
                        </a:rPr>
                        <a:t>（</a:t>
                      </a:r>
                      <a:r>
                        <a:rPr lang="en-US" sz="1600" dirty="0">
                          <a:effectLst/>
                        </a:rPr>
                        <a:t>4</a:t>
                      </a:r>
                      <a:r>
                        <a:rPr lang="zh-CN" sz="1600" dirty="0">
                          <a:effectLst/>
                        </a:rPr>
                        <a:t>）连接配置路由器：根据路由器产品说明书，对其进行电源线、网线等线材的连接，并登录路由器配置网络。</a:t>
                      </a:r>
                      <a:endParaRPr lang="zh-CN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zh-CN" sz="1600" dirty="0">
                          <a:effectLst/>
                        </a:rPr>
                        <a:t>（</a:t>
                      </a:r>
                      <a:r>
                        <a:rPr lang="en-US" sz="1600" dirty="0">
                          <a:effectLst/>
                        </a:rPr>
                        <a:t>5</a:t>
                      </a:r>
                      <a:r>
                        <a:rPr lang="zh-CN" sz="1600" dirty="0">
                          <a:effectLst/>
                        </a:rPr>
                        <a:t>）连接智能设备：将各类智能家居设备通过有线或无线的方式接入互联网。</a:t>
                      </a:r>
                      <a:endParaRPr lang="zh-CN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zh-CN" sz="1600" dirty="0">
                          <a:effectLst/>
                        </a:rPr>
                        <a:t>（</a:t>
                      </a:r>
                      <a:r>
                        <a:rPr lang="en-US" sz="1600" dirty="0">
                          <a:effectLst/>
                        </a:rPr>
                        <a:t>6</a:t>
                      </a:r>
                      <a:r>
                        <a:rPr lang="zh-CN" sz="1600" dirty="0">
                          <a:effectLst/>
                        </a:rPr>
                        <a:t>）设置家庭网络安全：对路由器进行相关设置，</a:t>
                      </a:r>
                      <a:r>
                        <a:rPr lang="en-US" altLang="zh-CN" sz="1600" dirty="0">
                          <a:effectLst/>
                        </a:rPr>
                        <a:t> </a:t>
                      </a:r>
                      <a:r>
                        <a:rPr lang="zh-CN" sz="1600" dirty="0">
                          <a:effectLst/>
                        </a:rPr>
                        <a:t>提升家庭网络的安全性。</a:t>
                      </a:r>
                      <a:endParaRPr lang="zh-CN" sz="20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zh-CN" sz="1600" dirty="0">
                          <a:effectLst/>
                        </a:rPr>
                        <a:t>（</a:t>
                      </a:r>
                      <a:r>
                        <a:rPr lang="en-US" sz="1600" dirty="0">
                          <a:effectLst/>
                        </a:rPr>
                        <a:t>1</a:t>
                      </a:r>
                      <a:r>
                        <a:rPr lang="zh-CN" sz="1600" dirty="0">
                          <a:effectLst/>
                        </a:rPr>
                        <a:t>）智能家居设备网络连接需求表</a:t>
                      </a:r>
                      <a:endParaRPr lang="zh-CN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zh-CN" sz="1600" dirty="0">
                          <a:effectLst/>
                        </a:rPr>
                        <a:t>（</a:t>
                      </a:r>
                      <a:r>
                        <a:rPr lang="en-US" sz="1600" dirty="0">
                          <a:effectLst/>
                        </a:rPr>
                        <a:t>2</a:t>
                      </a:r>
                      <a:r>
                        <a:rPr lang="zh-CN" sz="1600" dirty="0">
                          <a:effectLst/>
                        </a:rPr>
                        <a:t>）家庭网络设计方案图</a:t>
                      </a:r>
                      <a:endParaRPr lang="zh-CN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zh-CN" sz="1600" dirty="0">
                          <a:effectLst/>
                        </a:rPr>
                        <a:t>（</a:t>
                      </a:r>
                      <a:r>
                        <a:rPr lang="en-US" sz="1600" dirty="0">
                          <a:effectLst/>
                        </a:rPr>
                        <a:t>3</a:t>
                      </a:r>
                      <a:r>
                        <a:rPr lang="zh-CN" sz="1600" dirty="0">
                          <a:effectLst/>
                        </a:rPr>
                        <a:t>）家庭网络设备需求清单</a:t>
                      </a:r>
                      <a:endParaRPr lang="zh-CN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zh-CN" sz="1600" dirty="0">
                          <a:effectLst/>
                        </a:rPr>
                        <a:t>（</a:t>
                      </a:r>
                      <a:r>
                        <a:rPr lang="en-US" sz="1600" dirty="0">
                          <a:effectLst/>
                        </a:rPr>
                        <a:t>4</a:t>
                      </a:r>
                      <a:r>
                        <a:rPr lang="zh-CN" sz="1600" dirty="0">
                          <a:effectLst/>
                        </a:rPr>
                        <a:t>）网络服务提供商的对比分析表</a:t>
                      </a:r>
                      <a:endParaRPr lang="zh-CN" sz="2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zh-CN" sz="1600" dirty="0">
                          <a:effectLst/>
                        </a:rPr>
                        <a:t>（</a:t>
                      </a:r>
                      <a:r>
                        <a:rPr lang="en-US" sz="1600" dirty="0">
                          <a:effectLst/>
                        </a:rPr>
                        <a:t>5</a:t>
                      </a:r>
                      <a:r>
                        <a:rPr lang="zh-CN" sz="1600" dirty="0">
                          <a:effectLst/>
                        </a:rPr>
                        <a:t>）成功接入互联网的家庭网络</a:t>
                      </a:r>
                      <a:endParaRPr lang="zh-CN" sz="20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项目筹备</a:t>
            </a:r>
            <a:endParaRPr lang="zh-CN" altLang="en-US" sz="24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2266425" y="650628"/>
            <a:ext cx="610870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400" dirty="0"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你会如何分配小组</a:t>
            </a:r>
            <a:r>
              <a:rPr lang="zh-CN" altLang="zh-CN" sz="2400" dirty="0"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任务？</a:t>
            </a:r>
            <a:endParaRPr lang="zh-CN" altLang="en-US" sz="2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11400" y="1845944"/>
            <a:ext cx="9569200" cy="3926206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项目筹备</a:t>
            </a:r>
            <a:endParaRPr lang="zh-CN" altLang="en-US" sz="24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2266424" y="650628"/>
            <a:ext cx="94556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2400" dirty="0"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以小组为单位，基于自身情况进行规划，并将结果填入下表</a:t>
            </a:r>
            <a:r>
              <a:rPr lang="en-US" altLang="zh-CN" sz="2400" dirty="0"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1</a:t>
            </a:r>
            <a:r>
              <a:rPr lang="zh-CN" altLang="zh-CN" sz="2400" dirty="0"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、表</a:t>
            </a:r>
            <a:r>
              <a:rPr lang="en-US" altLang="zh-CN" sz="2400" dirty="0"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</a:t>
            </a:r>
            <a:r>
              <a:rPr lang="zh-CN" altLang="zh-CN" sz="2400" dirty="0"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。</a:t>
            </a:r>
            <a:endParaRPr lang="zh-CN" altLang="zh-CN" sz="24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88616" y="1327150"/>
            <a:ext cx="9221609" cy="5301909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4979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知识探究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86485" y="1344467"/>
            <a:ext cx="9626599" cy="26038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主要内容：</a:t>
            </a:r>
            <a:endParaRPr lang="zh-CN" altLang="zh-CN" sz="28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计算机网络都有哪些信息交换方式？——概念</a:t>
            </a:r>
            <a:endParaRPr lang="zh-CN" altLang="zh-CN" sz="28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三种网络信息交换方式的原理是什么？——原理</a:t>
            </a:r>
            <a:endParaRPr lang="zh-CN" altLang="zh-CN" sz="28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③TCP/IP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是如何实现高效传输的？——应用</a:t>
            </a:r>
            <a:endParaRPr lang="zh-CN" altLang="zh-CN" sz="28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86484" y="4869934"/>
            <a:ext cx="83305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dirty="0">
                <a:solidFill>
                  <a:srgbClr val="000000"/>
                </a:solidFill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自主阅读：以书本</a:t>
            </a:r>
            <a:r>
              <a:rPr lang="en-US" altLang="zh-CN" sz="2800" dirty="0">
                <a:solidFill>
                  <a:srgbClr val="000000"/>
                </a:solidFill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P35-40</a:t>
            </a:r>
            <a:r>
              <a:rPr lang="zh-CN" altLang="zh-CN" sz="2800" dirty="0">
                <a:solidFill>
                  <a:srgbClr val="000000"/>
                </a:solidFill>
                <a:effectLst/>
                <a:ea typeface="仿宋" panose="02010609060101010101" pitchFamily="49" charset="-122"/>
                <a:cs typeface="仿宋" panose="02010609060101010101" pitchFamily="49" charset="-122"/>
              </a:rPr>
              <a:t>为主，网络知识作补充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知识梳理</a:t>
            </a:r>
            <a:endParaRPr lang="zh-CN" altLang="en-US" sz="24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517525" y="1090295"/>
            <a:ext cx="10982325" cy="5262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0150" indent="-1200150" algn="l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①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计算机网络中的信息交换方式有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。</a:t>
            </a:r>
            <a:endParaRPr lang="en-US" altLang="zh-CN" sz="28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200150" indent="-1200150" algn="l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②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三种交换方式的优缺点有哪些？请在书本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P37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38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的表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2.1.1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中完成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。</a:t>
            </a:r>
            <a:endParaRPr lang="en-US" altLang="zh-CN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marL="1200150" indent="-1200150" algn="l">
              <a:lnSpc>
                <a:spcPct val="150000"/>
              </a:lnSpc>
            </a:pPr>
            <a:endParaRPr lang="en-US" altLang="zh-CN" sz="28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1200150" indent="-1200150" algn="l">
              <a:lnSpc>
                <a:spcPct val="150000"/>
              </a:lnSpc>
            </a:pPr>
            <a:endParaRPr lang="en-US" altLang="zh-CN" sz="28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1200150" indent="-1200150" algn="l">
              <a:lnSpc>
                <a:spcPct val="150000"/>
              </a:lnSpc>
            </a:pPr>
            <a:endParaRPr lang="en-US" altLang="zh-CN" sz="2800" dirty="0">
              <a:solidFill>
                <a:srgbClr val="000000"/>
              </a:solidFill>
              <a:latin typeface="Calibri" panose="020F0502020204030204" pitchFamily="34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marL="1200150" indent="-1200150" algn="l">
              <a:lnSpc>
                <a:spcPct val="150000"/>
              </a:lnSpc>
            </a:pPr>
            <a:endParaRPr lang="en-US" altLang="zh-CN" sz="28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200150" indent="-1200150" algn="l"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effectLst/>
                <a:latin typeface="仿宋" panose="02010609060101010101" pitchFamily="49" charset="-122"/>
                <a:ea typeface="宋体" panose="02010600030101010101" pitchFamily="2" charset="-122"/>
                <a:cs typeface="仿宋" panose="02010609060101010101" pitchFamily="49" charset="-122"/>
              </a:rPr>
              <a:t>③TCP/IP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是基于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交换原理实现了数据的高效传输。</a:t>
            </a:r>
            <a:endParaRPr lang="zh-CN" altLang="zh-CN" sz="28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07200" y="114141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电路交换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245600" y="114141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报文交换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47850" y="1795468"/>
            <a:ext cx="3494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分组交换（包交换）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2032000" y="3126316"/>
          <a:ext cx="8127999" cy="2423584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709333"/>
                <a:gridCol w="2709333"/>
                <a:gridCol w="2709333"/>
              </a:tblGrid>
              <a:tr h="60589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交换方式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优点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缺点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60589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电路交换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</a:tr>
              <a:tr h="60589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报文交换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</a:tr>
              <a:tr h="60589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分组交换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3037118" y="5756129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分组交换（包交换）</a:t>
            </a:r>
            <a:endParaRPr lang="zh-CN" altLang="en-US" sz="20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663"/>
            <a:ext cx="2078636" cy="714778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学会分析</a:t>
            </a:r>
            <a:endParaRPr lang="zh-CN" altLang="en-US" sz="24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875774" y="1698378"/>
            <a:ext cx="10243076" cy="38965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学会分析：三种信息交换方式各有什么优缺点？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辅助分析支架：电路交换通信速度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，但整个网络的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很低</a:t>
            </a:r>
            <a:r>
              <a:rPr lang="zh-CN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。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报文交换不需要通信双方连接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，但可能出现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或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等现象。分组交换将报文分割成多组容量更小的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___________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仿宋" panose="02010609060101010101" pitchFamily="49" charset="-122"/>
                <a:cs typeface="仿宋" panose="02010609060101010101" pitchFamily="49" charset="-122"/>
              </a:rPr>
              <a:t>分批次传输。</a:t>
            </a:r>
            <a:endParaRPr lang="zh-CN" altLang="en-US" sz="2800" dirty="0">
              <a:solidFill>
                <a:srgbClr val="000000"/>
              </a:solidFill>
              <a:effectLst/>
              <a:latin typeface="Calibri" panose="020F0502020204030204" pitchFamily="34" charset="0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373562" y="2405068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快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3724" y="306186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通信效率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09085" y="3736567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专用通信线路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03424" y="371959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网络拥塞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806825" y="371959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数据丢失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709853" y="439563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Calibri" panose="020F0502020204030204" pitchFamily="34" charset="0"/>
                <a:ea typeface="仿宋" panose="02010609060101010101" pitchFamily="49" charset="-122"/>
              </a:rPr>
              <a:t>数据包</a:t>
            </a:r>
            <a:endParaRPr lang="zh-CN" altLang="en-US" sz="2800" dirty="0">
              <a:solidFill>
                <a:srgbClr val="FF0000"/>
              </a:solidFill>
              <a:latin typeface="Calibri" panose="020F0502020204030204" pitchFamily="34" charset="0"/>
              <a:ea typeface="仿宋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  <p:bldP spid="11" grpId="0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ISLIDE.VECTOR" val="#259238;"/>
</p:tagLst>
</file>

<file path=ppt/tags/tag11.xml><?xml version="1.0" encoding="utf-8"?>
<p:tagLst xmlns:p="http://schemas.openxmlformats.org/presentationml/2006/main">
  <p:tag name="ISLIDE.VECTOR" val="#259238;"/>
</p:tagLst>
</file>

<file path=ppt/tags/tag12.xml><?xml version="1.0" encoding="utf-8"?>
<p:tagLst xmlns:p="http://schemas.openxmlformats.org/presentationml/2006/main">
  <p:tag name="ISLIDE.VECTOR" val="#259238;"/>
</p:tagLst>
</file>

<file path=ppt/tags/tag13.xml><?xml version="1.0" encoding="utf-8"?>
<p:tagLst xmlns:p="http://schemas.openxmlformats.org/presentationml/2006/main">
  <p:tag name="ISLIDE.VECTOR" val="#259238;"/>
</p:tagLst>
</file>

<file path=ppt/tags/tag14.xml><?xml version="1.0" encoding="utf-8"?>
<p:tagLst xmlns:p="http://schemas.openxmlformats.org/presentationml/2006/main">
  <p:tag name="ISLIDE.VECTOR" val="#259238;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ISLIDE.THEME" val="https://www.islide.cc;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ISLIDE.THEME" val="https://www.islide.cc;"/>
</p:tagLst>
</file>

<file path=ppt/tags/tag22.xml><?xml version="1.0" encoding="utf-8"?>
<p:tagLst xmlns:p="http://schemas.openxmlformats.org/presentationml/2006/main">
  <p:tag name="COMMONDATA" val="eyJoZGlkIjoiNGYyYjFlYWE3ZjBkNzljODQzYjcxNjc3Yzg0NmMwM2QifQ=="/>
  <p:tag name="KSO_WPP_MARK_KEY" val="10117a34-a2c0-442a-8703-6554ad47faba"/>
</p:tagLst>
</file>

<file path=ppt/tags/tag3.xml><?xml version="1.0" encoding="utf-8"?>
<p:tagLst xmlns:p="http://schemas.openxmlformats.org/presentationml/2006/main">
  <p:tag name="ISLIDE.THEME" val="https://www.islide.cc;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ISLIDE.VECTOR" val="#259238;"/>
</p:tagLst>
</file>

<file path=ppt/tags/tag7.xml><?xml version="1.0" encoding="utf-8"?>
<p:tagLst xmlns:p="http://schemas.openxmlformats.org/presentationml/2006/main">
  <p:tag name="ISLIDE.VECTOR" val="#259238;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2651</Words>
  <Application>WPS 演示</Application>
  <PresentationFormat>宽屏</PresentationFormat>
  <Paragraphs>295</Paragraphs>
  <Slides>20</Slides>
  <Notes>20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Impact</vt:lpstr>
      <vt:lpstr>Calibri</vt:lpstr>
      <vt:lpstr>仿宋</vt:lpstr>
      <vt:lpstr>Times New Roman</vt:lpstr>
      <vt:lpstr>Arial Unicode MS</vt:lpstr>
      <vt:lpstr>等线</vt:lpstr>
      <vt:lpstr>Office 主题​​1</vt:lpstr>
      <vt:lpstr>TCLayout.ActiveDocument.1</vt:lpstr>
      <vt:lpstr>TCLayout.ActiveDocument.1</vt:lpstr>
      <vt:lpstr>PowerPoint 演示文稿</vt:lpstr>
      <vt:lpstr>项目筹备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cyy</cp:lastModifiedBy>
  <cp:revision>197</cp:revision>
  <cp:lastPrinted>2022-10-05T09:28:00Z</cp:lastPrinted>
  <dcterms:created xsi:type="dcterms:W3CDTF">2022-05-01T11:16:00Z</dcterms:created>
  <dcterms:modified xsi:type="dcterms:W3CDTF">2024-08-28T05:48:20Z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FCD8AB5AA1A14C7F9A9EB7B78130331C_13</vt:lpwstr>
  </property>
  <property fmtid="{D5CDD505-2E9C-101B-9397-08002B2CF9AE}" pid="3" name="KSOProductBuildVer">
    <vt:lpwstr>2052-11.8.2.12118</vt:lpwstr>
  </property>
</Properties>
</file>