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4072" r:id="rId5"/>
    <p:sldId id="4073" r:id="rId6"/>
    <p:sldId id="4064" r:id="rId7"/>
    <p:sldId id="4083" r:id="rId8"/>
    <p:sldId id="4070" r:id="rId9"/>
    <p:sldId id="4075" r:id="rId10"/>
    <p:sldId id="4084" r:id="rId11"/>
    <p:sldId id="4085" r:id="rId12"/>
    <p:sldId id="4086" r:id="rId13"/>
    <p:sldId id="4087" r:id="rId14"/>
    <p:sldId id="4076" r:id="rId15"/>
    <p:sldId id="4080" r:id="rId16"/>
    <p:sldId id="305" r:id="rId17"/>
  </p:sldIdLst>
  <p:sldSz cx="12192000" cy="6858000"/>
  <p:notesSz cx="6798945" cy="9929495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6543A"/>
    <a:srgbClr val="64A7CE"/>
    <a:srgbClr val="475C9D"/>
    <a:srgbClr val="6A0AAB"/>
    <a:srgbClr val="BC2F36"/>
    <a:srgbClr val="6A559D"/>
    <a:srgbClr val="E0A73E"/>
    <a:srgbClr val="8999CA"/>
    <a:srgbClr val="A967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0" autoAdjust="0"/>
    <p:restoredTop sz="86531" autoAdjust="0"/>
  </p:normalViewPr>
  <p:slideViewPr>
    <p:cSldViewPr snapToGrid="0">
      <p:cViewPr varScale="1">
        <p:scale>
          <a:sx n="55" d="100"/>
          <a:sy n="55" d="100"/>
        </p:scale>
        <p:origin x="10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13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12.xml"/><Relationship Id="rId7" Type="http://schemas.openxmlformats.org/officeDocument/2006/relationships/image" Target="../media/image10.png"/><Relationship Id="rId6" Type="http://schemas.openxmlformats.org/officeDocument/2006/relationships/tags" Target="../tags/tag11.xml"/><Relationship Id="rId5" Type="http://schemas.openxmlformats.org/officeDocument/2006/relationships/image" Target="../media/image3.png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image" Target="../media/image2.emf"/><Relationship Id="rId11" Type="http://schemas.openxmlformats.org/officeDocument/2006/relationships/notesSlide" Target="../notesSlides/notesSlide14.xml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4.xml"/><Relationship Id="rId2" Type="http://schemas.openxmlformats.org/officeDocument/2006/relationships/image" Target="../media/image3.png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.xml"/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485774" y="4060231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373933" y="148772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</a:t>
            </a:r>
            <a:r>
              <a:rPr lang="zh-CN" altLang="en-US" sz="5400" dirty="0"/>
              <a:t>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485775" y="2112645"/>
            <a:ext cx="498602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第三单元</a:t>
            </a:r>
            <a:endParaRPr lang="zh-CN" altLang="en-US" sz="3200"/>
          </a:p>
          <a:p>
            <a:r>
              <a:rPr sz="3200"/>
              <a:t>第4节跨学科活动：旅游出行巧规划</a:t>
            </a:r>
            <a:endParaRPr sz="3200"/>
          </a:p>
        </p:txBody>
      </p:sp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开展规划实施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4725" y="1397635"/>
            <a:ext cx="1162494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（4）自主阅读“住宿用餐安排”，并完成如下任务。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p"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影响住宿安排的因素有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；影响用餐安排的因素有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p"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结合经费预算控制情况，填写表3.4.5。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lum contrast="18000"/>
          </a:blip>
          <a:stretch>
            <a:fillRect/>
          </a:stretch>
        </p:blipFill>
        <p:spPr>
          <a:xfrm>
            <a:off x="1591310" y="3554095"/>
            <a:ext cx="8420100" cy="250507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开展规划实施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4725" y="1397635"/>
            <a:ext cx="1162494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（5）自主阅读“旅行规划书撰写”，并完成如下任务。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p"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旅行规划书一般包括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p"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获取相关景点介绍和注意事项的方法有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p"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基于前面的各项规划安排，撰写“家庭自由行旅行规划书”。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292225" y="367665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开展交流评价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71880" y="970280"/>
            <a:ext cx="1050099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各小组整理相关成果，并制作汇报PPT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先组内交流，再组间交流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开展评价，填写表3.4.6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lum contrast="24000"/>
          </a:blip>
          <a:stretch>
            <a:fillRect/>
          </a:stretch>
        </p:blipFill>
        <p:spPr>
          <a:xfrm>
            <a:off x="5935345" y="2505075"/>
            <a:ext cx="6047740" cy="4170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48640" y="1519555"/>
            <a:ext cx="112166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要求：</a:t>
            </a:r>
            <a:r>
              <a:rPr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完成单元的“小结与评价”</a:t>
            </a:r>
            <a:r>
              <a:rPr lang="zh-CN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" y="274154"/>
            <a:ext cx="6587544" cy="716105"/>
            <a:chOff x="0" y="1049628"/>
            <a:chExt cx="2873574" cy="716105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607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</a:t>
              </a:r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三、</a:t>
              </a:r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</a:t>
              </a:r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单元课外作业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标题 1"/>
          <p:cNvSpPr txBox="1"/>
          <p:nvPr>
            <p:custDataLst>
              <p:tags r:id="rId3"/>
            </p:custDataLst>
          </p:nvPr>
        </p:nvSpPr>
        <p:spPr>
          <a:xfrm>
            <a:off x="2673903" y="1305107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</a:t>
            </a:r>
            <a:r>
              <a:rPr lang="zh-CN" altLang="en-US" sz="5400" dirty="0"/>
              <a:t>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上册</a:t>
            </a:r>
            <a:endParaRPr lang="zh-CN" altLang="en-US" sz="3900" dirty="0"/>
          </a:p>
        </p:txBody>
      </p: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678670" y="5665788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/>
          <a:srcRect l="28646" t="13852" r="40625" b="7814"/>
          <a:stretch>
            <a:fillRect/>
          </a:stretch>
        </p:blipFill>
        <p:spPr bwMode="auto">
          <a:xfrm>
            <a:off x="621665" y="851535"/>
            <a:ext cx="143700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8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1" y="274154"/>
            <a:ext cx="6587544" cy="716105"/>
            <a:chOff x="0" y="1049628"/>
            <a:chExt cx="2873574" cy="716105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607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</a:t>
              </a:r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一、</a:t>
              </a:r>
              <a:r>
                <a:rPr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跨学科项目介绍</a:t>
              </a:r>
              <a:endParaRPr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矩形: 剪去单角 19"/>
          <p:cNvSpPr/>
          <p:nvPr/>
        </p:nvSpPr>
        <p:spPr>
          <a:xfrm>
            <a:off x="996950" y="1568450"/>
            <a:ext cx="2329180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 dirty="0"/>
              <a:t>单元项目</a:t>
            </a:r>
            <a:r>
              <a:rPr lang="zh-CN" altLang="en-US" sz="2400" b="1" dirty="0"/>
              <a:t>情境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921385" y="2560320"/>
            <a:ext cx="1034923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现在有很多家庭选择在假期里自由行旅游，却因为缺乏策划能力而感到困扰。请你组建一个小组，利用丰富的网络应用设计一份“家庭自由行规划书”，来帮助他们合理规划旅行。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1142365" y="567690"/>
            <a:ext cx="266255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/>
              <a:t>项目</a:t>
            </a:r>
            <a:r>
              <a:rPr lang="zh-CN" altLang="en-US" sz="2800" b="1" dirty="0"/>
              <a:t>流程</a:t>
            </a:r>
            <a:endParaRPr lang="zh-CN" altLang="en-US" sz="2800" b="1" dirty="0"/>
          </a:p>
        </p:txBody>
      </p:sp>
      <p:sp>
        <p:nvSpPr>
          <p:cNvPr id="5" name="圆角矩形 4"/>
          <p:cNvSpPr/>
          <p:nvPr/>
        </p:nvSpPr>
        <p:spPr>
          <a:xfrm>
            <a:off x="1296035" y="2662555"/>
            <a:ext cx="1674495" cy="71501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>
                <a:sym typeface="+mn-ea"/>
              </a:rPr>
              <a:t>需求分析</a:t>
            </a:r>
            <a:endParaRPr lang="zh-CN" altLang="en-US" sz="2400">
              <a:sym typeface="+mn-ea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871595" y="2662555"/>
            <a:ext cx="1674495" cy="71501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>
                <a:sym typeface="+mn-ea"/>
              </a:rPr>
              <a:t>分工合作</a:t>
            </a:r>
            <a:endParaRPr lang="zh-CN" altLang="en-US" sz="2400">
              <a:sym typeface="+mn-ea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447155" y="2662555"/>
            <a:ext cx="1674495" cy="71501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>
                <a:sym typeface="+mn-ea"/>
              </a:rPr>
              <a:t>规划实施</a:t>
            </a:r>
            <a:endParaRPr lang="zh-CN" altLang="en-US" sz="2400">
              <a:sym typeface="+mn-ea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9156065" y="2662555"/>
            <a:ext cx="1674495" cy="71501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>
                <a:sym typeface="+mn-ea"/>
              </a:rPr>
              <a:t>交流评价</a:t>
            </a:r>
            <a:endParaRPr lang="zh-CN" altLang="en-US" sz="2400">
              <a:sym typeface="+mn-ea"/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3004820" y="2929890"/>
            <a:ext cx="750570" cy="339725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>
            <a:off x="5662295" y="2929890"/>
            <a:ext cx="750570" cy="339725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>
            <a:off x="8263890" y="2929890"/>
            <a:ext cx="750570" cy="339725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546090" y="3562350"/>
            <a:ext cx="40640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ym typeface="+mn-ea"/>
              </a:rPr>
              <a:t>（确定旅行目的地、景点筛选与路线规划、经费预算控制、住宿用餐安排、旅行规划书撰写）</a:t>
            </a:r>
            <a:endParaRPr lang="zh-CN" altLang="en-US"/>
          </a:p>
        </p:txBody>
      </p:sp>
      <p:cxnSp>
        <p:nvCxnSpPr>
          <p:cNvPr id="15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08737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项目评价要求</a:t>
            </a:r>
            <a:endParaRPr lang="zh-CN" altLang="en-US" sz="3200">
              <a:solidFill>
                <a:schemeClr val="bg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lum contrast="24000"/>
          </a:blip>
          <a:stretch>
            <a:fillRect/>
          </a:stretch>
        </p:blipFill>
        <p:spPr>
          <a:xfrm>
            <a:off x="1316990" y="1521460"/>
            <a:ext cx="7154545" cy="493331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1" y="274154"/>
            <a:ext cx="6587544" cy="716105"/>
            <a:chOff x="0" y="1049628"/>
            <a:chExt cx="2873574" cy="716105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607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</a:t>
              </a:r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</a:t>
              </a:r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二、</a:t>
              </a:r>
              <a:r>
                <a:rPr 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项目实施</a:t>
              </a:r>
              <a:endParaRPr 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矩形: 剪去单角 19"/>
          <p:cNvSpPr/>
          <p:nvPr/>
        </p:nvSpPr>
        <p:spPr>
          <a:xfrm>
            <a:off x="150495" y="1347470"/>
            <a:ext cx="2329180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 dirty="0"/>
              <a:t>开展需求分析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2595245" y="1213485"/>
            <a:ext cx="892746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自主阅读“需求分析”，并完成如下任务。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（1）自由行首先需要________,还要关注旅行地的________等方面的信息。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（2）通过大语言模型梳理更多的自由行规划的需求。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（3）讨论并填写拟定的旅行时间和表3.4.1“提供旅行地相关信息的网络应用”设计需求。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lum contrast="24000"/>
          </a:blip>
          <a:stretch>
            <a:fillRect/>
          </a:stretch>
        </p:blipFill>
        <p:spPr>
          <a:xfrm>
            <a:off x="2668905" y="3423920"/>
            <a:ext cx="5723890" cy="343408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优化分工合作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6990" y="1341755"/>
            <a:ext cx="1080643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根据各小组的实际情况，调整并优化表3.4.2项目小组的分工合作表。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lum contrast="24000"/>
          </a:blip>
          <a:stretch>
            <a:fillRect/>
          </a:stretch>
        </p:blipFill>
        <p:spPr>
          <a:xfrm>
            <a:off x="1711325" y="2381250"/>
            <a:ext cx="8403590" cy="35083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开展规划实施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4725" y="1458595"/>
            <a:ext cx="1050099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（1）自主阅读“确定旅行目的地”，并完成如下任务。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确定旅行目的地的基本要求有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共同拟定的旅行目的地是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问题思考：为什么要确认旅行目的地？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开展规划实施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4725" y="1180465"/>
            <a:ext cx="1162494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（2）自主阅读“景点筛选与路线规划”，并完成如下任务。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p"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了解景点的方法有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</a:t>
            </a:r>
            <a:r>
              <a:rPr lang="en-US"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；筛选与路线规划的方法有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；路线规划考虑的因素有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p"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结合网上信息，填写表3.4.3。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lum contrast="18000"/>
          </a:blip>
          <a:stretch>
            <a:fillRect/>
          </a:stretch>
        </p:blipFill>
        <p:spPr>
          <a:xfrm>
            <a:off x="1316990" y="3909060"/>
            <a:ext cx="8750300" cy="231648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开展规划实施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4725" y="1397635"/>
            <a:ext cx="1162494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（3）自主阅读“经费预算控制”，并完成如下任务。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p"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经费预算主要包括 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p"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获取各个项目消费金额的渠道有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p"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结合自身需求，填写表3.4.4。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lum contrast="30000"/>
          </a:blip>
          <a:stretch>
            <a:fillRect/>
          </a:stretch>
        </p:blipFill>
        <p:spPr>
          <a:xfrm>
            <a:off x="974725" y="4074160"/>
            <a:ext cx="7347585" cy="273240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ISLIDE.THEME" val="https://www.islide.cc;"/>
</p:tagLst>
</file>

<file path=ppt/tags/tag13.xml><?xml version="1.0" encoding="utf-8"?>
<p:tagLst xmlns:p="http://schemas.openxmlformats.org/presentationml/2006/main">
  <p:tag name="COMMONDATA" val="eyJoZGlkIjoiNGYyYjFlYWE3ZjBkNzljODQzYjcxNjc3Yzg0NmMwM2QifQ=="/>
  <p:tag name="KSO_WPP_MARK_KEY" val="10117a34-a2c0-442a-8703-6554ad47faba"/>
  <p:tag name="commondata" val="eyJoZGlkIjoiZWZlMjAxNGNkYjJhMDNmMjI0Zjg2ZGRiNGM0ZjMzZDgifQ=="/>
</p:tagLst>
</file>

<file path=ppt/tags/tag2.xml><?xml version="1.0" encoding="utf-8"?>
<p:tagLst xmlns:p="http://schemas.openxmlformats.org/presentationml/2006/main">
  <p:tag name="ISLIDE.THEME" val="https://www.islide.cc;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ISLIDE.VECTOR" val="#259238;"/>
</p:tagLst>
</file>

<file path=ppt/tags/tag5.xml><?xml version="1.0" encoding="utf-8"?>
<p:tagLst xmlns:p="http://schemas.openxmlformats.org/presentationml/2006/main">
  <p:tag name="ISLIDE.VECTOR" val="#259238;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ISLIDE.VECTOR" val="#259238;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1252</Words>
  <Application>WPS 演示</Application>
  <PresentationFormat>宽屏</PresentationFormat>
  <Paragraphs>111</Paragraphs>
  <Slides>14</Slides>
  <Notes>26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Wingdings</vt:lpstr>
      <vt:lpstr>Arial Unicode MS</vt:lpstr>
      <vt:lpstr>等线</vt:lpstr>
      <vt:lpstr>Calibri</vt:lpstr>
      <vt:lpstr>Office 主题​​1</vt:lpstr>
      <vt:lpstr>TCLayout.ActiveDocument.1</vt:lpstr>
      <vt:lpstr>TCLayout.ActiveDocument.1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包子小姐</cp:lastModifiedBy>
  <cp:revision>202</cp:revision>
  <cp:lastPrinted>2022-10-05T09:28:00Z</cp:lastPrinted>
  <dcterms:created xsi:type="dcterms:W3CDTF">2022-05-01T11:16:00Z</dcterms:created>
  <dcterms:modified xsi:type="dcterms:W3CDTF">2024-08-23T01:12:51Z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FCD8AB5AA1A14C7F9A9EB7B78130331C_13</vt:lpwstr>
  </property>
  <property fmtid="{D5CDD505-2E9C-101B-9397-08002B2CF9AE}" pid="3" name="KSOProductBuildVer">
    <vt:lpwstr>2052-12.1.0.17827</vt:lpwstr>
  </property>
</Properties>
</file>