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84" r:id="rId5"/>
    <p:sldId id="4072" r:id="rId6"/>
    <p:sldId id="4073" r:id="rId7"/>
    <p:sldId id="4074" r:id="rId8"/>
    <p:sldId id="4078" r:id="rId9"/>
    <p:sldId id="4079" r:id="rId10"/>
    <p:sldId id="4083" r:id="rId11"/>
    <p:sldId id="4085" r:id="rId12"/>
    <p:sldId id="4086" r:id="rId13"/>
    <p:sldId id="4087" r:id="rId14"/>
    <p:sldId id="4090" r:id="rId15"/>
    <p:sldId id="4088" r:id="rId16"/>
    <p:sldId id="4089" r:id="rId17"/>
    <p:sldId id="4069" r:id="rId18"/>
  </p:sldIdLst>
  <p:sldSz cx="12192000" cy="6858000"/>
  <p:notesSz cx="6798945" cy="9929495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G Yun" initials="L. Yun" lastIdx="8" clrIdx="0"/>
  <p:cmAuthor id="2" name="欣榕 邹" initials="欣邹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A6A6"/>
    <a:srgbClr val="858585"/>
    <a:srgbClr val="751F73"/>
    <a:srgbClr val="D6543A"/>
    <a:srgbClr val="64A7CE"/>
    <a:srgbClr val="475C9D"/>
    <a:srgbClr val="6A0AAB"/>
    <a:srgbClr val="BC2F36"/>
    <a:srgbClr val="6A559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60" autoAdjust="0"/>
    <p:restoredTop sz="86531" autoAdjust="0"/>
  </p:normalViewPr>
  <p:slideViewPr>
    <p:cSldViewPr snapToGrid="0">
      <p:cViewPr>
        <p:scale>
          <a:sx n="66" d="100"/>
          <a:sy n="66" d="100"/>
        </p:scale>
        <p:origin x="219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4" d="100"/>
          <a:sy n="64" d="100"/>
        </p:scale>
        <p:origin x="2581" y="3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gs" Target="tags/tag18.xml"/><Relationship Id="rId22" Type="http://schemas.openxmlformats.org/officeDocument/2006/relationships/commentAuthors" Target="commentAuthors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8C601-4179-4DF0-9BD2-9FBE63BCF89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6642" y="556591"/>
            <a:ext cx="6343905" cy="356980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226642" y="4184773"/>
            <a:ext cx="6345978" cy="524682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正文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6492875"/>
            <a:ext cx="12192000" cy="365125"/>
          </a:xfrm>
          <a:prstGeom prst="rect">
            <a:avLst/>
          </a:prstGeom>
          <a:gradFill flip="none" rotWithShape="1">
            <a:gsLst>
              <a:gs pos="82000">
                <a:srgbClr val="AB032B"/>
              </a:gs>
              <a:gs pos="63000">
                <a:srgbClr val="950556"/>
              </a:gs>
              <a:gs pos="0">
                <a:srgbClr val="6A0AAB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5450" y="190500"/>
            <a:ext cx="9309100" cy="7987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7030A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5450" y="1238250"/>
            <a:ext cx="11372850" cy="501014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589456" y="6492875"/>
            <a:ext cx="539044" cy="352953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清华校徽校标矢量图.ai-3 [转换].png"/>
          <p:cNvPicPr/>
          <p:nvPr userDrawn="1"/>
        </p:nvPicPr>
        <p:blipFill rotWithShape="1">
          <a:blip r:embed="rId2" cstate="print">
            <a:alphaModFix amt="67408"/>
            <a:duotone>
              <a:prstClr val="black"/>
              <a:srgbClr val="6A0AAB">
                <a:tint val="45000"/>
                <a:satMod val="400000"/>
              </a:srgbClr>
            </a:duotone>
          </a:blip>
          <a:srcRect l="19950" t="62600" r="26455" b="20888"/>
          <a:stretch>
            <a:fillRect/>
          </a:stretch>
        </p:blipFill>
        <p:spPr>
          <a:xfrm>
            <a:off x="9981896" y="190500"/>
            <a:ext cx="1962454" cy="798788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>
            <a:off x="0" y="319314"/>
            <a:ext cx="12206514" cy="6553200"/>
            <a:chOff x="-100178" y="243584"/>
            <a:chExt cx="12349278" cy="6614417"/>
          </a:xfrm>
        </p:grpSpPr>
        <p:sp>
          <p:nvSpPr>
            <p:cNvPr id="16" name="任意多边形: 形状 15"/>
            <p:cNvSpPr/>
            <p:nvPr/>
          </p:nvSpPr>
          <p:spPr>
            <a:xfrm>
              <a:off x="1290792" y="243584"/>
              <a:ext cx="10948991" cy="6614416"/>
            </a:xfrm>
            <a:custGeom>
              <a:avLst/>
              <a:gdLst>
                <a:gd name="connsiteX0" fmla="*/ 10927348 w 10948991"/>
                <a:gd name="connsiteY0" fmla="*/ 0 h 6614416"/>
                <a:gd name="connsiteX1" fmla="*/ 10948991 w 10948991"/>
                <a:gd name="connsiteY1" fmla="*/ 216423 h 6614416"/>
                <a:gd name="connsiteX2" fmla="*/ 6412213 w 10948991"/>
                <a:gd name="connsiteY2" fmla="*/ 2518628 h 6614416"/>
                <a:gd name="connsiteX3" fmla="*/ 1062811 w 10948991"/>
                <a:gd name="connsiteY3" fmla="*/ 6601329 h 6614416"/>
                <a:gd name="connsiteX4" fmla="*/ 1048102 w 10948991"/>
                <a:gd name="connsiteY4" fmla="*/ 6614416 h 6614416"/>
                <a:gd name="connsiteX5" fmla="*/ 0 w 10948991"/>
                <a:gd name="connsiteY5" fmla="*/ 6614416 h 6614416"/>
                <a:gd name="connsiteX6" fmla="*/ 96161 w 10948991"/>
                <a:gd name="connsiteY6" fmla="*/ 6527148 h 6614416"/>
                <a:gd name="connsiteX7" fmla="*/ 549839 w 10948991"/>
                <a:gd name="connsiteY7" fmla="*/ 6122080 h 6614416"/>
                <a:gd name="connsiteX8" fmla="*/ 10927348 w 10948991"/>
                <a:gd name="connsiteY8" fmla="*/ 0 h 661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48991" h="6614416">
                  <a:moveTo>
                    <a:pt x="10927348" y="0"/>
                  </a:moveTo>
                  <a:lnTo>
                    <a:pt x="10948991" y="216423"/>
                  </a:lnTo>
                  <a:cubicBezTo>
                    <a:pt x="10948991" y="216423"/>
                    <a:pt x="9450258" y="825114"/>
                    <a:pt x="6412213" y="2518628"/>
                  </a:cubicBezTo>
                  <a:cubicBezTo>
                    <a:pt x="4798251" y="3418308"/>
                    <a:pt x="2687247" y="5163188"/>
                    <a:pt x="1062811" y="6601329"/>
                  </a:cubicBezTo>
                  <a:lnTo>
                    <a:pt x="1048102" y="6614416"/>
                  </a:lnTo>
                  <a:lnTo>
                    <a:pt x="0" y="6614416"/>
                  </a:lnTo>
                  <a:lnTo>
                    <a:pt x="96161" y="6527148"/>
                  </a:lnTo>
                  <a:cubicBezTo>
                    <a:pt x="359095" y="6289576"/>
                    <a:pt x="549839" y="6122080"/>
                    <a:pt x="549839" y="6122080"/>
                  </a:cubicBezTo>
                  <a:cubicBezTo>
                    <a:pt x="4480633" y="1953222"/>
                    <a:pt x="10927348" y="0"/>
                    <a:pt x="10927348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" name="任意多边形: 形状 14"/>
            <p:cNvSpPr/>
            <p:nvPr/>
          </p:nvSpPr>
          <p:spPr>
            <a:xfrm>
              <a:off x="-100178" y="3454768"/>
              <a:ext cx="5590253" cy="3403233"/>
            </a:xfrm>
            <a:custGeom>
              <a:avLst/>
              <a:gdLst>
                <a:gd name="connsiteX0" fmla="*/ 5590253 w 5590253"/>
                <a:gd name="connsiteY0" fmla="*/ 0 h 3403233"/>
                <a:gd name="connsiteX1" fmla="*/ 1672181 w 5590253"/>
                <a:gd name="connsiteY1" fmla="*/ 3403233 h 3403233"/>
                <a:gd name="connsiteX2" fmla="*/ 0 w 5590253"/>
                <a:gd name="connsiteY2" fmla="*/ 3403233 h 3403233"/>
                <a:gd name="connsiteX3" fmla="*/ 11935 w 5590253"/>
                <a:gd name="connsiteY3" fmla="*/ 1606946 h 3403233"/>
                <a:gd name="connsiteX4" fmla="*/ 5590253 w 5590253"/>
                <a:gd name="connsiteY4" fmla="*/ 0 h 3403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90253" h="3403233">
                  <a:moveTo>
                    <a:pt x="5590253" y="0"/>
                  </a:moveTo>
                  <a:lnTo>
                    <a:pt x="1672181" y="3403233"/>
                  </a:lnTo>
                  <a:lnTo>
                    <a:pt x="0" y="3403233"/>
                  </a:lnTo>
                  <a:lnTo>
                    <a:pt x="11935" y="1606946"/>
                  </a:lnTo>
                  <a:cubicBezTo>
                    <a:pt x="11935" y="1606946"/>
                    <a:pt x="1226612" y="2908192"/>
                    <a:pt x="5590253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" name="任意多边形: 形状 13"/>
            <p:cNvSpPr/>
            <p:nvPr/>
          </p:nvSpPr>
          <p:spPr>
            <a:xfrm>
              <a:off x="2255450" y="268342"/>
              <a:ext cx="9993650" cy="6589658"/>
            </a:xfrm>
            <a:custGeom>
              <a:avLst/>
              <a:gdLst>
                <a:gd name="connsiteX0" fmla="*/ 9993650 w 9993650"/>
                <a:gd name="connsiteY0" fmla="*/ 0 h 6589658"/>
                <a:gd name="connsiteX1" fmla="*/ 9993650 w 9993650"/>
                <a:gd name="connsiteY1" fmla="*/ 6589658 h 6589658"/>
                <a:gd name="connsiteX2" fmla="*/ 9481282 w 9993650"/>
                <a:gd name="connsiteY2" fmla="*/ 6589658 h 6589658"/>
                <a:gd name="connsiteX3" fmla="*/ 9442156 w 9993650"/>
                <a:gd name="connsiteY3" fmla="*/ 6576126 h 6589658"/>
                <a:gd name="connsiteX4" fmla="*/ 1536593 w 9993650"/>
                <a:gd name="connsiteY4" fmla="*/ 6502535 h 6589658"/>
                <a:gd name="connsiteX5" fmla="*/ 1251116 w 9993650"/>
                <a:gd name="connsiteY5" fmla="*/ 6589658 h 6589658"/>
                <a:gd name="connsiteX6" fmla="*/ 0 w 9993650"/>
                <a:gd name="connsiteY6" fmla="*/ 6589658 h 6589658"/>
                <a:gd name="connsiteX7" fmla="*/ 195378 w 9993650"/>
                <a:gd name="connsiteY7" fmla="*/ 6414513 h 6589658"/>
                <a:gd name="connsiteX8" fmla="*/ 3300752 w 9993650"/>
                <a:gd name="connsiteY8" fmla="*/ 3857750 h 6589658"/>
                <a:gd name="connsiteX9" fmla="*/ 9993650 w 9993650"/>
                <a:gd name="connsiteY9" fmla="*/ 0 h 6589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993650" h="6589658">
                  <a:moveTo>
                    <a:pt x="9993650" y="0"/>
                  </a:moveTo>
                  <a:lnTo>
                    <a:pt x="9993650" y="6589658"/>
                  </a:lnTo>
                  <a:lnTo>
                    <a:pt x="9481282" y="6589658"/>
                  </a:lnTo>
                  <a:lnTo>
                    <a:pt x="9442156" y="6576126"/>
                  </a:lnTo>
                  <a:cubicBezTo>
                    <a:pt x="6331463" y="5540142"/>
                    <a:pt x="3479003" y="5935015"/>
                    <a:pt x="1536593" y="6502535"/>
                  </a:cubicBezTo>
                  <a:lnTo>
                    <a:pt x="1251116" y="6589658"/>
                  </a:lnTo>
                  <a:lnTo>
                    <a:pt x="0" y="6589658"/>
                  </a:lnTo>
                  <a:lnTo>
                    <a:pt x="195378" y="6414513"/>
                  </a:lnTo>
                  <a:cubicBezTo>
                    <a:pt x="1925596" y="4879294"/>
                    <a:pt x="3300752" y="3857750"/>
                    <a:pt x="3300752" y="3857750"/>
                  </a:cubicBezTo>
                  <a:cubicBezTo>
                    <a:pt x="5889719" y="1547428"/>
                    <a:pt x="9993650" y="0"/>
                    <a:pt x="9993650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/>
            </a:p>
          </p:txBody>
        </p:sp>
      </p:grp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673099" y="2356861"/>
            <a:ext cx="5669644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673099" y="1079864"/>
            <a:ext cx="5669644" cy="1262862"/>
          </a:xfrm>
        </p:spPr>
        <p:txBody>
          <a:bodyPr anchor="ctr">
            <a:no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73099" y="3591058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  <a:endParaRPr lang="en-US" altLang="zh-CN" dirty="0"/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73099" y="3887329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5432635" y="2406872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5433751" y="3302222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  <a:endParaRPr lang="en-US" dirty="0"/>
          </a:p>
        </p:txBody>
      </p:sp>
      <p:sp>
        <p:nvSpPr>
          <p:cNvPr id="7" name="任意多边形: 形状 6"/>
          <p:cNvSpPr/>
          <p:nvPr/>
        </p:nvSpPr>
        <p:spPr>
          <a:xfrm rot="5400000">
            <a:off x="-1200865" y="1974334"/>
            <a:ext cx="6088358" cy="3686628"/>
          </a:xfrm>
          <a:custGeom>
            <a:avLst/>
            <a:gdLst>
              <a:gd name="connsiteX0" fmla="*/ 10927348 w 10948991"/>
              <a:gd name="connsiteY0" fmla="*/ 0 h 6614416"/>
              <a:gd name="connsiteX1" fmla="*/ 10948991 w 10948991"/>
              <a:gd name="connsiteY1" fmla="*/ 216423 h 6614416"/>
              <a:gd name="connsiteX2" fmla="*/ 6412213 w 10948991"/>
              <a:gd name="connsiteY2" fmla="*/ 2518628 h 6614416"/>
              <a:gd name="connsiteX3" fmla="*/ 1062811 w 10948991"/>
              <a:gd name="connsiteY3" fmla="*/ 6601329 h 6614416"/>
              <a:gd name="connsiteX4" fmla="*/ 1048102 w 10948991"/>
              <a:gd name="connsiteY4" fmla="*/ 6614416 h 6614416"/>
              <a:gd name="connsiteX5" fmla="*/ 0 w 10948991"/>
              <a:gd name="connsiteY5" fmla="*/ 6614416 h 6614416"/>
              <a:gd name="connsiteX6" fmla="*/ 96161 w 10948991"/>
              <a:gd name="connsiteY6" fmla="*/ 6527148 h 6614416"/>
              <a:gd name="connsiteX7" fmla="*/ 549839 w 10948991"/>
              <a:gd name="connsiteY7" fmla="*/ 6122080 h 6614416"/>
              <a:gd name="connsiteX8" fmla="*/ 10927348 w 10948991"/>
              <a:gd name="connsiteY8" fmla="*/ 0 h 661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48991" h="6614416">
                <a:moveTo>
                  <a:pt x="10927348" y="0"/>
                </a:moveTo>
                <a:lnTo>
                  <a:pt x="10948991" y="216423"/>
                </a:lnTo>
                <a:cubicBezTo>
                  <a:pt x="10948991" y="216423"/>
                  <a:pt x="9450258" y="825114"/>
                  <a:pt x="6412213" y="2518628"/>
                </a:cubicBezTo>
                <a:cubicBezTo>
                  <a:pt x="4798251" y="3418308"/>
                  <a:pt x="2687247" y="5163188"/>
                  <a:pt x="1062811" y="6601329"/>
                </a:cubicBezTo>
                <a:lnTo>
                  <a:pt x="1048102" y="6614416"/>
                </a:lnTo>
                <a:lnTo>
                  <a:pt x="0" y="6614416"/>
                </a:lnTo>
                <a:lnTo>
                  <a:pt x="96161" y="6527148"/>
                </a:lnTo>
                <a:cubicBezTo>
                  <a:pt x="359095" y="6289576"/>
                  <a:pt x="549839" y="6122080"/>
                  <a:pt x="549839" y="6122080"/>
                </a:cubicBezTo>
                <a:cubicBezTo>
                  <a:pt x="4480633" y="1953222"/>
                  <a:pt x="10927348" y="0"/>
                  <a:pt x="10927348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" name="任意多边形: 形状 7"/>
          <p:cNvSpPr/>
          <p:nvPr/>
        </p:nvSpPr>
        <p:spPr>
          <a:xfrm rot="5400000">
            <a:off x="-605857" y="605855"/>
            <a:ext cx="3108548" cy="1896835"/>
          </a:xfrm>
          <a:custGeom>
            <a:avLst/>
            <a:gdLst>
              <a:gd name="connsiteX0" fmla="*/ 5590253 w 5590253"/>
              <a:gd name="connsiteY0" fmla="*/ 0 h 3403233"/>
              <a:gd name="connsiteX1" fmla="*/ 1672181 w 5590253"/>
              <a:gd name="connsiteY1" fmla="*/ 3403233 h 3403233"/>
              <a:gd name="connsiteX2" fmla="*/ 0 w 5590253"/>
              <a:gd name="connsiteY2" fmla="*/ 3403233 h 3403233"/>
              <a:gd name="connsiteX3" fmla="*/ 11935 w 5590253"/>
              <a:gd name="connsiteY3" fmla="*/ 1606946 h 3403233"/>
              <a:gd name="connsiteX4" fmla="*/ 5590253 w 5590253"/>
              <a:gd name="connsiteY4" fmla="*/ 0 h 3403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0253" h="3403233">
                <a:moveTo>
                  <a:pt x="5590253" y="0"/>
                </a:moveTo>
                <a:lnTo>
                  <a:pt x="1672181" y="3403233"/>
                </a:lnTo>
                <a:lnTo>
                  <a:pt x="0" y="3403233"/>
                </a:lnTo>
                <a:lnTo>
                  <a:pt x="11935" y="1606946"/>
                </a:lnTo>
                <a:cubicBezTo>
                  <a:pt x="11935" y="1606946"/>
                  <a:pt x="1226612" y="2908192"/>
                  <a:pt x="5590253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" name="任意多边形: 形状 8"/>
          <p:cNvSpPr/>
          <p:nvPr/>
        </p:nvSpPr>
        <p:spPr>
          <a:xfrm rot="5400000">
            <a:off x="-942148" y="2252031"/>
            <a:ext cx="5557125" cy="3672829"/>
          </a:xfrm>
          <a:custGeom>
            <a:avLst/>
            <a:gdLst>
              <a:gd name="connsiteX0" fmla="*/ 9993650 w 9993650"/>
              <a:gd name="connsiteY0" fmla="*/ 0 h 6589658"/>
              <a:gd name="connsiteX1" fmla="*/ 9993650 w 9993650"/>
              <a:gd name="connsiteY1" fmla="*/ 6589658 h 6589658"/>
              <a:gd name="connsiteX2" fmla="*/ 9481282 w 9993650"/>
              <a:gd name="connsiteY2" fmla="*/ 6589658 h 6589658"/>
              <a:gd name="connsiteX3" fmla="*/ 9442156 w 9993650"/>
              <a:gd name="connsiteY3" fmla="*/ 6576126 h 6589658"/>
              <a:gd name="connsiteX4" fmla="*/ 1536593 w 9993650"/>
              <a:gd name="connsiteY4" fmla="*/ 6502535 h 6589658"/>
              <a:gd name="connsiteX5" fmla="*/ 1251116 w 9993650"/>
              <a:gd name="connsiteY5" fmla="*/ 6589658 h 6589658"/>
              <a:gd name="connsiteX6" fmla="*/ 0 w 9993650"/>
              <a:gd name="connsiteY6" fmla="*/ 6589658 h 6589658"/>
              <a:gd name="connsiteX7" fmla="*/ 195378 w 9993650"/>
              <a:gd name="connsiteY7" fmla="*/ 6414513 h 6589658"/>
              <a:gd name="connsiteX8" fmla="*/ 3300752 w 9993650"/>
              <a:gd name="connsiteY8" fmla="*/ 3857750 h 6589658"/>
              <a:gd name="connsiteX9" fmla="*/ 9993650 w 9993650"/>
              <a:gd name="connsiteY9" fmla="*/ 0 h 658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93650" h="6589658">
                <a:moveTo>
                  <a:pt x="9993650" y="0"/>
                </a:moveTo>
                <a:lnTo>
                  <a:pt x="9993650" y="6589658"/>
                </a:lnTo>
                <a:lnTo>
                  <a:pt x="9481282" y="6589658"/>
                </a:lnTo>
                <a:lnTo>
                  <a:pt x="9442156" y="6576126"/>
                </a:lnTo>
                <a:cubicBezTo>
                  <a:pt x="6331463" y="5540142"/>
                  <a:pt x="3479003" y="5935015"/>
                  <a:pt x="1536593" y="6502535"/>
                </a:cubicBezTo>
                <a:lnTo>
                  <a:pt x="1251116" y="6589658"/>
                </a:lnTo>
                <a:lnTo>
                  <a:pt x="0" y="6589658"/>
                </a:lnTo>
                <a:lnTo>
                  <a:pt x="195378" y="6414513"/>
                </a:lnTo>
                <a:cubicBezTo>
                  <a:pt x="1925596" y="4879294"/>
                  <a:pt x="3300752" y="3857750"/>
                  <a:pt x="3300752" y="3857750"/>
                </a:cubicBezTo>
                <a:cubicBezTo>
                  <a:pt x="5889719" y="1547428"/>
                  <a:pt x="9993650" y="0"/>
                  <a:pt x="9993650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1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525956" y="6390216"/>
            <a:ext cx="5390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323850" algn="l" defTabSz="914400" rtl="0" eaLnBrk="1" latinLnBrk="0" hangingPunct="1">
        <a:lnSpc>
          <a:spcPct val="120000"/>
        </a:lnSpc>
        <a:spcBef>
          <a:spcPts val="1000"/>
        </a:spcBef>
        <a:buFont typeface="Wingdings" panose="05000000000000000000" pitchFamily="2" charset="2"/>
        <a:buChar char="n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2.xml"/><Relationship Id="rId4" Type="http://schemas.openxmlformats.org/officeDocument/2006/relationships/image" Target="../media/image3.png"/><Relationship Id="rId3" Type="http://schemas.openxmlformats.org/officeDocument/2006/relationships/tags" Target="../tags/tag1.xml"/><Relationship Id="rId2" Type="http://schemas.openxmlformats.org/officeDocument/2006/relationships/image" Target="../media/image2.emf"/><Relationship Id="rId1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tags" Target="../tags/tag10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11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12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13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.xml"/><Relationship Id="rId8" Type="http://schemas.openxmlformats.org/officeDocument/2006/relationships/tags" Target="../tags/tag17.xml"/><Relationship Id="rId7" Type="http://schemas.openxmlformats.org/officeDocument/2006/relationships/image" Target="../media/image9.png"/><Relationship Id="rId6" Type="http://schemas.openxmlformats.org/officeDocument/2006/relationships/tags" Target="../tags/tag16.xml"/><Relationship Id="rId5" Type="http://schemas.openxmlformats.org/officeDocument/2006/relationships/image" Target="../media/image3.png"/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image" Target="../media/image2.emf"/><Relationship Id="rId11" Type="http://schemas.openxmlformats.org/officeDocument/2006/relationships/notesSlide" Target="../notesSlides/notesSlide15.xml"/><Relationship Id="rId10" Type="http://schemas.openxmlformats.org/officeDocument/2006/relationships/vmlDrawing" Target="../drawings/vmlDrawing2.vml"/><Relationship Id="rId1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0" name="think-cell Slide" r:id="rId1" imgW="9525" imgH="9525" progId="TCLayout.ActiveDocument.1">
                  <p:embed/>
                </p:oleObj>
              </mc:Choice>
              <mc:Fallback>
                <p:oleObj name="think-cell Slide" r:id="rId1" imgW="9525" imgH="9525" progId="TCLayout.ActiveDocument.1">
                  <p:embed/>
                  <p:pic>
                    <p:nvPicPr>
                      <p:cNvPr id="0" name="对象 2" hidden="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673099" y="3470951"/>
            <a:ext cx="4539562" cy="558799"/>
          </a:xfrm>
        </p:spPr>
        <p:txBody>
          <a:bodyPr>
            <a:normAutofit/>
          </a:bodyPr>
          <a:lstStyle/>
          <a:p>
            <a:r>
              <a:rPr lang="zh-CN" altLang="en-US" sz="2400" b="0" dirty="0"/>
              <a:t>编写组</a:t>
            </a:r>
            <a:endParaRPr lang="zh-CN" altLang="en-US" sz="2400" b="0" dirty="0"/>
          </a:p>
        </p:txBody>
      </p:sp>
      <p:sp>
        <p:nvSpPr>
          <p:cNvPr id="8" name="标题 1"/>
          <p:cNvSpPr txBox="1"/>
          <p:nvPr/>
        </p:nvSpPr>
        <p:spPr>
          <a:xfrm>
            <a:off x="621583" y="661852"/>
            <a:ext cx="11500567" cy="18165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5400" dirty="0"/>
              <a:t>信息技术</a:t>
            </a:r>
            <a:endParaRPr lang="zh-CN" altLang="en-US" sz="5400" dirty="0"/>
          </a:p>
          <a:p>
            <a:pPr>
              <a:lnSpc>
                <a:spcPct val="120000"/>
              </a:lnSpc>
            </a:pPr>
            <a:r>
              <a:rPr lang="zh-CN" altLang="en-US" sz="3900" dirty="0"/>
              <a:t>七年级</a:t>
            </a:r>
            <a:r>
              <a:rPr lang="en-US" altLang="zh-CN" sz="3900" dirty="0"/>
              <a:t>  </a:t>
            </a:r>
            <a:r>
              <a:rPr lang="zh-CN" altLang="en-US" sz="3900" dirty="0"/>
              <a:t>上册</a:t>
            </a:r>
            <a:endParaRPr lang="en-US" altLang="zh-CN" sz="3900" dirty="0"/>
          </a:p>
          <a:p>
            <a:pPr>
              <a:lnSpc>
                <a:spcPct val="120000"/>
              </a:lnSpc>
            </a:pPr>
            <a:r>
              <a:rPr lang="zh-CN" altLang="en-US" sz="3900" dirty="0"/>
              <a:t>接人互联网</a:t>
            </a:r>
            <a:r>
              <a:rPr lang="en-US" altLang="zh-CN" sz="3900" dirty="0"/>
              <a:t>——</a:t>
            </a:r>
            <a:r>
              <a:rPr lang="zh-CN" altLang="en-US" sz="3900" dirty="0"/>
              <a:t>终端、服务器、路由器、移动互联</a:t>
            </a:r>
            <a:endParaRPr lang="zh-CN" altLang="en-US" sz="3900" dirty="0"/>
          </a:p>
        </p:txBody>
      </p:sp>
      <p:pic>
        <p:nvPicPr>
          <p:cNvPr id="4" name="Picture 33" descr="C:\Documents and Settings\EJPeng\桌面\社标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2240" y="573119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5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663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评价反思</a:t>
            </a:r>
            <a:endParaRPr lang="zh-CN" altLang="en-US" sz="2400" b="1" dirty="0"/>
          </a:p>
        </p:txBody>
      </p:sp>
      <p:sp>
        <p:nvSpPr>
          <p:cNvPr id="2" name="文本框 1"/>
          <p:cNvSpPr txBox="1"/>
          <p:nvPr/>
        </p:nvSpPr>
        <p:spPr>
          <a:xfrm>
            <a:off x="875774" y="1793958"/>
            <a:ext cx="10243076" cy="26038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对学科方法、工具或作品进行评价反思</a:t>
            </a:r>
            <a:endParaRPr lang="zh-CN" altLang="en-US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①跟你以往使用过的带有图形用户界面的工具比，在使用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Python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命令时什么感受？</a:t>
            </a:r>
            <a:endParaRPr lang="zh-CN" altLang="en-US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②经过本次证明活动，你对终端与服务器有什么新的理解吗？</a:t>
            </a:r>
            <a:endParaRPr lang="zh-CN" altLang="en-US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4979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</a:rPr>
                <a:t>习题测试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086485" y="1278233"/>
            <a:ext cx="10249172" cy="51891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1.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下图中①、②两处分别应该连接什么设备？</a:t>
            </a:r>
            <a:endParaRPr lang="en-US" altLang="zh-CN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2800" dirty="0">
              <a:solidFill>
                <a:srgbClr val="000000"/>
              </a:solidFill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2800" dirty="0">
              <a:solidFill>
                <a:srgbClr val="000000"/>
              </a:solidFill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2800" dirty="0">
              <a:solidFill>
                <a:srgbClr val="000000"/>
              </a:solidFill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①处：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______________        ②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处：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______________</a:t>
            </a:r>
            <a:endParaRPr lang="en-US" altLang="zh-CN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1050" y="1933301"/>
            <a:ext cx="6412806" cy="3770811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248531" y="5824151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光调制解调器</a:t>
            </a:r>
            <a:endParaRPr lang="en-US" altLang="zh-CN" sz="2800" dirty="0">
              <a:solidFill>
                <a:srgbClr val="FF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003539" y="5824151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路由器</a:t>
            </a:r>
            <a:endParaRPr lang="en-US" altLang="zh-CN" sz="2800" dirty="0">
              <a:solidFill>
                <a:srgbClr val="FF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4979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</a:rPr>
                <a:t>习题测试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086485" y="1446335"/>
            <a:ext cx="10249172" cy="6648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2.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请将下列互联网成员与其对应的功能进行连线。</a:t>
            </a:r>
            <a:endParaRPr lang="zh-CN" altLang="en-US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2526348" y="2442434"/>
          <a:ext cx="7430452" cy="382048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476101"/>
                <a:gridCol w="1695813"/>
                <a:gridCol w="3258538"/>
              </a:tblGrid>
              <a:tr h="967096">
                <a:tc>
                  <a:txBody>
                    <a:bodyPr/>
                    <a:lstStyle/>
                    <a:p>
                      <a:pPr algn="ctr"/>
                      <a:r>
                        <a:rPr lang="zh-CN" sz="2000" dirty="0">
                          <a:effectLst/>
                        </a:rPr>
                        <a:t>终端</a:t>
                      </a:r>
                      <a:endParaRPr lang="zh-CN" sz="20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effectLst/>
                        </a:rPr>
                        <a:t> </a:t>
                      </a:r>
                      <a:endParaRPr lang="zh-CN" sz="20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2000">
                          <a:effectLst/>
                        </a:rPr>
                        <a:t>提供随时随地的网络连接</a:t>
                      </a:r>
                      <a:endParaRPr lang="zh-CN" sz="20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943144">
                <a:tc>
                  <a:txBody>
                    <a:bodyPr/>
                    <a:lstStyle/>
                    <a:p>
                      <a:pPr algn="ctr"/>
                      <a:r>
                        <a:rPr lang="zh-CN" sz="2000">
                          <a:effectLst/>
                        </a:rPr>
                        <a:t>服务器</a:t>
                      </a:r>
                      <a:endParaRPr lang="zh-CN" sz="20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effectLst/>
                        </a:rPr>
                        <a:t> </a:t>
                      </a:r>
                      <a:endParaRPr lang="zh-CN" sz="20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2000">
                          <a:effectLst/>
                        </a:rPr>
                        <a:t>提出服务请求</a:t>
                      </a:r>
                      <a:endParaRPr lang="zh-CN" sz="20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967096">
                <a:tc>
                  <a:txBody>
                    <a:bodyPr/>
                    <a:lstStyle/>
                    <a:p>
                      <a:pPr algn="ctr"/>
                      <a:r>
                        <a:rPr lang="zh-CN" sz="2000">
                          <a:effectLst/>
                        </a:rPr>
                        <a:t>路由器</a:t>
                      </a:r>
                      <a:endParaRPr lang="zh-CN" sz="20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effectLst/>
                        </a:rPr>
                        <a:t> </a:t>
                      </a:r>
                      <a:endParaRPr lang="zh-CN" sz="20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2000" dirty="0">
                          <a:effectLst/>
                        </a:rPr>
                        <a:t>处理服务请求</a:t>
                      </a:r>
                      <a:endParaRPr lang="zh-CN" sz="20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943144">
                <a:tc>
                  <a:txBody>
                    <a:bodyPr/>
                    <a:lstStyle/>
                    <a:p>
                      <a:pPr algn="ctr"/>
                      <a:r>
                        <a:rPr lang="zh-CN" sz="2000">
                          <a:effectLst/>
                        </a:rPr>
                        <a:t>移动网络</a:t>
                      </a:r>
                      <a:endParaRPr lang="zh-CN" sz="20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effectLst/>
                        </a:rPr>
                        <a:t> </a:t>
                      </a:r>
                      <a:endParaRPr lang="zh-CN" sz="20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2000" dirty="0">
                          <a:effectLst/>
                        </a:rPr>
                        <a:t>连接网络与网络</a:t>
                      </a:r>
                      <a:endParaRPr lang="zh-CN" sz="20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11" name="直接连接符 10"/>
          <p:cNvCxnSpPr/>
          <p:nvPr/>
        </p:nvCxnSpPr>
        <p:spPr>
          <a:xfrm>
            <a:off x="4412343" y="2946400"/>
            <a:ext cx="2902857" cy="87811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412343" y="3913617"/>
            <a:ext cx="2902857" cy="87811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4412343" y="4880834"/>
            <a:ext cx="2902857" cy="87811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4412343" y="2946400"/>
            <a:ext cx="2380343" cy="282746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4979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</a:rPr>
                <a:t>小结回顾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086485" y="2127073"/>
            <a:ext cx="10249172" cy="26038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请同学按照下列提示进行总结回顾：</a:t>
            </a:r>
            <a:endParaRPr lang="zh-CN" altLang="en-US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1.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学到了哪些知识与技能？</a:t>
            </a:r>
            <a:endParaRPr lang="zh-CN" altLang="en-US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2.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提升了哪些方面的能力？</a:t>
            </a:r>
            <a:endParaRPr lang="zh-CN" altLang="en-US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3.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生成了怎样的观点？</a:t>
            </a:r>
            <a:endParaRPr lang="zh-CN" altLang="en-US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4979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</a:rPr>
                <a:t>布置作业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086485" y="1815016"/>
            <a:ext cx="10249172" cy="46158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1.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项目实施作业</a:t>
            </a:r>
            <a:endParaRPr lang="zh-CN" altLang="en-US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请各小组对项目探究的阶段成果进行整理并提交，整理内容：</a:t>
            </a:r>
            <a:endParaRPr lang="zh-CN" altLang="en-US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①小组讨论并完成网络设计图规划</a:t>
            </a:r>
            <a:endParaRPr lang="zh-CN" altLang="en-US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②完成家庭网络设备需求清单表</a:t>
            </a:r>
            <a:endParaRPr lang="zh-CN" altLang="en-US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2.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课后挑战作业（对应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教材中的“挑战”部分）</a:t>
            </a:r>
            <a:endParaRPr lang="zh-CN" altLang="en-US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书本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P56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，请探究你的家庭网络，并模仿图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2.3.12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进行绘制连接。用</a:t>
            </a:r>
            <a:r>
              <a:rPr lang="zh-CN" altLang="en-US" sz="280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实线表示有线连接，虚线表示无线连接</a:t>
            </a:r>
            <a:endParaRPr lang="zh-CN" altLang="en-US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0" name="think-cell Slide" r:id="rId1" imgW="9525" imgH="9525" progId="TCLayout.ActiveDocument.1">
                  <p:embed/>
                </p:oleObj>
              </mc:Choice>
              <mc:Fallback>
                <p:oleObj name="think-cell Slide" r:id="rId1" imgW="9525" imgH="9525" progId="TCLayout.ActiveDocument.1">
                  <p:embed/>
                  <p:pic>
                    <p:nvPicPr>
                      <p:cNvPr id="0" name="对象 2" hidden="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标题 1"/>
          <p:cNvSpPr txBox="1"/>
          <p:nvPr>
            <p:custDataLst>
              <p:tags r:id="rId3"/>
            </p:custDataLst>
          </p:nvPr>
        </p:nvSpPr>
        <p:spPr>
          <a:xfrm>
            <a:off x="2673903" y="1305107"/>
            <a:ext cx="6616343" cy="18165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5400" dirty="0"/>
              <a:t>信息技术</a:t>
            </a:r>
            <a:endParaRPr lang="zh-CN" altLang="en-US" sz="5400" dirty="0"/>
          </a:p>
          <a:p>
            <a:pPr>
              <a:lnSpc>
                <a:spcPct val="120000"/>
              </a:lnSpc>
            </a:pPr>
            <a:r>
              <a:rPr lang="zh-CN" altLang="en-US" sz="3900" dirty="0"/>
              <a:t>七年级</a:t>
            </a:r>
            <a:r>
              <a:rPr lang="en-US" altLang="zh-CN" sz="3900" dirty="0"/>
              <a:t>  </a:t>
            </a:r>
            <a:r>
              <a:rPr lang="zh-CN" altLang="en-US" sz="3900" dirty="0"/>
              <a:t>上册</a:t>
            </a:r>
            <a:endParaRPr lang="zh-CN" altLang="en-US" sz="3900" dirty="0"/>
          </a:p>
        </p:txBody>
      </p:sp>
      <p:pic>
        <p:nvPicPr>
          <p:cNvPr id="10" name="Picture 33" descr="C:\Documents and Settings\EJPeng\桌面\社标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678670" y="5665788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Picture 1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7"/>
          <a:srcRect l="28646" t="13852" r="40625" b="7814"/>
          <a:stretch>
            <a:fillRect/>
          </a:stretch>
        </p:blipFill>
        <p:spPr bwMode="auto">
          <a:xfrm>
            <a:off x="621665" y="851535"/>
            <a:ext cx="143700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8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6776813" y="2255925"/>
            <a:ext cx="4368982" cy="887151"/>
          </a:xfrm>
        </p:spPr>
        <p:txBody>
          <a:bodyPr anchor="t">
            <a:norm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dirty="0"/>
              <a:t>互联网的接入方式</a:t>
            </a:r>
            <a:endParaRPr lang="zh-CN" altLang="en-US" sz="3600" dirty="0"/>
          </a:p>
        </p:txBody>
      </p:sp>
      <p:sp>
        <p:nvSpPr>
          <p:cNvPr id="7" name="标题 1"/>
          <p:cNvSpPr txBox="1"/>
          <p:nvPr/>
        </p:nvSpPr>
        <p:spPr>
          <a:xfrm>
            <a:off x="3907424" y="376865"/>
            <a:ext cx="3139246" cy="14055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5400" dirty="0">
                <a:solidFill>
                  <a:schemeClr val="accent4"/>
                </a:solidFill>
              </a:rPr>
              <a:t>主要内容</a:t>
            </a:r>
            <a:endParaRPr lang="zh-CN" altLang="en-US" sz="5400" dirty="0">
              <a:solidFill>
                <a:schemeClr val="accent4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78466" y="2421038"/>
            <a:ext cx="933365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/01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478465" y="3580769"/>
            <a:ext cx="933365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/02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标题 4"/>
          <p:cNvSpPr txBox="1"/>
          <p:nvPr/>
        </p:nvSpPr>
        <p:spPr>
          <a:xfrm>
            <a:off x="6776814" y="3415657"/>
            <a:ext cx="4900321" cy="8871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3600" dirty="0"/>
              <a:t>互联网的组成</a:t>
            </a:r>
            <a:endParaRPr lang="zh-CN" altLang="en-US" sz="3600" dirty="0"/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4979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</a:rPr>
                <a:t>知识探究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086485" y="1344467"/>
            <a:ext cx="9626599" cy="26038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主要内容：</a:t>
            </a:r>
            <a:endParaRPr lang="zh-CN" altLang="zh-CN" sz="28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①终端设备如何接入互联网？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——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个体</a:t>
            </a:r>
            <a:endParaRPr lang="zh-CN" altLang="en-US" sz="2800" dirty="0">
              <a:solidFill>
                <a:srgbClr val="000000"/>
              </a:solidFill>
              <a:effectLst/>
              <a:latin typeface="仿宋" panose="02010609060101010101" pitchFamily="49" charset="-122"/>
              <a:ea typeface="宋体" panose="02010600030101010101" pitchFamily="2" charset="-122"/>
              <a:cs typeface="仿宋" panose="02010609060101010101" pitchFamily="49" charset="-122"/>
            </a:endParaRPr>
          </a:p>
          <a:p>
            <a:pPr indent="266700"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②互联网成员如何协调工作？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——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个体间内在联系</a:t>
            </a:r>
            <a:endParaRPr lang="zh-CN" altLang="en-US" sz="2800" dirty="0">
              <a:solidFill>
                <a:srgbClr val="000000"/>
              </a:solidFill>
              <a:effectLst/>
              <a:latin typeface="仿宋" panose="02010609060101010101" pitchFamily="49" charset="-122"/>
              <a:ea typeface="宋体" panose="02010600030101010101" pitchFamily="2" charset="-122"/>
              <a:cs typeface="仿宋" panose="02010609060101010101" pitchFamily="49" charset="-122"/>
            </a:endParaRPr>
          </a:p>
          <a:p>
            <a:pPr indent="266700"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③移动互联网有哪些优势？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——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整体</a:t>
            </a:r>
            <a:endParaRPr lang="zh-CN" altLang="en-US" sz="2800" dirty="0">
              <a:solidFill>
                <a:srgbClr val="000000"/>
              </a:solidFill>
              <a:effectLst/>
              <a:latin typeface="仿宋" panose="02010609060101010101" pitchFamily="49" charset="-122"/>
              <a:ea typeface="宋体" panose="02010600030101010101" pitchFamily="2" charset="-122"/>
              <a:cs typeface="仿宋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86484" y="4869934"/>
            <a:ext cx="833056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effectLst/>
                <a:ea typeface="仿宋" panose="02010609060101010101" pitchFamily="49" charset="-122"/>
                <a:cs typeface="仿宋" panose="02010609060101010101" pitchFamily="49" charset="-122"/>
              </a:rPr>
              <a:t>自主阅读：以书本</a:t>
            </a:r>
            <a:r>
              <a:rPr lang="en-US" altLang="zh-CN" sz="2800" dirty="0">
                <a:solidFill>
                  <a:srgbClr val="000000"/>
                </a:solidFill>
                <a:effectLst/>
                <a:ea typeface="仿宋" panose="02010609060101010101" pitchFamily="49" charset="-122"/>
                <a:cs typeface="仿宋" panose="02010609060101010101" pitchFamily="49" charset="-122"/>
              </a:rPr>
              <a:t>P48-55</a:t>
            </a:r>
            <a:r>
              <a:rPr lang="zh-CN" altLang="en-US" sz="2800" dirty="0">
                <a:solidFill>
                  <a:srgbClr val="000000"/>
                </a:solidFill>
                <a:effectLst/>
                <a:ea typeface="仿宋" panose="02010609060101010101" pitchFamily="49" charset="-122"/>
                <a:cs typeface="仿宋" panose="02010609060101010101" pitchFamily="49" charset="-122"/>
              </a:rPr>
              <a:t>为主，网络知识作补充</a:t>
            </a:r>
            <a:endParaRPr lang="zh-CN" altLang="en-US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663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知识梳理</a:t>
            </a:r>
            <a:endParaRPr lang="zh-CN" altLang="en-US" sz="2400" b="1" dirty="0"/>
          </a:p>
        </p:txBody>
      </p:sp>
      <p:sp>
        <p:nvSpPr>
          <p:cNvPr id="2" name="文本框 1"/>
          <p:cNvSpPr txBox="1"/>
          <p:nvPr/>
        </p:nvSpPr>
        <p:spPr>
          <a:xfrm>
            <a:off x="1086485" y="1090441"/>
            <a:ext cx="10413365" cy="5808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00150" indent="-1200150" algn="l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①接入互联网的方式主要分为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_________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与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两种。</a:t>
            </a:r>
            <a:endParaRPr lang="zh-CN" altLang="en-US" sz="2800" dirty="0">
              <a:solidFill>
                <a:srgbClr val="000000"/>
              </a:solidFill>
              <a:effectLst/>
              <a:latin typeface="仿宋" panose="02010609060101010101" pitchFamily="49" charset="-122"/>
              <a:ea typeface="宋体" panose="02010600030101010101" pitchFamily="2" charset="-122"/>
              <a:cs typeface="仿宋" panose="02010609060101010101" pitchFamily="49" charset="-122"/>
            </a:endParaRPr>
          </a:p>
          <a:p>
            <a:pPr marL="1200150" indent="-1200150" algn="l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②按照工作性质的不同，互联网可以简单地分为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_________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与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两大部分。边缘部分主要由各式各样的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_________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与提供各种资源共享服务的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_________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组成；核心部分主要由为边缘部分提供互联的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_________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及支持网际连接的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_________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组成。</a:t>
            </a:r>
            <a:endParaRPr lang="zh-CN" altLang="en-US" sz="2800" dirty="0">
              <a:solidFill>
                <a:srgbClr val="000000"/>
              </a:solidFill>
              <a:effectLst/>
              <a:latin typeface="仿宋" panose="02010609060101010101" pitchFamily="49" charset="-122"/>
              <a:ea typeface="宋体" panose="02010600030101010101" pitchFamily="2" charset="-122"/>
              <a:cs typeface="仿宋" panose="02010609060101010101" pitchFamily="49" charset="-122"/>
            </a:endParaRPr>
          </a:p>
          <a:p>
            <a:pPr marL="1200150" indent="-1200150" algn="l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③移动互联网是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______________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与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_________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的结合，是在以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_________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为代表的便携式终端出现之后发展起来的新一代互联网络。</a:t>
            </a:r>
            <a:endParaRPr lang="zh-CN" altLang="en-US" sz="2800" dirty="0">
              <a:solidFill>
                <a:srgbClr val="000000"/>
              </a:solidFill>
              <a:effectLst/>
              <a:latin typeface="仿宋" panose="02010609060101010101" pitchFamily="49" charset="-122"/>
              <a:ea typeface="宋体" panose="02010600030101010101" pitchFamily="2" charset="-122"/>
              <a:cs typeface="仿宋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192982" y="1214192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有线</a:t>
            </a:r>
            <a:endParaRPr lang="zh-CN" altLang="en-US" sz="2800" dirty="0">
              <a:solidFill>
                <a:srgbClr val="FF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069859" y="1208039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无线</a:t>
            </a:r>
            <a:endParaRPr lang="zh-CN" altLang="en-US" sz="2800" dirty="0">
              <a:solidFill>
                <a:srgbClr val="FF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938636" y="1848857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边缘</a:t>
            </a:r>
            <a:endParaRPr lang="zh-CN" altLang="en-US" sz="2800" dirty="0">
              <a:solidFill>
                <a:srgbClr val="FF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658486" y="2502907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核心</a:t>
            </a:r>
            <a:endParaRPr lang="zh-CN" altLang="en-US" sz="2800" dirty="0">
              <a:solidFill>
                <a:srgbClr val="FF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658486" y="3093934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终端</a:t>
            </a:r>
            <a:endParaRPr lang="zh-CN" altLang="en-US" sz="2800" dirty="0">
              <a:solidFill>
                <a:srgbClr val="FF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483100" y="3093934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服务器</a:t>
            </a:r>
            <a:endParaRPr lang="zh-CN" altLang="en-US" sz="2800" dirty="0">
              <a:solidFill>
                <a:srgbClr val="FF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521264" y="3771257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网络</a:t>
            </a:r>
            <a:endParaRPr lang="zh-CN" altLang="en-US" sz="2800" dirty="0">
              <a:solidFill>
                <a:srgbClr val="FF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992976" y="4401450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路由器</a:t>
            </a:r>
            <a:endParaRPr lang="zh-CN" altLang="en-US" sz="2800" dirty="0">
              <a:solidFill>
                <a:srgbClr val="FF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756898" y="505421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移动通信技术</a:t>
            </a:r>
            <a:endParaRPr lang="zh-CN" altLang="en-US" sz="2800" dirty="0">
              <a:solidFill>
                <a:srgbClr val="FF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742014" y="5054210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互联网</a:t>
            </a:r>
            <a:endParaRPr lang="zh-CN" altLang="en-US" sz="2800" dirty="0">
              <a:solidFill>
                <a:srgbClr val="FF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408849" y="570697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智能手机</a:t>
            </a:r>
            <a:endParaRPr lang="zh-CN" altLang="en-US" sz="2800" dirty="0">
              <a:solidFill>
                <a:srgbClr val="FF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3" grpId="0"/>
      <p:bldP spid="5" grpId="0"/>
      <p:bldP spid="8" grpId="0"/>
      <p:bldP spid="10" grpId="0"/>
      <p:bldP spid="11" grpId="0"/>
      <p:bldP spid="14" grpId="0"/>
      <p:bldP spid="17" grpId="0"/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663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学会分析</a:t>
            </a:r>
            <a:endParaRPr lang="zh-CN" altLang="en-US" sz="2400" b="1" dirty="0"/>
          </a:p>
        </p:txBody>
      </p:sp>
      <p:sp>
        <p:nvSpPr>
          <p:cNvPr id="2" name="文本框 1"/>
          <p:cNvSpPr txBox="1"/>
          <p:nvPr/>
        </p:nvSpPr>
        <p:spPr>
          <a:xfrm>
            <a:off x="875774" y="1698378"/>
            <a:ext cx="10243076" cy="38965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学会分析：讨论家庭网络中的有线与无线连接方式，说一说它们各有什么优缺点？</a:t>
            </a:r>
            <a:endParaRPr lang="zh-CN" altLang="en-US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辅助分析支架： 有线连接具有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等优点，但它的缺点有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_________________________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。无线连接具有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等优点，但它的缺点有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_________________________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。</a:t>
            </a:r>
            <a:endParaRPr lang="zh-CN" altLang="en-US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318026" y="3061860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速度快</a:t>
            </a:r>
            <a:endParaRPr lang="zh-CN" altLang="en-US" sz="2800" dirty="0">
              <a:solidFill>
                <a:srgbClr val="FF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241734" y="306186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信号稳定</a:t>
            </a:r>
            <a:endParaRPr lang="zh-CN" altLang="en-US" sz="2800" dirty="0">
              <a:solidFill>
                <a:srgbClr val="FF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507547" y="3669797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不宜搬动</a:t>
            </a:r>
            <a:endParaRPr lang="zh-CN" altLang="en-US" sz="2800" dirty="0">
              <a:solidFill>
                <a:srgbClr val="FF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481773" y="4347067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便捷</a:t>
            </a:r>
            <a:endParaRPr lang="zh-CN" altLang="en-US" sz="2800" dirty="0">
              <a:solidFill>
                <a:srgbClr val="FF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992976" y="4341610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可移动</a:t>
            </a:r>
            <a:endParaRPr lang="zh-CN" altLang="en-US" sz="2800" dirty="0">
              <a:solidFill>
                <a:srgbClr val="FF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72559" y="4941625"/>
            <a:ext cx="449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信号强度与信号源距离相关</a:t>
            </a:r>
            <a:endParaRPr lang="zh-CN" altLang="en-US" sz="2800" dirty="0">
              <a:solidFill>
                <a:srgbClr val="FF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663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学会解释</a:t>
            </a:r>
            <a:endParaRPr lang="zh-CN" altLang="en-US" sz="2400" b="1" dirty="0"/>
          </a:p>
        </p:txBody>
      </p:sp>
      <p:sp>
        <p:nvSpPr>
          <p:cNvPr id="2" name="文本框 1"/>
          <p:cNvSpPr txBox="1"/>
          <p:nvPr/>
        </p:nvSpPr>
        <p:spPr>
          <a:xfrm>
            <a:off x="875774" y="1698378"/>
            <a:ext cx="10243076" cy="3250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学会解释：学校与家里都有哪些常见的终端？它们的主要请求服务是什么？</a:t>
            </a:r>
            <a:endParaRPr lang="zh-CN" altLang="en-US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辅助分析支架： 学校里面有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，主要请求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服务；家里里有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，主要请求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服务。</a:t>
            </a:r>
            <a:endParaRPr lang="zh-CN" altLang="en-US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874801" y="306186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刷脸门禁</a:t>
            </a:r>
            <a:endParaRPr lang="en-US" altLang="zh-CN" sz="2800" dirty="0">
              <a:solidFill>
                <a:srgbClr val="FF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68157" y="3710699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人脸认证</a:t>
            </a:r>
            <a:endParaRPr lang="zh-CN" altLang="en-US" sz="2800" dirty="0">
              <a:solidFill>
                <a:srgbClr val="FF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054338" y="3710699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智能音箱</a:t>
            </a:r>
            <a:endParaRPr lang="zh-CN" altLang="en-US" sz="2800" dirty="0">
              <a:solidFill>
                <a:srgbClr val="FF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268157" y="4341729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媒体服务</a:t>
            </a:r>
            <a:endParaRPr lang="zh-CN" altLang="en-US" sz="2800" dirty="0">
              <a:solidFill>
                <a:srgbClr val="FF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663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学会求证</a:t>
            </a:r>
            <a:endParaRPr lang="zh-CN" altLang="en-US" sz="2400" b="1" dirty="0"/>
          </a:p>
        </p:txBody>
      </p:sp>
      <p:sp>
        <p:nvSpPr>
          <p:cNvPr id="2" name="文本框 1"/>
          <p:cNvSpPr txBox="1"/>
          <p:nvPr/>
        </p:nvSpPr>
        <p:spPr>
          <a:xfrm>
            <a:off x="608993" y="1718248"/>
            <a:ext cx="10243076" cy="26038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学会</a:t>
            </a:r>
            <a:r>
              <a:rPr lang="zh-CN" altLang="en-US" sz="28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求证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：普通计算机能不能扮演服务器的角色？</a:t>
            </a:r>
            <a:endParaRPr lang="en-US" altLang="zh-CN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①求证技能：在安装</a:t>
            </a:r>
            <a:r>
              <a:rPr lang="en-US" altLang="zh-CN" sz="28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3.6</a:t>
            </a:r>
            <a:r>
              <a:rPr lang="zh-CN" altLang="en-US" sz="28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及以上版本的计算机中，使用命令 </a:t>
            </a:r>
            <a:r>
              <a:rPr lang="en-US" altLang="zh-CN" sz="28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python -m </a:t>
            </a:r>
            <a:r>
              <a:rPr lang="en-US" altLang="zh-CN" sz="2800" dirty="0" err="1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http.server</a:t>
            </a:r>
            <a:r>
              <a:rPr lang="en-US" altLang="zh-CN" sz="28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 80 </a:t>
            </a:r>
            <a:r>
              <a:rPr lang="zh-CN" altLang="en-US" sz="28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可以快速搭建一个简单的</a:t>
            </a:r>
            <a:r>
              <a:rPr lang="en-US" altLang="zh-CN" sz="28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Web</a:t>
            </a:r>
            <a:r>
              <a:rPr lang="zh-CN" altLang="en-US" sz="28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服务器。</a:t>
            </a:r>
            <a:endParaRPr lang="zh-CN" altLang="en-US" sz="2800" dirty="0">
              <a:solidFill>
                <a:srgbClr val="000000"/>
              </a:solidFill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②求证活动：使用</a:t>
            </a:r>
            <a:r>
              <a:rPr lang="en-US" altLang="zh-CN" sz="28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Python</a:t>
            </a:r>
            <a:r>
              <a:rPr lang="zh-CN" altLang="en-US" sz="28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快速搭建服务器</a:t>
            </a:r>
            <a:endParaRPr lang="zh-CN" altLang="en-US" sz="2800" dirty="0">
              <a:solidFill>
                <a:srgbClr val="000000"/>
              </a:solidFill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21876" y="543411"/>
            <a:ext cx="60971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使用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Python</a:t>
            </a:r>
            <a:r>
              <a:rPr lang="zh-CN" altLang="en-US" sz="2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快速搭建服务器</a:t>
            </a:r>
            <a:endParaRPr lang="zh-CN" altLang="en-US" sz="2800" b="1" dirty="0"/>
          </a:p>
        </p:txBody>
      </p:sp>
      <p:sp>
        <p:nvSpPr>
          <p:cNvPr id="4" name="文本框 3"/>
          <p:cNvSpPr txBox="1"/>
          <p:nvPr/>
        </p:nvSpPr>
        <p:spPr>
          <a:xfrm>
            <a:off x="1090568" y="1218366"/>
            <a:ext cx="10811146" cy="1691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如果你的计算机已经安装了</a:t>
            </a:r>
            <a:r>
              <a:rPr lang="en-US" altLang="zh-CN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3.6</a:t>
            </a:r>
            <a:r>
              <a:rPr lang="zh-CN" altLang="en-US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版本及以上</a:t>
            </a:r>
            <a:r>
              <a:rPr lang="en-US" altLang="zh-CN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Python</a:t>
            </a:r>
            <a:r>
              <a:rPr lang="zh-CN" altLang="en-US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软件，那么只要运行图 </a:t>
            </a:r>
            <a:r>
              <a:rPr lang="en-US" altLang="zh-CN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2.3.8</a:t>
            </a:r>
            <a:r>
              <a:rPr lang="zh-CN" altLang="en-US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所示的“</a:t>
            </a:r>
            <a:r>
              <a:rPr lang="en-US" altLang="zh-CN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python</a:t>
            </a:r>
            <a:r>
              <a:rPr lang="zh-CN" altLang="en-US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一</a:t>
            </a:r>
            <a:r>
              <a:rPr lang="en-US" altLang="zh-CN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m </a:t>
            </a:r>
            <a:r>
              <a:rPr lang="en-US" altLang="zh-CN" sz="2400" dirty="0" err="1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http.server</a:t>
            </a:r>
            <a:r>
              <a:rPr lang="en-US" altLang="zh-CN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 80”</a:t>
            </a:r>
            <a:r>
              <a:rPr lang="zh-CN" altLang="en-US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命令，就可以让它化身为一台简单的</a:t>
            </a:r>
            <a:r>
              <a:rPr lang="en-US" altLang="zh-CN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Web</a:t>
            </a:r>
            <a:r>
              <a:rPr lang="zh-CN" altLang="en-US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服务器。</a:t>
            </a:r>
            <a:endParaRPr lang="en-US" altLang="zh-CN" sz="2400" dirty="0">
              <a:solidFill>
                <a:srgbClr val="00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39257" y="3396476"/>
            <a:ext cx="8730342" cy="221348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21876" y="543411"/>
            <a:ext cx="60971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使用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Python</a:t>
            </a:r>
            <a:r>
              <a:rPr lang="zh-CN" altLang="en-US" sz="2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快速搭建服务器</a:t>
            </a:r>
            <a:endParaRPr lang="zh-CN" altLang="en-US" sz="2800" b="1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51214" y="2393604"/>
            <a:ext cx="4447635" cy="3806874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4987" y="2393604"/>
            <a:ext cx="4636332" cy="3806874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>
            <a:off x="1090568" y="1126993"/>
            <a:ext cx="10811146" cy="114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打开浏览器，在地址栏输入</a:t>
            </a:r>
            <a:r>
              <a:rPr lang="en-US" altLang="zh-CN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127.0.0.1</a:t>
            </a:r>
            <a:r>
              <a:rPr lang="zh-CN" altLang="en-US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或</a:t>
            </a:r>
            <a:r>
              <a:rPr lang="en-US" altLang="zh-CN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localhost</a:t>
            </a:r>
            <a:r>
              <a:rPr lang="zh-CN" altLang="en-US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可访问本机建立的网站；输入指定计算机的</a:t>
            </a:r>
            <a:r>
              <a:rPr lang="en-US" altLang="zh-CN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IP</a:t>
            </a:r>
            <a:r>
              <a:rPr lang="zh-CN" altLang="en-US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地址，可访问该计算机建立的网站。</a:t>
            </a:r>
            <a:endParaRPr lang="en-US" altLang="zh-CN" sz="2400" dirty="0">
              <a:solidFill>
                <a:srgbClr val="00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1497" y="2393605"/>
            <a:ext cx="4583595" cy="3812433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ISLIDE.THEME" val="https://www.islide.cc;"/>
</p:tagLst>
</file>

<file path=ppt/tags/tag18.xml><?xml version="1.0" encoding="utf-8"?>
<p:tagLst xmlns:p="http://schemas.openxmlformats.org/presentationml/2006/main">
  <p:tag name="COMMONDATA" val="eyJoZGlkIjoiNGYyYjFlYWE3ZjBkNzljODQzYjcxNjc3Yzg0NmMwM2QifQ=="/>
  <p:tag name="KSO_WPP_MARK_KEY" val="10117a34-a2c0-442a-8703-6554ad47faba"/>
</p:tagLst>
</file>

<file path=ppt/tags/tag2.xml><?xml version="1.0" encoding="utf-8"?>
<p:tagLst xmlns:p="http://schemas.openxmlformats.org/presentationml/2006/main">
  <p:tag name="ISLIDE.THEME" val="https://www.islide.cc;"/>
</p:tagLst>
</file>

<file path=ppt/tags/tag3.xml><?xml version="1.0" encoding="utf-8"?>
<p:tagLst xmlns:p="http://schemas.openxmlformats.org/presentationml/2006/main">
  <p:tag name="ISLIDE.THEME" val="https://www.islide.cc;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ISLIDE.VECTOR" val="#259238;"/>
</p:tagLst>
</file>

<file path=ppt/tags/tag6.xml><?xml version="1.0" encoding="utf-8"?>
<p:tagLst xmlns:p="http://schemas.openxmlformats.org/presentationml/2006/main">
  <p:tag name="ISLIDE.VECTOR" val="#259238;"/>
</p:tagLst>
</file>

<file path=ppt/tags/tag7.xml><?xml version="1.0" encoding="utf-8"?>
<p:tagLst xmlns:p="http://schemas.openxmlformats.org/presentationml/2006/main">
  <p:tag name="ISLIDE.VECTOR" val="#259238;"/>
</p:tagLst>
</file>

<file path=ppt/tags/tag8.xml><?xml version="1.0" encoding="utf-8"?>
<p:tagLst xmlns:p="http://schemas.openxmlformats.org/presentationml/2006/main">
  <p:tag name="ISLIDE.VECTOR" val="#259238;"/>
</p:tagLst>
</file>

<file path=ppt/tags/tag9.xml><?xml version="1.0" encoding="utf-8"?>
<p:tagLst xmlns:p="http://schemas.openxmlformats.org/presentationml/2006/main">
  <p:tag name="ISLIDE.VECTOR" val="#259238;"/>
</p:tagLst>
</file>

<file path=ppt/theme/theme1.xml><?xml version="1.0" encoding="utf-8"?>
<a:theme xmlns:a="http://schemas.openxmlformats.org/drawingml/2006/main" name="Office 主题​​1">
  <a:themeElements>
    <a:clrScheme name="紫罗兰色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全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1663</Words>
  <Application>WPS 演示</Application>
  <PresentationFormat>宽屏</PresentationFormat>
  <Paragraphs>205</Paragraphs>
  <Slides>15</Slides>
  <Notes>15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8" baseType="lpstr">
      <vt:lpstr>Arial</vt:lpstr>
      <vt:lpstr>宋体</vt:lpstr>
      <vt:lpstr>Wingdings</vt:lpstr>
      <vt:lpstr>微软雅黑</vt:lpstr>
      <vt:lpstr>Impact</vt:lpstr>
      <vt:lpstr>Calibri</vt:lpstr>
      <vt:lpstr>仿宋</vt:lpstr>
      <vt:lpstr>Times New Roman</vt:lpstr>
      <vt:lpstr>Arial Unicode MS</vt:lpstr>
      <vt:lpstr>等线</vt:lpstr>
      <vt:lpstr>Office 主题​​1</vt:lpstr>
      <vt:lpstr>TCLayout.ActiveDocument.1</vt:lpstr>
      <vt:lpstr>TCLayout.ActiveDocument.1</vt:lpstr>
      <vt:lpstr>PowerPoint 演示文稿</vt:lpstr>
      <vt:lpstr>互联网的接入方式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LING Yun</dc:creator>
  <cp:lastModifiedBy>cyy</cp:lastModifiedBy>
  <cp:revision>196</cp:revision>
  <cp:lastPrinted>2022-10-05T09:28:00Z</cp:lastPrinted>
  <dcterms:created xsi:type="dcterms:W3CDTF">2022-05-01T11:16:00Z</dcterms:created>
  <dcterms:modified xsi:type="dcterms:W3CDTF">2024-08-28T06:03:54Z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FCD8AB5AA1A14C7F9A9EB7B78130331C_13</vt:lpwstr>
  </property>
  <property fmtid="{D5CDD505-2E9C-101B-9397-08002B2CF9AE}" pid="3" name="KSOProductBuildVer">
    <vt:lpwstr>2052-11.8.2.12118</vt:lpwstr>
  </property>
</Properties>
</file>