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84" r:id="rId5"/>
    <p:sldId id="4068" r:id="rId6"/>
    <p:sldId id="4067" r:id="rId7"/>
    <p:sldId id="4069" r:id="rId8"/>
    <p:sldId id="4070" r:id="rId9"/>
    <p:sldId id="4072" r:id="rId10"/>
    <p:sldId id="4073" r:id="rId11"/>
    <p:sldId id="4074" r:id="rId12"/>
    <p:sldId id="4075" r:id="rId13"/>
    <p:sldId id="4076" r:id="rId14"/>
    <p:sldId id="4077" r:id="rId15"/>
    <p:sldId id="4078" r:id="rId16"/>
    <p:sldId id="305" r:id="rId17"/>
  </p:sldIdLst>
  <p:sldSz cx="12192000" cy="6858000"/>
  <p:notesSz cx="6798945" cy="9929495"/>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G Yun" initials="L. Yun"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6543A"/>
    <a:srgbClr val="64A7CE"/>
    <a:srgbClr val="475C9D"/>
    <a:srgbClr val="6A0AAB"/>
    <a:srgbClr val="BC2F36"/>
    <a:srgbClr val="6A559D"/>
    <a:srgbClr val="FFFFFF"/>
    <a:srgbClr val="E0A73E"/>
    <a:srgbClr val="8999CA"/>
    <a:srgbClr val="A967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60" autoAdjust="0"/>
    <p:restoredTop sz="86531" autoAdjust="0"/>
  </p:normalViewPr>
  <p:slideViewPr>
    <p:cSldViewPr snapToGrid="0">
      <p:cViewPr varScale="1">
        <p:scale>
          <a:sx n="55" d="100"/>
          <a:sy n="55" d="100"/>
        </p:scale>
        <p:origin x="1088" y="44"/>
      </p:cViewPr>
      <p:guideLst/>
    </p:cSldViewPr>
  </p:slideViewPr>
  <p:notesTextViewPr>
    <p:cViewPr>
      <p:scale>
        <a:sx n="1" d="1"/>
        <a:sy n="1" d="1"/>
      </p:scale>
      <p:origin x="0" y="0"/>
    </p:cViewPr>
  </p:notesTextViewPr>
  <p:notesViewPr>
    <p:cSldViewPr snapToGrid="0">
      <p:cViewPr varScale="1">
        <p:scale>
          <a:sx n="64" d="100"/>
          <a:sy n="64" d="100"/>
        </p:scale>
        <p:origin x="2581" y="37"/>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gs" Target="tags/tag73.xml"/><Relationship Id="rId21" Type="http://schemas.openxmlformats.org/officeDocument/2006/relationships/commentAuthors" Target="commentAuthors.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4FE8C601-4179-4DF0-9BD2-9FBE63BCF89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26642" y="556591"/>
            <a:ext cx="6343905" cy="356980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226642" y="4184773"/>
            <a:ext cx="6345978" cy="5246826"/>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AFF25857-32F1-465E-8A3D-993BA041AD3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正文1">
    <p:spTree>
      <p:nvGrpSpPr>
        <p:cNvPr id="1" name=""/>
        <p:cNvGrpSpPr/>
        <p:nvPr/>
      </p:nvGrpSpPr>
      <p:grpSpPr>
        <a:xfrm>
          <a:off x="0" y="0"/>
          <a:ext cx="0" cy="0"/>
          <a:chOff x="0" y="0"/>
          <a:chExt cx="0" cy="0"/>
        </a:xfrm>
      </p:grpSpPr>
      <p:sp>
        <p:nvSpPr>
          <p:cNvPr id="7" name="矩形 6"/>
          <p:cNvSpPr/>
          <p:nvPr userDrawn="1"/>
        </p:nvSpPr>
        <p:spPr>
          <a:xfrm>
            <a:off x="0" y="6492875"/>
            <a:ext cx="12192000" cy="365125"/>
          </a:xfrm>
          <a:prstGeom prst="rect">
            <a:avLst/>
          </a:prstGeom>
          <a:gradFill flip="none" rotWithShape="1">
            <a:gsLst>
              <a:gs pos="82000">
                <a:srgbClr val="AB032B"/>
              </a:gs>
              <a:gs pos="63000">
                <a:srgbClr val="950556"/>
              </a:gs>
              <a:gs pos="0">
                <a:srgbClr val="6A0AAB"/>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25450" y="190500"/>
            <a:ext cx="9309100" cy="798788"/>
          </a:xfrm>
        </p:spPr>
        <p:txBody>
          <a:bodyPr>
            <a:normAutofit/>
          </a:bodyPr>
          <a:lstStyle>
            <a:lvl1pPr>
              <a:defRPr sz="3600">
                <a:solidFill>
                  <a:srgbClr val="7030A0"/>
                </a:solidFill>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425450" y="1238250"/>
            <a:ext cx="11372850" cy="5010149"/>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12"/>
          </p:nvPr>
        </p:nvSpPr>
        <p:spPr>
          <a:xfrm>
            <a:off x="11589456" y="6492875"/>
            <a:ext cx="539044" cy="352953"/>
          </a:xfrm>
        </p:spPr>
        <p:txBody>
          <a:bodyPr/>
          <a:lstStyle>
            <a:lvl1pPr>
              <a:defRPr b="1">
                <a:solidFill>
                  <a:schemeClr val="bg1"/>
                </a:solidFill>
              </a:defRPr>
            </a:lvl1pPr>
          </a:lstStyle>
          <a:p>
            <a:fld id="{7E94C9D3-C384-4E7D-BD0D-43030464E9B0}" type="slidenum">
              <a:rPr lang="zh-CN" altLang="en-US" smtClean="0"/>
            </a:fld>
            <a:endParaRPr lang="zh-CN" altLang="en-US"/>
          </a:p>
        </p:txBody>
      </p:sp>
      <p:pic>
        <p:nvPicPr>
          <p:cNvPr id="9" name="清华校徽校标矢量图.ai-3 [转换].png"/>
          <p:cNvPicPr/>
          <p:nvPr userDrawn="1"/>
        </p:nvPicPr>
        <p:blipFill rotWithShape="1">
          <a:blip r:embed="rId2" cstate="print">
            <a:alphaModFix amt="67408"/>
            <a:duotone>
              <a:prstClr val="black"/>
              <a:srgbClr val="6A0AAB">
                <a:tint val="45000"/>
                <a:satMod val="400000"/>
              </a:srgbClr>
            </a:duotone>
          </a:blip>
          <a:srcRect l="19950" t="62600" r="26455" b="20888"/>
          <a:stretch>
            <a:fillRect/>
          </a:stretch>
        </p:blipFill>
        <p:spPr>
          <a:xfrm>
            <a:off x="9981896" y="190500"/>
            <a:ext cx="1962454" cy="798788"/>
          </a:xfrm>
          <a:prstGeom prst="rect">
            <a:avLst/>
          </a:prstGeom>
          <a:ln w="12700">
            <a:miter lim="4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板">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7E94C9D3-C384-4E7D-BD0D-43030464E9B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showMasterSp="0" userDrawn="1">
  <p:cSld name="标题幻灯片">
    <p:spTree>
      <p:nvGrpSpPr>
        <p:cNvPr id="1" name=""/>
        <p:cNvGrpSpPr/>
        <p:nvPr/>
      </p:nvGrpSpPr>
      <p:grpSpPr>
        <a:xfrm>
          <a:off x="0" y="0"/>
          <a:ext cx="0" cy="0"/>
          <a:chOff x="0" y="0"/>
          <a:chExt cx="0" cy="0"/>
        </a:xfrm>
      </p:grpSpPr>
      <p:grpSp>
        <p:nvGrpSpPr>
          <p:cNvPr id="10" name="组合 9"/>
          <p:cNvGrpSpPr/>
          <p:nvPr userDrawn="1"/>
        </p:nvGrpSpPr>
        <p:grpSpPr>
          <a:xfrm>
            <a:off x="0" y="319314"/>
            <a:ext cx="12206514" cy="6553200"/>
            <a:chOff x="-100178" y="243584"/>
            <a:chExt cx="12349278" cy="6614417"/>
          </a:xfrm>
        </p:grpSpPr>
        <p:sp>
          <p:nvSpPr>
            <p:cNvPr id="16" name="任意多边形: 形状 15"/>
            <p:cNvSpPr/>
            <p:nvPr/>
          </p:nvSpPr>
          <p:spPr>
            <a:xfrm>
              <a:off x="1290792" y="243584"/>
              <a:ext cx="10948991" cy="6614416"/>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15" name="任意多边形: 形状 14"/>
            <p:cNvSpPr/>
            <p:nvPr/>
          </p:nvSpPr>
          <p:spPr>
            <a:xfrm>
              <a:off x="-100178" y="3454768"/>
              <a:ext cx="5590253" cy="3403233"/>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14" name="任意多边形: 形状 13"/>
            <p:cNvSpPr/>
            <p:nvPr/>
          </p:nvSpPr>
          <p:spPr>
            <a:xfrm>
              <a:off x="2255450" y="268342"/>
              <a:ext cx="9993650" cy="6589658"/>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dirty="0"/>
            </a:p>
          </p:txBody>
        </p:sp>
      </p:grpSp>
      <p:sp>
        <p:nvSpPr>
          <p:cNvPr id="9801" name="副标题 2"/>
          <p:cNvSpPr>
            <a:spLocks noGrp="1"/>
          </p:cNvSpPr>
          <p:nvPr userDrawn="1">
            <p:ph type="subTitle" idx="1"/>
          </p:nvPr>
        </p:nvSpPr>
        <p:spPr>
          <a:xfrm>
            <a:off x="673099" y="2356861"/>
            <a:ext cx="5669644" cy="558799"/>
          </a:xfrm>
        </p:spPr>
        <p:txBody>
          <a:bodyPr anchor="ct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US" dirty="0"/>
          </a:p>
        </p:txBody>
      </p:sp>
      <p:sp>
        <p:nvSpPr>
          <p:cNvPr id="9802" name="标题 1"/>
          <p:cNvSpPr>
            <a:spLocks noGrp="1"/>
          </p:cNvSpPr>
          <p:nvPr userDrawn="1">
            <p:ph type="ctrTitle"/>
          </p:nvPr>
        </p:nvSpPr>
        <p:spPr>
          <a:xfrm>
            <a:off x="673099" y="1079864"/>
            <a:ext cx="5669644" cy="1262862"/>
          </a:xfrm>
        </p:spPr>
        <p:txBody>
          <a:bodyPr anchor="ctr">
            <a:noAutofit/>
          </a:bodyPr>
          <a:lstStyle>
            <a:lvl1pPr algn="l">
              <a:defRPr sz="4000">
                <a:solidFill>
                  <a:schemeClr val="tx1"/>
                </a:solidFill>
              </a:defRPr>
            </a:lvl1pPr>
          </a:lstStyle>
          <a:p>
            <a:r>
              <a:rPr lang="en-US" dirty="0"/>
              <a:t>Click to edit Master title style</a:t>
            </a:r>
            <a:endParaRPr lang="zh-CN" altLang="en-US" dirty="0"/>
          </a:p>
        </p:txBody>
      </p:sp>
      <p:sp>
        <p:nvSpPr>
          <p:cNvPr id="12" name="文本占位符 13"/>
          <p:cNvSpPr>
            <a:spLocks noGrp="1"/>
          </p:cNvSpPr>
          <p:nvPr userDrawn="1">
            <p:ph type="body" sz="quarter" idx="10" hasCustomPrompt="1"/>
          </p:nvPr>
        </p:nvSpPr>
        <p:spPr>
          <a:xfrm>
            <a:off x="673099" y="3591058"/>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Signature</a:t>
            </a:r>
            <a:endParaRPr lang="en-US" altLang="zh-CN" dirty="0"/>
          </a:p>
        </p:txBody>
      </p:sp>
      <p:sp>
        <p:nvSpPr>
          <p:cNvPr id="13" name="文本占位符 13"/>
          <p:cNvSpPr>
            <a:spLocks noGrp="1"/>
          </p:cNvSpPr>
          <p:nvPr userDrawn="1">
            <p:ph type="body" sz="quarter" idx="11" hasCustomPrompt="1"/>
          </p:nvPr>
        </p:nvSpPr>
        <p:spPr>
          <a:xfrm>
            <a:off x="673099" y="3887329"/>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showMasterSp="0" userDrawn="1">
  <p:cSld name="节标题">
    <p:spTree>
      <p:nvGrpSpPr>
        <p:cNvPr id="1" name=""/>
        <p:cNvGrpSpPr/>
        <p:nvPr/>
      </p:nvGrpSpPr>
      <p:grpSpPr>
        <a:xfrm>
          <a:off x="0" y="0"/>
          <a:ext cx="0" cy="0"/>
          <a:chOff x="0" y="0"/>
          <a:chExt cx="0" cy="0"/>
        </a:xfrm>
      </p:grpSpPr>
      <p:sp>
        <p:nvSpPr>
          <p:cNvPr id="20" name="标题 1"/>
          <p:cNvSpPr>
            <a:spLocks noGrp="1"/>
          </p:cNvSpPr>
          <p:nvPr userDrawn="1">
            <p:ph type="title"/>
          </p:nvPr>
        </p:nvSpPr>
        <p:spPr>
          <a:xfrm>
            <a:off x="5432635" y="2406872"/>
            <a:ext cx="5419185" cy="895350"/>
          </a:xfrm>
        </p:spPr>
        <p:txBody>
          <a:bodyPr anchor="b">
            <a:normAutofit/>
          </a:bodyPr>
          <a:lstStyle>
            <a:lvl1pPr algn="l">
              <a:defRPr sz="24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5433751" y="3302222"/>
            <a:ext cx="5419185" cy="1015623"/>
          </a:xfrm>
        </p:spPr>
        <p:txBody>
          <a:bodyPr anchor="t">
            <a:normAutofit/>
          </a:bodyPr>
          <a:lstStyle>
            <a:lvl1pPr marL="0" indent="0" algn="l">
              <a:lnSpc>
                <a:spcPct val="100000"/>
              </a:lnSpc>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endParaRPr lang="en-US" dirty="0"/>
          </a:p>
        </p:txBody>
      </p:sp>
      <p:sp>
        <p:nvSpPr>
          <p:cNvPr id="7" name="任意多边形: 形状 6"/>
          <p:cNvSpPr/>
          <p:nvPr/>
        </p:nvSpPr>
        <p:spPr>
          <a:xfrm rot="5400000">
            <a:off x="-1200865" y="1974334"/>
            <a:ext cx="6088358" cy="3686628"/>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8" name="任意多边形: 形状 7"/>
          <p:cNvSpPr/>
          <p:nvPr/>
        </p:nvSpPr>
        <p:spPr>
          <a:xfrm rot="5400000">
            <a:off x="-605857" y="605855"/>
            <a:ext cx="3108548" cy="1896835"/>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9" name="任意多边形: 形状 8"/>
          <p:cNvSpPr/>
          <p:nvPr/>
        </p:nvSpPr>
        <p:spPr>
          <a:xfrm rot="5400000">
            <a:off x="-942148" y="2252031"/>
            <a:ext cx="5557125" cy="3672829"/>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4"/>
          </p:nvPr>
        </p:nvSpPr>
        <p:spPr>
          <a:xfrm>
            <a:off x="11525956" y="6390216"/>
            <a:ext cx="53904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4C9D3-C384-4E7D-BD0D-43030464E9B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323850" algn="l" defTabSz="914400" rtl="0" eaLnBrk="1" latinLnBrk="0" hangingPunct="1">
        <a:lnSpc>
          <a:spcPct val="120000"/>
        </a:lnSpc>
        <a:spcBef>
          <a:spcPts val="1000"/>
        </a:spcBef>
        <a:buFont typeface="Wingdings" panose="05000000000000000000" pitchFamily="2" charset="2"/>
        <a:buChar char="n"/>
        <a:defRPr sz="2800" b="1" kern="1200">
          <a:solidFill>
            <a:schemeClr val="tx1"/>
          </a:solidFill>
          <a:latin typeface="+mn-lt"/>
          <a:ea typeface="+mn-ea"/>
          <a:cs typeface="+mn-cs"/>
        </a:defRPr>
      </a:lvl1pPr>
      <a:lvl2pPr marL="685800" indent="-323850" algn="l" defTabSz="914400" rtl="0" eaLnBrk="1" latinLnBrk="0" hangingPunct="1">
        <a:lnSpc>
          <a:spcPct val="120000"/>
        </a:lnSpc>
        <a:spcBef>
          <a:spcPts val="500"/>
        </a:spcBef>
        <a:buFont typeface="Wingdings" panose="05000000000000000000" pitchFamily="2" charset="2"/>
        <a:buChar char="n"/>
        <a:defRPr sz="2400" b="1" kern="1200">
          <a:solidFill>
            <a:schemeClr val="tx1"/>
          </a:solidFill>
          <a:latin typeface="+mn-lt"/>
          <a:ea typeface="+mn-ea"/>
          <a:cs typeface="+mn-cs"/>
        </a:defRPr>
      </a:lvl2pPr>
      <a:lvl3pPr marL="1143000" indent="-323850" algn="l" defTabSz="914400" rtl="0" eaLnBrk="1" latinLnBrk="0" hangingPunct="1">
        <a:lnSpc>
          <a:spcPct val="120000"/>
        </a:lnSpc>
        <a:spcBef>
          <a:spcPts val="500"/>
        </a:spcBef>
        <a:buFont typeface="Wingdings" panose="05000000000000000000" pitchFamily="2" charset="2"/>
        <a:buChar char="n"/>
        <a:defRPr sz="2000" b="1" kern="1200">
          <a:solidFill>
            <a:schemeClr val="tx1"/>
          </a:solidFill>
          <a:latin typeface="+mn-lt"/>
          <a:ea typeface="+mn-ea"/>
          <a:cs typeface="+mn-cs"/>
        </a:defRPr>
      </a:lvl3pPr>
      <a:lvl4pPr marL="16002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4pPr>
      <a:lvl5pPr marL="20574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vmlDrawing" Target="../drawings/vmlDrawing1.vml"/><Relationship Id="rId6" Type="http://schemas.openxmlformats.org/officeDocument/2006/relationships/slideLayout" Target="../slideLayouts/slideLayout3.xml"/><Relationship Id="rId5" Type="http://schemas.openxmlformats.org/officeDocument/2006/relationships/tags" Target="../tags/tag2.xml"/><Relationship Id="rId4" Type="http://schemas.openxmlformats.org/officeDocument/2006/relationships/image" Target="../media/image3.png"/><Relationship Id="rId3" Type="http://schemas.openxmlformats.org/officeDocument/2006/relationships/tags" Target="../tags/tag1.xml"/><Relationship Id="rId2" Type="http://schemas.openxmlformats.org/officeDocument/2006/relationships/image" Target="../media/image2.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image" Target="../media/image3.png"/><Relationship Id="rId1" Type="http://schemas.openxmlformats.org/officeDocument/2006/relationships/tags" Target="../tags/tag50.xml"/></Relationships>
</file>

<file path=ppt/slides/_rels/slide11.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image" Target="../media/image5.png"/><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image" Target="../media/image3.png"/><Relationship Id="rId13" Type="http://schemas.openxmlformats.org/officeDocument/2006/relationships/notesSlide" Target="../notesSlides/notesSlide11.xml"/><Relationship Id="rId12" Type="http://schemas.openxmlformats.org/officeDocument/2006/relationships/slideLayout" Target="../slideLayouts/slideLayout2.xml"/><Relationship Id="rId11" Type="http://schemas.openxmlformats.org/officeDocument/2006/relationships/tags" Target="../tags/tag61.xml"/><Relationship Id="rId10" Type="http://schemas.openxmlformats.org/officeDocument/2006/relationships/tags" Target="../tags/tag60.xml"/><Relationship Id="rId1" Type="http://schemas.openxmlformats.org/officeDocument/2006/relationships/tags" Target="../tags/tag53.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image" Target="../media/image3.png"/><Relationship Id="rId1" Type="http://schemas.openxmlformats.org/officeDocument/2006/relationships/tags" Target="../tags/tag62.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image" Target="../media/image3.png"/><Relationship Id="rId1" Type="http://schemas.openxmlformats.org/officeDocument/2006/relationships/tags" Target="../tags/tag65.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72.xml"/><Relationship Id="rId7" Type="http://schemas.openxmlformats.org/officeDocument/2006/relationships/image" Target="../media/image7.png"/><Relationship Id="rId6" Type="http://schemas.openxmlformats.org/officeDocument/2006/relationships/tags" Target="../tags/tag71.xml"/><Relationship Id="rId5" Type="http://schemas.openxmlformats.org/officeDocument/2006/relationships/image" Target="../media/image3.png"/><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image" Target="../media/image2.emf"/><Relationship Id="rId11" Type="http://schemas.openxmlformats.org/officeDocument/2006/relationships/notesSlide" Target="../notesSlides/notesSlide14.xml"/><Relationship Id="rId10" Type="http://schemas.openxmlformats.org/officeDocument/2006/relationships/vmlDrawing" Target="../drawings/vmlDrawing2.vml"/><Relationship Id="rId1"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4.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image" Target="../media/image3.png"/><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image" Target="../media/image5.png"/><Relationship Id="rId3" Type="http://schemas.openxmlformats.org/officeDocument/2006/relationships/tags" Target="../tags/tag13.xml"/><Relationship Id="rId2" Type="http://schemas.openxmlformats.org/officeDocument/2006/relationships/tags" Target="../tags/tag12.xml"/><Relationship Id="rId15" Type="http://schemas.openxmlformats.org/officeDocument/2006/relationships/notesSlide" Target="../notesSlides/notesSlide4.xml"/><Relationship Id="rId14" Type="http://schemas.openxmlformats.org/officeDocument/2006/relationships/slideLayout" Target="../slideLayouts/slideLayout2.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1.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2.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image" Target="../media/image5.png"/><Relationship Id="rId2" Type="http://schemas.openxmlformats.org/officeDocument/2006/relationships/tags" Target="../tags/tag24.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2.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image" Target="../media/image5.png"/><Relationship Id="rId2" Type="http://schemas.openxmlformats.org/officeDocument/2006/relationships/tags" Target="../tags/tag30.xml"/><Relationship Id="rId1" Type="http://schemas.openxmlformats.org/officeDocument/2006/relationships/tags" Target="../tags/tag29.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5.png"/><Relationship Id="rId2" Type="http://schemas.openxmlformats.org/officeDocument/2006/relationships/tags" Target="../tags/tag34.xml"/><Relationship Id="rId1" Type="http://schemas.openxmlformats.org/officeDocument/2006/relationships/tags" Target="../tags/tag33.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image" Target="../media/image5.png"/><Relationship Id="rId2" Type="http://schemas.openxmlformats.org/officeDocument/2006/relationships/tags" Target="../tags/tag39.xml"/><Relationship Id="rId1" Type="http://schemas.openxmlformats.org/officeDocument/2006/relationships/tags" Target="../tags/tag38.xml"/></Relationships>
</file>

<file path=ppt/slides/_rels/slide9.xml.rels><?xml version="1.0" encoding="UTF-8" standalone="yes"?>
<Relationships xmlns="http://schemas.openxmlformats.org/package/2006/relationships"><Relationship Id="rId9" Type="http://schemas.openxmlformats.org/officeDocument/2006/relationships/tags" Target="../tags/tag49.xml"/><Relationship Id="rId8" Type="http://schemas.openxmlformats.org/officeDocument/2006/relationships/tags" Target="../tags/tag48.xml"/><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image" Target="../media/image5.png"/><Relationship Id="rId2" Type="http://schemas.openxmlformats.org/officeDocument/2006/relationships/tags" Target="../tags/tag43.xml"/><Relationship Id="rId11" Type="http://schemas.openxmlformats.org/officeDocument/2006/relationships/notesSlide" Target="../notesSlides/notesSlide9.xml"/><Relationship Id="rId10" Type="http://schemas.openxmlformats.org/officeDocument/2006/relationships/slideLayout" Target="../slideLayouts/slideLayout2.xml"/><Relationship Id="rId1" Type="http://schemas.openxmlformats.org/officeDocument/2006/relationships/tags" Target="../tags/tag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0" name="think-cell Slide" r:id="rId1" imgW="9525" imgH="9525" progId="TCLayout.ActiveDocument.1">
                  <p:embed/>
                </p:oleObj>
              </mc:Choice>
              <mc:Fallback>
                <p:oleObj name="think-cell Slide" r:id="rId1" imgW="9525" imgH="9525"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20204" pitchFamily="34" charset="0"/>
              <a:ea typeface="微软雅黑" panose="020B0503020204020204" pitchFamily="34" charset="-122"/>
              <a:cs typeface="+mj-cs"/>
              <a:sym typeface="Arial" panose="020B0604020202020204" pitchFamily="34" charset="0"/>
            </a:endParaRPr>
          </a:p>
        </p:txBody>
      </p:sp>
      <p:sp>
        <p:nvSpPr>
          <p:cNvPr id="5" name="副标题 4"/>
          <p:cNvSpPr>
            <a:spLocks noGrp="1"/>
          </p:cNvSpPr>
          <p:nvPr>
            <p:ph type="subTitle" idx="1"/>
          </p:nvPr>
        </p:nvSpPr>
        <p:spPr>
          <a:xfrm>
            <a:off x="673099" y="3470951"/>
            <a:ext cx="4539562" cy="558799"/>
          </a:xfrm>
        </p:spPr>
        <p:txBody>
          <a:bodyPr>
            <a:normAutofit/>
          </a:bodyPr>
          <a:lstStyle/>
          <a:p>
            <a:r>
              <a:rPr lang="zh-CN" altLang="en-US" sz="2400" b="0" dirty="0"/>
              <a:t>编写组</a:t>
            </a:r>
            <a:endParaRPr lang="zh-CN" altLang="en-US" sz="2400" b="0" dirty="0"/>
          </a:p>
        </p:txBody>
      </p:sp>
      <p:sp>
        <p:nvSpPr>
          <p:cNvPr id="8" name="标题 1"/>
          <p:cNvSpPr txBox="1"/>
          <p:nvPr/>
        </p:nvSpPr>
        <p:spPr>
          <a:xfrm>
            <a:off x="621665" y="661670"/>
            <a:ext cx="7485380" cy="18167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3900" dirty="0"/>
              <a:t>第</a:t>
            </a:r>
            <a:r>
              <a:rPr lang="en-US" altLang="zh-CN" sz="3900" dirty="0"/>
              <a:t>2</a:t>
            </a:r>
            <a:r>
              <a:rPr lang="zh-CN" altLang="en-US" sz="3900" dirty="0"/>
              <a:t>课</a:t>
            </a:r>
            <a:endParaRPr lang="zh-CN" altLang="en-US" sz="3900" dirty="0"/>
          </a:p>
          <a:p>
            <a:pPr>
              <a:lnSpc>
                <a:spcPct val="120000"/>
              </a:lnSpc>
            </a:pPr>
            <a:r>
              <a:rPr lang="zh-CN" altLang="en-US" sz="3900" dirty="0"/>
              <a:t>开放互联——网络协议与标准</a:t>
            </a:r>
            <a:endParaRPr lang="zh-CN" altLang="en-US" sz="3900" dirty="0"/>
          </a:p>
          <a:p>
            <a:pPr>
              <a:lnSpc>
                <a:spcPct val="120000"/>
              </a:lnSpc>
            </a:pPr>
            <a:endParaRPr lang="zh-CN" altLang="en-US" sz="3900" dirty="0"/>
          </a:p>
        </p:txBody>
      </p:sp>
      <p:pic>
        <p:nvPicPr>
          <p:cNvPr id="4" name="Picture 33" descr="C:\Documents and Settings\EJPeng\桌面\社标.png"/>
          <p:cNvPicPr>
            <a:picLocks noChangeAspect="1"/>
          </p:cNvPicPr>
          <p:nvPr>
            <p:custDataLst>
              <p:tags r:id="rId3"/>
            </p:custDataLst>
          </p:nvPr>
        </p:nvPicPr>
        <p:blipFill>
          <a:blip r:embed="rId4"/>
          <a:stretch>
            <a:fillRect/>
          </a:stretch>
        </p:blipFill>
        <p:spPr>
          <a:xfrm>
            <a:off x="142240" y="5731193"/>
            <a:ext cx="1873250" cy="546100"/>
          </a:xfrm>
          <a:prstGeom prst="rect">
            <a:avLst/>
          </a:prstGeom>
          <a:noFill/>
          <a:ln w="9525">
            <a:noFill/>
          </a:ln>
        </p:spPr>
      </p:pic>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习题测试</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0" name="文本框 99"/>
          <p:cNvSpPr txBox="1"/>
          <p:nvPr/>
        </p:nvSpPr>
        <p:spPr>
          <a:xfrm>
            <a:off x="1534160" y="1899920"/>
            <a:ext cx="9677400" cy="2306955"/>
          </a:xfrm>
          <a:prstGeom prst="rect">
            <a:avLst/>
          </a:prstGeom>
          <a:noFill/>
          <a:ln w="9525">
            <a:noFill/>
          </a:ln>
        </p:spPr>
        <p:txBody>
          <a:bodyPr wrap="square">
            <a:spAutoFit/>
          </a:bodyPr>
          <a:p>
            <a:pPr indent="0">
              <a:lnSpc>
                <a:spcPct val="150000"/>
              </a:lnSpc>
            </a:pPr>
            <a:r>
              <a:rPr lang="en-US" altLang="zh-CN" sz="2400" b="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小明去信息科技实验室去上课，发现只有自己座位的电脑无法连上教师机，你觉得可能的原因是？（      ）</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A.电脑的网线松了                </a:t>
            </a: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B.电脑中没有TCP/IP协议支持 </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C.电脑的IP地址设置不正确       D.信息科技实验室没有接入互联网</a:t>
            </a:r>
            <a:endParaRPr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小结回顾</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0" name="文本框 99"/>
          <p:cNvSpPr txBox="1"/>
          <p:nvPr/>
        </p:nvSpPr>
        <p:spPr>
          <a:xfrm>
            <a:off x="1388745" y="1477645"/>
            <a:ext cx="9677400" cy="3415030"/>
          </a:xfrm>
          <a:prstGeom prst="rect">
            <a:avLst/>
          </a:prstGeom>
          <a:noFill/>
          <a:ln w="9525">
            <a:noFill/>
          </a:ln>
        </p:spPr>
        <p:txBody>
          <a:bodyPr wrap="square">
            <a:spAutoFit/>
          </a:bodyPr>
          <a:p>
            <a:pPr indent="0">
              <a:lnSpc>
                <a:spcPct val="300000"/>
              </a:lnSpc>
            </a:pP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1.学到了</a:t>
            </a:r>
            <a:r>
              <a:rPr lang="zh-CN" sz="2400">
                <a:latin typeface="微软雅黑" panose="020B0503020204020204" pitchFamily="34" charset="-122"/>
                <a:ea typeface="微软雅黑" panose="020B0503020204020204" pitchFamily="34" charset="-122"/>
                <a:cs typeface="微软雅黑" panose="020B0503020204020204" pitchFamily="34" charset="-122"/>
              </a:rPr>
              <a:t>中</a:t>
            </a:r>
            <a:r>
              <a:rPr sz="2400">
                <a:latin typeface="微软雅黑" panose="020B0503020204020204" pitchFamily="34" charset="-122"/>
                <a:ea typeface="微软雅黑" panose="020B0503020204020204" pitchFamily="34" charset="-122"/>
                <a:cs typeface="微软雅黑" panose="020B0503020204020204" pitchFamily="34" charset="-122"/>
              </a:rPr>
              <a:t>哪些知识与技能？</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300000"/>
              </a:lnSpc>
            </a:pP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2.提升了哪些方面的能力？</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300000"/>
              </a:lnSpc>
            </a:pP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3.生成了怎样的观点？</a:t>
            </a:r>
            <a:endParaRPr sz="240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 name="组合 2"/>
          <p:cNvGrpSpPr/>
          <p:nvPr/>
        </p:nvGrpSpPr>
        <p:grpSpPr>
          <a:xfrm>
            <a:off x="1619885" y="2093595"/>
            <a:ext cx="203200" cy="580390"/>
            <a:chOff x="1649" y="2331"/>
            <a:chExt cx="320" cy="914"/>
          </a:xfrm>
        </p:grpSpPr>
        <p:pic>
          <p:nvPicPr>
            <p:cNvPr id="4" name="图片 3"/>
            <p:cNvPicPr>
              <a:picLocks noChangeAspect="1"/>
            </p:cNvPicPr>
            <p:nvPr>
              <p:custDataLst>
                <p:tags r:id="rId5"/>
              </p:custDataLst>
            </p:nvPr>
          </p:nvPicPr>
          <p:blipFill>
            <a:blip r:embed="rId6"/>
            <a:stretch>
              <a:fillRect/>
            </a:stretch>
          </p:blipFill>
          <p:spPr>
            <a:xfrm>
              <a:off x="1649" y="2331"/>
              <a:ext cx="120" cy="714"/>
            </a:xfrm>
            <a:prstGeom prst="rect">
              <a:avLst/>
            </a:prstGeom>
          </p:spPr>
        </p:pic>
        <p:pic>
          <p:nvPicPr>
            <p:cNvPr id="10" name="图片 9"/>
            <p:cNvPicPr>
              <a:picLocks noChangeAspect="1"/>
            </p:cNvPicPr>
            <p:nvPr>
              <p:custDataLst>
                <p:tags r:id="rId7"/>
              </p:custDataLst>
            </p:nvPr>
          </p:nvPicPr>
          <p:blipFill>
            <a:blip r:embed="rId6"/>
            <a:stretch>
              <a:fillRect/>
            </a:stretch>
          </p:blipFill>
          <p:spPr>
            <a:xfrm>
              <a:off x="1849" y="2531"/>
              <a:ext cx="120" cy="714"/>
            </a:xfrm>
            <a:prstGeom prst="rect">
              <a:avLst/>
            </a:prstGeom>
          </p:spPr>
        </p:pic>
      </p:grpSp>
      <p:grpSp>
        <p:nvGrpSpPr>
          <p:cNvPr id="11" name="组合 10"/>
          <p:cNvGrpSpPr/>
          <p:nvPr/>
        </p:nvGrpSpPr>
        <p:grpSpPr>
          <a:xfrm>
            <a:off x="1571625" y="4312285"/>
            <a:ext cx="203200" cy="580390"/>
            <a:chOff x="1649" y="2331"/>
            <a:chExt cx="320" cy="914"/>
          </a:xfrm>
        </p:grpSpPr>
        <p:pic>
          <p:nvPicPr>
            <p:cNvPr id="12" name="图片 11"/>
            <p:cNvPicPr>
              <a:picLocks noChangeAspect="1"/>
            </p:cNvPicPr>
            <p:nvPr>
              <p:custDataLst>
                <p:tags r:id="rId8"/>
              </p:custDataLst>
            </p:nvPr>
          </p:nvPicPr>
          <p:blipFill>
            <a:blip r:embed="rId6"/>
            <a:stretch>
              <a:fillRect/>
            </a:stretch>
          </p:blipFill>
          <p:spPr>
            <a:xfrm>
              <a:off x="1649" y="2331"/>
              <a:ext cx="120" cy="714"/>
            </a:xfrm>
            <a:prstGeom prst="rect">
              <a:avLst/>
            </a:prstGeom>
          </p:spPr>
        </p:pic>
        <p:pic>
          <p:nvPicPr>
            <p:cNvPr id="14" name="图片 13"/>
            <p:cNvPicPr>
              <a:picLocks noChangeAspect="1"/>
            </p:cNvPicPr>
            <p:nvPr>
              <p:custDataLst>
                <p:tags r:id="rId9"/>
              </p:custDataLst>
            </p:nvPr>
          </p:nvPicPr>
          <p:blipFill>
            <a:blip r:embed="rId6"/>
            <a:stretch>
              <a:fillRect/>
            </a:stretch>
          </p:blipFill>
          <p:spPr>
            <a:xfrm>
              <a:off x="1849" y="2531"/>
              <a:ext cx="120" cy="714"/>
            </a:xfrm>
            <a:prstGeom prst="rect">
              <a:avLst/>
            </a:prstGeom>
          </p:spPr>
        </p:pic>
      </p:grpSp>
      <p:grpSp>
        <p:nvGrpSpPr>
          <p:cNvPr id="15" name="组合 14"/>
          <p:cNvGrpSpPr/>
          <p:nvPr/>
        </p:nvGrpSpPr>
        <p:grpSpPr>
          <a:xfrm>
            <a:off x="1619885" y="3247390"/>
            <a:ext cx="203200" cy="580390"/>
            <a:chOff x="1649" y="2331"/>
            <a:chExt cx="320" cy="914"/>
          </a:xfrm>
        </p:grpSpPr>
        <p:pic>
          <p:nvPicPr>
            <p:cNvPr id="16" name="图片 15"/>
            <p:cNvPicPr>
              <a:picLocks noChangeAspect="1"/>
            </p:cNvPicPr>
            <p:nvPr>
              <p:custDataLst>
                <p:tags r:id="rId10"/>
              </p:custDataLst>
            </p:nvPr>
          </p:nvPicPr>
          <p:blipFill>
            <a:blip r:embed="rId6"/>
            <a:stretch>
              <a:fillRect/>
            </a:stretch>
          </p:blipFill>
          <p:spPr>
            <a:xfrm>
              <a:off x="1649" y="2331"/>
              <a:ext cx="120" cy="714"/>
            </a:xfrm>
            <a:prstGeom prst="rect">
              <a:avLst/>
            </a:prstGeom>
          </p:spPr>
        </p:pic>
        <p:pic>
          <p:nvPicPr>
            <p:cNvPr id="17" name="图片 16"/>
            <p:cNvPicPr>
              <a:picLocks noChangeAspect="1"/>
            </p:cNvPicPr>
            <p:nvPr>
              <p:custDataLst>
                <p:tags r:id="rId11"/>
              </p:custDataLst>
            </p:nvPr>
          </p:nvPicPr>
          <p:blipFill>
            <a:blip r:embed="rId6"/>
            <a:stretch>
              <a:fillRect/>
            </a:stretch>
          </p:blipFill>
          <p:spPr>
            <a:xfrm>
              <a:off x="1849" y="2531"/>
              <a:ext cx="120" cy="714"/>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布置作业</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 name="文本框 17"/>
          <p:cNvSpPr txBox="1"/>
          <p:nvPr/>
        </p:nvSpPr>
        <p:spPr>
          <a:xfrm>
            <a:off x="1311910" y="2012950"/>
            <a:ext cx="10280650" cy="2861310"/>
          </a:xfrm>
          <a:prstGeom prst="rect">
            <a:avLst/>
          </a:prstGeom>
          <a:noFill/>
        </p:spPr>
        <p:txBody>
          <a:bodyPr wrap="square" rtlCol="0">
            <a:spAutoFit/>
          </a:bodyPr>
          <a:p>
            <a:pPr>
              <a:lnSpc>
                <a:spcPct val="150000"/>
              </a:lnSpc>
            </a:pPr>
            <a:r>
              <a:rPr lang="zh-CN" altLang="en-US" sz="2400" b="1"/>
              <a:t>项目实施作业</a:t>
            </a:r>
            <a:endParaRPr lang="zh-CN" altLang="en-US" sz="2400" b="1"/>
          </a:p>
          <a:p>
            <a:pPr>
              <a:lnSpc>
                <a:spcPct val="150000"/>
              </a:lnSpc>
            </a:pPr>
            <a:r>
              <a:rPr lang="en-US" altLang="zh-CN" sz="2400"/>
              <a:t>      </a:t>
            </a:r>
            <a:r>
              <a:rPr lang="zh-CN" altLang="en-US" sz="2400"/>
              <a:t>请各小组对项目探究的阶段成果进行整理并提交，整理内容如下：</a:t>
            </a:r>
            <a:endParaRPr lang="zh-CN" altLang="en-US" sz="2400"/>
          </a:p>
          <a:p>
            <a:pPr>
              <a:lnSpc>
                <a:spcPct val="150000"/>
              </a:lnSpc>
            </a:pPr>
            <a:r>
              <a:rPr lang="en-US" altLang="zh-CN" sz="2400"/>
              <a:t>     1.</a:t>
            </a:r>
            <a:r>
              <a:rPr lang="zh-CN" altLang="en-US" sz="2400"/>
              <a:t>网络协议与标准的达成过程分析记录表</a:t>
            </a:r>
            <a:endParaRPr lang="zh-CN" altLang="en-US" sz="2400"/>
          </a:p>
          <a:p>
            <a:pPr>
              <a:lnSpc>
                <a:spcPct val="150000"/>
              </a:lnSpc>
            </a:pPr>
            <a:r>
              <a:rPr lang="en-US" altLang="zh-CN" sz="2400"/>
              <a:t>     2.</a:t>
            </a:r>
            <a:r>
              <a:rPr lang="zh-CN" altLang="en-US" sz="2400"/>
              <a:t>《TCP/IP协议对计算机通信的影响》实验记录与报告</a:t>
            </a:r>
            <a:endParaRPr lang="zh-CN" altLang="en-US" sz="2400"/>
          </a:p>
          <a:p>
            <a:pPr>
              <a:lnSpc>
                <a:spcPct val="150000"/>
              </a:lnSpc>
            </a:pPr>
            <a:endParaRPr lang="zh-CN" alt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布置作业</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grpSp>
        <p:nvGrpSpPr>
          <p:cNvPr id="9" name="组合 8"/>
          <p:cNvGrpSpPr/>
          <p:nvPr/>
        </p:nvGrpSpPr>
        <p:grpSpPr>
          <a:xfrm>
            <a:off x="645795" y="1637665"/>
            <a:ext cx="116205" cy="4249420"/>
            <a:chOff x="933" y="1852"/>
            <a:chExt cx="353" cy="8769"/>
          </a:xfrm>
        </p:grpSpPr>
        <p:cxnSp>
          <p:nvCxnSpPr>
            <p:cNvPr id="13" name="îṡľîḍe"/>
            <p:cNvCxnSpPr/>
            <p:nvPr>
              <p:custDataLst>
                <p:tags r:id="rId3"/>
              </p:custDataLst>
            </p:nvPr>
          </p:nvCxnSpPr>
          <p:spPr>
            <a:xfrm rot="5400000">
              <a:off x="-2828" y="6507"/>
              <a:ext cx="8228"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5" name="矩形 4"/>
            <p:cNvSpPr/>
            <p:nvPr>
              <p:custDataLst>
                <p:tags r:id="rId4"/>
              </p:custDataLst>
            </p:nvPr>
          </p:nvSpPr>
          <p:spPr>
            <a:xfrm>
              <a:off x="933" y="1852"/>
              <a:ext cx="244" cy="822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8" name="文本框 17"/>
          <p:cNvSpPr txBox="1"/>
          <p:nvPr/>
        </p:nvSpPr>
        <p:spPr>
          <a:xfrm>
            <a:off x="1243965" y="1060450"/>
            <a:ext cx="10645775" cy="2306955"/>
          </a:xfrm>
          <a:prstGeom prst="rect">
            <a:avLst/>
          </a:prstGeom>
          <a:noFill/>
        </p:spPr>
        <p:txBody>
          <a:bodyPr wrap="square" rtlCol="0">
            <a:spAutoFit/>
          </a:bodyPr>
          <a:p>
            <a:pPr>
              <a:lnSpc>
                <a:spcPct val="150000"/>
              </a:lnSpc>
            </a:pPr>
            <a:r>
              <a:rPr lang="zh-CN" altLang="en-US" sz="2400" b="1"/>
              <a:t>课后挑战作业</a:t>
            </a:r>
            <a:endParaRPr lang="zh-CN" altLang="en-US" sz="2400" b="1"/>
          </a:p>
          <a:p>
            <a:pPr>
              <a:lnSpc>
                <a:spcPct val="100000"/>
              </a:lnSpc>
            </a:pPr>
            <a:r>
              <a:rPr lang="en-US" altLang="zh-CN" sz="2400"/>
              <a:t>       </a:t>
            </a:r>
            <a:r>
              <a:rPr sz="2400"/>
              <a:t>如下图所示，电子邮件服务是模仿信件的寄收过程，并基于 SMTP/POP3（中文名称为简单邮件传输/第3版本邮局协议）来实现。请查阅更多关于电子邮件的工作原理，解读SMTP/POP3协议的具体作用，并向大家汇报分享。</a:t>
            </a:r>
            <a:endParaRPr sz="2400"/>
          </a:p>
          <a:p>
            <a:pPr>
              <a:lnSpc>
                <a:spcPct val="150000"/>
              </a:lnSpc>
            </a:pPr>
            <a:r>
              <a:rPr lang="en-US" altLang="zh-CN" sz="2400"/>
              <a:t>    </a:t>
            </a:r>
            <a:endParaRPr lang="zh-CN" altLang="en-US" sz="2400"/>
          </a:p>
        </p:txBody>
      </p:sp>
      <p:pic>
        <p:nvPicPr>
          <p:cNvPr id="4" name="图片 4" descr="1724035372339"/>
          <p:cNvPicPr>
            <a:picLocks noChangeAspect="1"/>
          </p:cNvPicPr>
          <p:nvPr>
            <p:custDataLst>
              <p:tags r:id="rId5"/>
            </p:custDataLst>
          </p:nvPr>
        </p:nvPicPr>
        <p:blipFill>
          <a:blip r:embed="rId6"/>
          <a:stretch>
            <a:fillRect/>
          </a:stretch>
        </p:blipFill>
        <p:spPr>
          <a:xfrm>
            <a:off x="4363720" y="2804795"/>
            <a:ext cx="4250055" cy="386207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64" name="think-cell Slide" r:id="rId1" imgW="9525" imgH="9525" progId="TCLayout.ActiveDocument.1">
                  <p:embed/>
                </p:oleObj>
              </mc:Choice>
              <mc:Fallback>
                <p:oleObj name="think-cell Slide" r:id="rId1" imgW="9525" imgH="9525"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20204" pitchFamily="34" charset="0"/>
              <a:ea typeface="微软雅黑" panose="020B0503020204020204" pitchFamily="34" charset="-122"/>
              <a:cs typeface="+mj-cs"/>
              <a:sym typeface="Arial" panose="020B0604020202020204" pitchFamily="34" charset="0"/>
            </a:endParaRPr>
          </a:p>
        </p:txBody>
      </p:sp>
      <p:sp>
        <p:nvSpPr>
          <p:cNvPr id="9" name="标题 1"/>
          <p:cNvSpPr txBox="1"/>
          <p:nvPr>
            <p:custDataLst>
              <p:tags r:id="rId3"/>
            </p:custDataLst>
          </p:nvPr>
        </p:nvSpPr>
        <p:spPr>
          <a:xfrm>
            <a:off x="2673903" y="1305107"/>
            <a:ext cx="6616343" cy="181655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3900" dirty="0"/>
              <a:t>谢谢！</a:t>
            </a:r>
            <a:endParaRPr lang="zh-CN" altLang="en-US" sz="3900" dirty="0"/>
          </a:p>
        </p:txBody>
      </p:sp>
      <p:pic>
        <p:nvPicPr>
          <p:cNvPr id="10" name="Picture 33" descr="C:\Documents and Settings\EJPeng\桌面\社标.png"/>
          <p:cNvPicPr>
            <a:picLocks noChangeAspect="1"/>
          </p:cNvPicPr>
          <p:nvPr>
            <p:custDataLst>
              <p:tags r:id="rId4"/>
            </p:custDataLst>
          </p:nvPr>
        </p:nvPicPr>
        <p:blipFill>
          <a:blip r:embed="rId5"/>
          <a:stretch>
            <a:fillRect/>
          </a:stretch>
        </p:blipFill>
        <p:spPr>
          <a:xfrm>
            <a:off x="9678670" y="5665788"/>
            <a:ext cx="1873250" cy="546100"/>
          </a:xfrm>
          <a:prstGeom prst="rect">
            <a:avLst/>
          </a:prstGeom>
          <a:noFill/>
          <a:ln w="9525">
            <a:noFill/>
          </a:ln>
        </p:spPr>
      </p:pic>
      <p:pic>
        <p:nvPicPr>
          <p:cNvPr id="11" name="Picture 1"/>
          <p:cNvPicPr>
            <a:picLocks noChangeAspect="1" noChangeArrowheads="1"/>
          </p:cNvPicPr>
          <p:nvPr>
            <p:custDataLst>
              <p:tags r:id="rId6"/>
            </p:custDataLst>
          </p:nvPr>
        </p:nvPicPr>
        <p:blipFill>
          <a:blip r:embed="rId7"/>
          <a:srcRect l="28646" t="13852" r="40625" b="7814"/>
          <a:stretch>
            <a:fillRect/>
          </a:stretch>
        </p:blipFill>
        <p:spPr bwMode="auto">
          <a:xfrm>
            <a:off x="621665" y="851535"/>
            <a:ext cx="1437005" cy="2289175"/>
          </a:xfrm>
          <a:prstGeom prst="rect">
            <a:avLst/>
          </a:prstGeom>
          <a:noFill/>
          <a:ln w="9525">
            <a:noFill/>
            <a:miter lim="800000"/>
            <a:headEnd/>
            <a:tailEnd/>
          </a:ln>
          <a:effectLst/>
        </p:spPr>
      </p:pic>
    </p:spTree>
    <p:custDataLst>
      <p:tags r:id="rId8"/>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txBox="1"/>
          <p:nvPr/>
        </p:nvSpPr>
        <p:spPr>
          <a:xfrm>
            <a:off x="3907424" y="251135"/>
            <a:ext cx="3139246" cy="140550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r>
              <a:rPr lang="zh-CN" altLang="en-US" sz="5400" dirty="0">
                <a:solidFill>
                  <a:schemeClr val="accent4"/>
                </a:solidFill>
              </a:rPr>
              <a:t>主要内容</a:t>
            </a:r>
            <a:endParaRPr lang="zh-CN" altLang="en-US" sz="5400" dirty="0">
              <a:solidFill>
                <a:schemeClr val="accent4"/>
              </a:solidFill>
            </a:endParaRPr>
          </a:p>
        </p:txBody>
      </p:sp>
      <p:sp>
        <p:nvSpPr>
          <p:cNvPr id="10" name="文本框 9"/>
          <p:cNvSpPr txBox="1"/>
          <p:nvPr/>
        </p:nvSpPr>
        <p:spPr>
          <a:xfrm>
            <a:off x="5478465" y="1848489"/>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/01</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1" name="文本框 10"/>
          <p:cNvSpPr txBox="1"/>
          <p:nvPr/>
        </p:nvSpPr>
        <p:spPr>
          <a:xfrm>
            <a:off x="5478464" y="2924400"/>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/02</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2" name="标题 4"/>
          <p:cNvSpPr txBox="1"/>
          <p:nvPr/>
        </p:nvSpPr>
        <p:spPr>
          <a:xfrm>
            <a:off x="6776814" y="1683377"/>
            <a:ext cx="3291417"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知识探究</a:t>
            </a:r>
            <a:endParaRPr lang="zh-CN" altLang="en-US" sz="4000" dirty="0"/>
          </a:p>
        </p:txBody>
      </p:sp>
      <p:sp>
        <p:nvSpPr>
          <p:cNvPr id="13" name="标题 4"/>
          <p:cNvSpPr txBox="1"/>
          <p:nvPr/>
        </p:nvSpPr>
        <p:spPr>
          <a:xfrm>
            <a:off x="6776815" y="2759287"/>
            <a:ext cx="3291416"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习题测试</a:t>
            </a:r>
            <a:endParaRPr lang="zh-CN" altLang="en-US" sz="4000" dirty="0"/>
          </a:p>
        </p:txBody>
      </p:sp>
      <p:sp>
        <p:nvSpPr>
          <p:cNvPr id="4" name="文本框 3"/>
          <p:cNvSpPr txBox="1"/>
          <p:nvPr>
            <p:custDataLst>
              <p:tags r:id="rId1"/>
            </p:custDataLst>
          </p:nvPr>
        </p:nvSpPr>
        <p:spPr>
          <a:xfrm>
            <a:off x="5478464" y="3975960"/>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/03</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6" name="标题 4"/>
          <p:cNvSpPr txBox="1"/>
          <p:nvPr>
            <p:custDataLst>
              <p:tags r:id="rId2"/>
            </p:custDataLst>
          </p:nvPr>
        </p:nvSpPr>
        <p:spPr>
          <a:xfrm>
            <a:off x="6776815" y="3810847"/>
            <a:ext cx="3291416"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小结回顾</a:t>
            </a:r>
            <a:endParaRPr lang="zh-CN" altLang="en-US" sz="4000" dirty="0"/>
          </a:p>
        </p:txBody>
      </p:sp>
      <p:sp>
        <p:nvSpPr>
          <p:cNvPr id="9" name="文本框 8"/>
          <p:cNvSpPr txBox="1"/>
          <p:nvPr>
            <p:custDataLst>
              <p:tags r:id="rId3"/>
            </p:custDataLst>
          </p:nvPr>
        </p:nvSpPr>
        <p:spPr>
          <a:xfrm>
            <a:off x="5521009" y="5026250"/>
            <a:ext cx="933365" cy="556926"/>
          </a:xfrm>
          <a:prstGeom prst="rect">
            <a:avLst/>
          </a:prstGeom>
          <a:noFill/>
          <a:ln w="117475">
            <a:noFill/>
          </a:ln>
        </p:spPr>
        <p:txBody>
          <a:bodyPr wrap="none" rtlCol="0">
            <a:prstTxWarp prst="textPlain">
              <a:avLst/>
            </a:prstTxWarp>
            <a:spAutoFit/>
          </a:bodyPr>
          <a:lstStyle/>
          <a:p>
            <a:r>
              <a:rPr lang="en-US" altLang="zh-CN" spc="100" dirty="0">
                <a:solidFill>
                  <a:schemeClr val="accent3">
                    <a:lumMod val="60000"/>
                    <a:lumOff val="40000"/>
                  </a:schemeClr>
                </a:solidFill>
                <a:latin typeface="Impact" panose="020B0806030902050204" pitchFamily="34" charset="0"/>
                <a:cs typeface="Arial" panose="020B0604020202020204" pitchFamily="34" charset="0"/>
              </a:rPr>
              <a:t>/04</a:t>
            </a:r>
            <a:endParaRPr lang="zh-CN" altLang="en-US"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14" name="标题 4"/>
          <p:cNvSpPr txBox="1"/>
          <p:nvPr>
            <p:custDataLst>
              <p:tags r:id="rId4"/>
            </p:custDataLst>
          </p:nvPr>
        </p:nvSpPr>
        <p:spPr>
          <a:xfrm>
            <a:off x="6819360" y="4861137"/>
            <a:ext cx="3291416" cy="8871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30000"/>
              </a:lnSpc>
            </a:pPr>
            <a:r>
              <a:rPr lang="zh-CN" altLang="en-US" sz="4000" dirty="0"/>
              <a:t>布置作业</a:t>
            </a:r>
            <a:endParaRPr lang="zh-CN" altLang="en-US" sz="4000" dirty="0"/>
          </a:p>
        </p:txBody>
      </p:sp>
    </p:spTree>
    <p:custDataLst>
      <p:tags r:id="rId5"/>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 y="274154"/>
            <a:ext cx="6587544" cy="714778"/>
            <a:chOff x="0" y="1049628"/>
            <a:chExt cx="2873574" cy="714778"/>
          </a:xfrm>
        </p:grpSpPr>
        <p:sp>
          <p:nvSpPr>
            <p:cNvPr id="7"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lstStyle/>
            <a:p>
              <a:pPr algn="ctr">
                <a:lnSpc>
                  <a:spcPct val="120000"/>
                </a:lnSpc>
              </a:pPr>
              <a:r>
                <a:rPr lang="en-US" altLang="zh-CN" sz="2400" b="1" dirty="0">
                  <a:solidFill>
                    <a:schemeClr val="bg1"/>
                  </a:solidFill>
                </a:rPr>
                <a:t>                                               </a:t>
              </a:r>
              <a:r>
                <a:rPr lang="zh-CN" altLang="en-US" sz="2400" b="1" dirty="0">
                  <a:solidFill>
                    <a:schemeClr val="bg1"/>
                  </a:solidFill>
                </a:rPr>
                <a:t>项目探究</a:t>
              </a:r>
              <a:endParaRPr lang="zh-CN" altLang="en-US" sz="2400" b="1" dirty="0">
                <a:solidFill>
                  <a:schemeClr val="bg1"/>
                </a:solidFill>
              </a:endParaRPr>
            </a:p>
          </p:txBody>
        </p:sp>
      </p:grpSp>
      <p:pic>
        <p:nvPicPr>
          <p:cNvPr id="2"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sp>
        <p:nvSpPr>
          <p:cNvPr id="4" name="文本框 3"/>
          <p:cNvSpPr txBox="1"/>
          <p:nvPr/>
        </p:nvSpPr>
        <p:spPr>
          <a:xfrm>
            <a:off x="1165860" y="1647825"/>
            <a:ext cx="9749790" cy="76771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gn="ctr">
              <a:lnSpc>
                <a:spcPct val="150000"/>
              </a:lnSpc>
            </a:pPr>
            <a:r>
              <a:rPr lang="zh-CN" altLang="en-US" sz="2400"/>
              <a:t>了解网络协议与标准的重要性，以为宣讲储备知识。</a:t>
            </a:r>
            <a:endParaRPr lang="zh-CN" altLang="en-US" sz="2400"/>
          </a:p>
        </p:txBody>
      </p:sp>
      <p:sp>
        <p:nvSpPr>
          <p:cNvPr id="20" name="矩形: 剪去单角 19"/>
          <p:cNvSpPr/>
          <p:nvPr>
            <p:custDataLst>
              <p:tags r:id="rId3"/>
            </p:custDataLst>
          </p:nvPr>
        </p:nvSpPr>
        <p:spPr>
          <a:xfrm>
            <a:off x="9093835" y="1074798"/>
            <a:ext cx="2078636"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dirty="0"/>
              <a:t>项目子任务</a:t>
            </a:r>
            <a:endParaRPr lang="zh-CN" altLang="en-US" sz="2400" b="1" dirty="0"/>
          </a:p>
        </p:txBody>
      </p:sp>
      <p:pic>
        <p:nvPicPr>
          <p:cNvPr id="5" name="图片 4"/>
          <p:cNvPicPr>
            <a:picLocks noChangeAspect="1"/>
          </p:cNvPicPr>
          <p:nvPr>
            <p:custDataLst>
              <p:tags r:id="rId4"/>
            </p:custDataLst>
          </p:nvPr>
        </p:nvPicPr>
        <p:blipFill>
          <a:blip r:embed="rId5"/>
          <a:stretch>
            <a:fillRect/>
          </a:stretch>
        </p:blipFill>
        <p:spPr>
          <a:xfrm>
            <a:off x="2515235" y="2743200"/>
            <a:ext cx="6814820" cy="346138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探究内容与要求</a:t>
            </a:r>
            <a:endParaRPr lang="zh-CN" altLang="en-US" sz="2400" b="1" dirty="0"/>
          </a:p>
        </p:txBody>
      </p:sp>
      <p:sp>
        <p:nvSpPr>
          <p:cNvPr id="4" name="文本框 3"/>
          <p:cNvSpPr txBox="1"/>
          <p:nvPr>
            <p:custDataLst>
              <p:tags r:id="rId1"/>
            </p:custDataLst>
          </p:nvPr>
        </p:nvSpPr>
        <p:spPr>
          <a:xfrm>
            <a:off x="817880" y="2837180"/>
            <a:ext cx="10824210" cy="3598545"/>
          </a:xfrm>
          <a:prstGeom prst="rect">
            <a:avLst/>
          </a:prstGeom>
          <a:noFill/>
          <a:ln w="25400" cmpd="sng">
            <a:solidFill>
              <a:schemeClr val="accent1"/>
            </a:solidFill>
            <a:prstDash val="solid"/>
          </a:ln>
        </p:spPr>
        <p:txBody>
          <a:bodyPr wrap="square" rtlCol="0">
            <a:noAutofit/>
          </a:bodyPr>
          <a:p>
            <a:pPr>
              <a:lnSpc>
                <a:spcPct val="150000"/>
              </a:lnSpc>
            </a:pPr>
            <a:r>
              <a:rPr lang="en-US" altLang="zh-CN" sz="2400"/>
              <a:t>    </a:t>
            </a:r>
            <a:r>
              <a:rPr lang="zh-CN" sz="2400" b="1"/>
              <a:t>学习内容</a:t>
            </a:r>
            <a:r>
              <a:rPr lang="en-US" sz="2400"/>
              <a:t>          </a:t>
            </a:r>
            <a:endParaRPr lang="en-US" sz="2400"/>
          </a:p>
          <a:p>
            <a:pPr>
              <a:lnSpc>
                <a:spcPct val="150000"/>
              </a:lnSpc>
            </a:pPr>
            <a:r>
              <a:rPr lang="en-US" altLang="zh-CN" sz="2400"/>
              <a:t>              </a:t>
            </a:r>
            <a:endParaRPr lang="en-US" altLang="zh-CN" sz="2400"/>
          </a:p>
        </p:txBody>
      </p:sp>
      <p:sp>
        <p:nvSpPr>
          <p:cNvPr id="10" name="文本框 9"/>
          <p:cNvSpPr txBox="1"/>
          <p:nvPr>
            <p:custDataLst>
              <p:tags r:id="rId2"/>
            </p:custDataLst>
          </p:nvPr>
        </p:nvSpPr>
        <p:spPr>
          <a:xfrm>
            <a:off x="817880" y="1351280"/>
            <a:ext cx="10824210" cy="1219200"/>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探究方法</a:t>
            </a:r>
            <a:endParaRPr sz="2400"/>
          </a:p>
          <a:p>
            <a:pPr>
              <a:lnSpc>
                <a:spcPct val="150000"/>
              </a:lnSpc>
            </a:pPr>
            <a:r>
              <a:rPr lang="en-US" sz="2400"/>
              <a:t>          </a:t>
            </a:r>
            <a:r>
              <a:rPr sz="2400"/>
              <a:t>遵循“原因→作用→形成过程”认知规律</a:t>
            </a:r>
            <a:r>
              <a:rPr lang="zh-CN" sz="2400"/>
              <a:t>。</a:t>
            </a:r>
            <a:endParaRPr lang="zh-CN" sz="2400"/>
          </a:p>
        </p:txBody>
      </p:sp>
      <p:grpSp>
        <p:nvGrpSpPr>
          <p:cNvPr id="12" name="组合 11"/>
          <p:cNvGrpSpPr/>
          <p:nvPr/>
        </p:nvGrpSpPr>
        <p:grpSpPr>
          <a:xfrm>
            <a:off x="1047115" y="1480185"/>
            <a:ext cx="203200" cy="580390"/>
            <a:chOff x="1649" y="2331"/>
            <a:chExt cx="320" cy="914"/>
          </a:xfrm>
        </p:grpSpPr>
        <p:pic>
          <p:nvPicPr>
            <p:cNvPr id="9" name="图片 8"/>
            <p:cNvPicPr>
              <a:picLocks noChangeAspect="1"/>
            </p:cNvPicPr>
            <p:nvPr>
              <p:custDataLst>
                <p:tags r:id="rId3"/>
              </p:custDataLst>
            </p:nvPr>
          </p:nvPicPr>
          <p:blipFill>
            <a:blip r:embed="rId4"/>
            <a:stretch>
              <a:fillRect/>
            </a:stretch>
          </p:blipFill>
          <p:spPr>
            <a:xfrm>
              <a:off x="1649" y="2331"/>
              <a:ext cx="120" cy="714"/>
            </a:xfrm>
            <a:prstGeom prst="rect">
              <a:avLst/>
            </a:prstGeom>
          </p:spPr>
        </p:pic>
        <p:pic>
          <p:nvPicPr>
            <p:cNvPr id="11" name="图片 10"/>
            <p:cNvPicPr>
              <a:picLocks noChangeAspect="1"/>
            </p:cNvPicPr>
            <p:nvPr>
              <p:custDataLst>
                <p:tags r:id="rId5"/>
              </p:custDataLst>
            </p:nvPr>
          </p:nvPicPr>
          <p:blipFill>
            <a:blip r:embed="rId4"/>
            <a:stretch>
              <a:fillRect/>
            </a:stretch>
          </p:blipFill>
          <p:spPr>
            <a:xfrm>
              <a:off x="1849" y="2531"/>
              <a:ext cx="120" cy="714"/>
            </a:xfrm>
            <a:prstGeom prst="rect">
              <a:avLst/>
            </a:prstGeom>
          </p:spPr>
        </p:pic>
      </p:grpSp>
      <p:grpSp>
        <p:nvGrpSpPr>
          <p:cNvPr id="14" name="组合 13"/>
          <p:cNvGrpSpPr/>
          <p:nvPr/>
        </p:nvGrpSpPr>
        <p:grpSpPr>
          <a:xfrm>
            <a:off x="970915" y="2916555"/>
            <a:ext cx="203200" cy="580390"/>
            <a:chOff x="1649" y="2331"/>
            <a:chExt cx="320" cy="914"/>
          </a:xfrm>
        </p:grpSpPr>
        <p:pic>
          <p:nvPicPr>
            <p:cNvPr id="15" name="图片 14"/>
            <p:cNvPicPr>
              <a:picLocks noChangeAspect="1"/>
            </p:cNvPicPr>
            <p:nvPr>
              <p:custDataLst>
                <p:tags r:id="rId6"/>
              </p:custDataLst>
            </p:nvPr>
          </p:nvPicPr>
          <p:blipFill>
            <a:blip r:embed="rId4"/>
            <a:stretch>
              <a:fillRect/>
            </a:stretch>
          </p:blipFill>
          <p:spPr>
            <a:xfrm>
              <a:off x="1649" y="2331"/>
              <a:ext cx="120" cy="714"/>
            </a:xfrm>
            <a:prstGeom prst="rect">
              <a:avLst/>
            </a:prstGeom>
          </p:spPr>
        </p:pic>
        <p:pic>
          <p:nvPicPr>
            <p:cNvPr id="16" name="图片 15"/>
            <p:cNvPicPr>
              <a:picLocks noChangeAspect="1"/>
            </p:cNvPicPr>
            <p:nvPr>
              <p:custDataLst>
                <p:tags r:id="rId7"/>
              </p:custDataLst>
            </p:nvPr>
          </p:nvPicPr>
          <p:blipFill>
            <a:blip r:embed="rId4"/>
            <a:stretch>
              <a:fillRect/>
            </a:stretch>
          </p:blipFill>
          <p:spPr>
            <a:xfrm>
              <a:off x="1849" y="2531"/>
              <a:ext cx="120" cy="714"/>
            </a:xfrm>
            <a:prstGeom prst="rect">
              <a:avLst/>
            </a:prstGeom>
          </p:spPr>
        </p:pic>
      </p:grpSp>
      <p:sp>
        <p:nvSpPr>
          <p:cNvPr id="18" name="文本框 17"/>
          <p:cNvSpPr txBox="1"/>
          <p:nvPr/>
        </p:nvSpPr>
        <p:spPr>
          <a:xfrm>
            <a:off x="2695575" y="3688080"/>
            <a:ext cx="6845935" cy="460375"/>
          </a:xfrm>
          <a:prstGeom prst="rect">
            <a:avLst/>
          </a:prstGeom>
          <a:noFill/>
        </p:spPr>
        <p:txBody>
          <a:bodyPr wrap="square" rtlCol="0">
            <a:spAutoFit/>
          </a:bodyPr>
          <a:p>
            <a:r>
              <a:rPr sz="2400"/>
              <a:t>互联网是如何诞生的？——原因</a:t>
            </a:r>
            <a:endParaRPr sz="2400"/>
          </a:p>
        </p:txBody>
      </p:sp>
      <p:sp>
        <p:nvSpPr>
          <p:cNvPr id="19" name="文本框 18"/>
          <p:cNvSpPr txBox="1"/>
          <p:nvPr>
            <p:custDataLst>
              <p:tags r:id="rId8"/>
            </p:custDataLst>
          </p:nvPr>
        </p:nvSpPr>
        <p:spPr>
          <a:xfrm>
            <a:off x="2695575" y="4557395"/>
            <a:ext cx="6845935" cy="460375"/>
          </a:xfrm>
          <a:prstGeom prst="rect">
            <a:avLst/>
          </a:prstGeom>
          <a:noFill/>
        </p:spPr>
        <p:txBody>
          <a:bodyPr wrap="square" rtlCol="0">
            <a:spAutoFit/>
          </a:bodyPr>
          <a:p>
            <a:r>
              <a:rPr sz="2400"/>
              <a:t>互联网为什么需要网络协议？——作用</a:t>
            </a:r>
            <a:endParaRPr sz="2400"/>
          </a:p>
        </p:txBody>
      </p:sp>
      <p:sp>
        <p:nvSpPr>
          <p:cNvPr id="21" name="文本框 20"/>
          <p:cNvSpPr txBox="1"/>
          <p:nvPr>
            <p:custDataLst>
              <p:tags r:id="rId9"/>
            </p:custDataLst>
          </p:nvPr>
        </p:nvSpPr>
        <p:spPr>
          <a:xfrm>
            <a:off x="2720340" y="5395595"/>
            <a:ext cx="6845935" cy="460375"/>
          </a:xfrm>
          <a:prstGeom prst="rect">
            <a:avLst/>
          </a:prstGeom>
          <a:noFill/>
        </p:spPr>
        <p:txBody>
          <a:bodyPr wrap="square" rtlCol="0">
            <a:spAutoFit/>
          </a:bodyPr>
          <a:p>
            <a:r>
              <a:rPr sz="2400"/>
              <a:t>网络协议与标准是如何达成的？——形成过程</a:t>
            </a:r>
            <a:endParaRPr sz="2400"/>
          </a:p>
        </p:txBody>
      </p:sp>
      <p:sp>
        <p:nvSpPr>
          <p:cNvPr id="23" name="文本框 22"/>
          <p:cNvSpPr txBox="1"/>
          <p:nvPr>
            <p:custDataLst>
              <p:tags r:id="rId10"/>
            </p:custDataLst>
          </p:nvPr>
        </p:nvSpPr>
        <p:spPr>
          <a:xfrm>
            <a:off x="1903730" y="3774440"/>
            <a:ext cx="511810" cy="332740"/>
          </a:xfrm>
          <a:prstGeom prst="rect">
            <a:avLst/>
          </a:prstGeom>
          <a:noFill/>
          <a:ln w="117475">
            <a:noFill/>
          </a:ln>
        </p:spPr>
        <p:txBody>
          <a:bodyPr wrap="none" rtlCol="0">
            <a:prstTxWarp prst="textPlain">
              <a:avLst/>
            </a:prstTxWarp>
            <a:noAutofit/>
          </a:bodyPr>
          <a:p>
            <a:r>
              <a:rPr lang="en-US" altLang="zh-CN" sz="1000" spc="100" dirty="0">
                <a:solidFill>
                  <a:schemeClr val="accent3">
                    <a:lumMod val="60000"/>
                    <a:lumOff val="40000"/>
                  </a:schemeClr>
                </a:solidFill>
                <a:latin typeface="Impact" panose="020B0806030902050204" pitchFamily="34" charset="0"/>
                <a:cs typeface="Arial" panose="020B0604020202020204" pitchFamily="34" charset="0"/>
              </a:rPr>
              <a:t>/01</a:t>
            </a:r>
            <a:endParaRPr lang="en-US" altLang="zh-CN" sz="1000"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24" name="文本框 23"/>
          <p:cNvSpPr txBox="1"/>
          <p:nvPr>
            <p:custDataLst>
              <p:tags r:id="rId11"/>
            </p:custDataLst>
          </p:nvPr>
        </p:nvSpPr>
        <p:spPr>
          <a:xfrm>
            <a:off x="1904365" y="4613910"/>
            <a:ext cx="511810" cy="332740"/>
          </a:xfrm>
          <a:prstGeom prst="rect">
            <a:avLst/>
          </a:prstGeom>
          <a:noFill/>
          <a:ln w="117475">
            <a:noFill/>
          </a:ln>
        </p:spPr>
        <p:txBody>
          <a:bodyPr wrap="none" rtlCol="0">
            <a:prstTxWarp prst="textPlain">
              <a:avLst/>
            </a:prstTxWarp>
            <a:noAutofit/>
          </a:bodyPr>
          <a:p>
            <a:r>
              <a:rPr lang="en-US" altLang="zh-CN" sz="1000" spc="100" dirty="0">
                <a:solidFill>
                  <a:schemeClr val="accent3">
                    <a:lumMod val="60000"/>
                    <a:lumOff val="40000"/>
                  </a:schemeClr>
                </a:solidFill>
                <a:latin typeface="Impact" panose="020B0806030902050204" pitchFamily="34" charset="0"/>
                <a:cs typeface="Arial" panose="020B0604020202020204" pitchFamily="34" charset="0"/>
              </a:rPr>
              <a:t>/02</a:t>
            </a:r>
            <a:endParaRPr lang="en-US" altLang="zh-CN" sz="1000" spc="100" dirty="0">
              <a:solidFill>
                <a:schemeClr val="accent3">
                  <a:lumMod val="60000"/>
                  <a:lumOff val="40000"/>
                </a:schemeClr>
              </a:solidFill>
              <a:latin typeface="Impact" panose="020B0806030902050204" pitchFamily="34" charset="0"/>
              <a:cs typeface="Arial" panose="020B0604020202020204" pitchFamily="34" charset="0"/>
            </a:endParaRPr>
          </a:p>
        </p:txBody>
      </p:sp>
      <p:sp>
        <p:nvSpPr>
          <p:cNvPr id="25" name="文本框 24"/>
          <p:cNvSpPr txBox="1"/>
          <p:nvPr>
            <p:custDataLst>
              <p:tags r:id="rId12"/>
            </p:custDataLst>
          </p:nvPr>
        </p:nvSpPr>
        <p:spPr>
          <a:xfrm>
            <a:off x="1919605" y="5431790"/>
            <a:ext cx="511810" cy="332740"/>
          </a:xfrm>
          <a:prstGeom prst="rect">
            <a:avLst/>
          </a:prstGeom>
          <a:noFill/>
          <a:ln w="117475">
            <a:noFill/>
          </a:ln>
        </p:spPr>
        <p:txBody>
          <a:bodyPr wrap="none" rtlCol="0">
            <a:prstTxWarp prst="textPlain">
              <a:avLst/>
            </a:prstTxWarp>
            <a:noAutofit/>
          </a:bodyPr>
          <a:p>
            <a:r>
              <a:rPr lang="en-US" altLang="zh-CN" sz="1000" spc="100" dirty="0">
                <a:solidFill>
                  <a:schemeClr val="accent3">
                    <a:lumMod val="60000"/>
                    <a:lumOff val="40000"/>
                  </a:schemeClr>
                </a:solidFill>
                <a:latin typeface="Impact" panose="020B0806030902050204" pitchFamily="34" charset="0"/>
                <a:cs typeface="Arial" panose="020B0604020202020204" pitchFamily="34" charset="0"/>
              </a:rPr>
              <a:t>/03</a:t>
            </a:r>
            <a:endParaRPr lang="en-US" altLang="zh-CN" sz="1000" spc="100" dirty="0">
              <a:solidFill>
                <a:schemeClr val="accent3">
                  <a:lumMod val="60000"/>
                  <a:lumOff val="40000"/>
                </a:schemeClr>
              </a:solidFill>
              <a:latin typeface="Impact" panose="020B0806030902050204" pitchFamily="34" charset="0"/>
              <a:cs typeface="Arial" panose="020B0604020202020204" pitchFamily="34" charset="0"/>
            </a:endParaRPr>
          </a:p>
        </p:txBody>
      </p:sp>
    </p:spTree>
    <p:custDataLst>
      <p:tags r:id="rId1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知识习得</a:t>
            </a:r>
            <a:endParaRPr lang="zh-CN" altLang="en-US" sz="2400" b="1" dirty="0"/>
          </a:p>
        </p:txBody>
      </p:sp>
      <p:sp>
        <p:nvSpPr>
          <p:cNvPr id="10" name="文本框 9"/>
          <p:cNvSpPr txBox="1"/>
          <p:nvPr>
            <p:custDataLst>
              <p:tags r:id="rId1"/>
            </p:custDataLst>
          </p:nvPr>
        </p:nvSpPr>
        <p:spPr>
          <a:xfrm>
            <a:off x="490220" y="1287780"/>
            <a:ext cx="11388725" cy="501332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自主阅读：</a:t>
            </a:r>
            <a:r>
              <a:rPr lang="zh-CN" altLang="en-US" sz="2400"/>
              <a:t>以书本P11-16为主，网络知识作补充。</a:t>
            </a:r>
            <a:endParaRPr lang="zh-CN" altLang="en-US" sz="2400"/>
          </a:p>
          <a:p>
            <a:pPr>
              <a:lnSpc>
                <a:spcPct val="150000"/>
              </a:lnSpc>
            </a:pPr>
            <a:r>
              <a:rPr lang="en-US" sz="2400"/>
              <a:t>      </a:t>
            </a:r>
            <a:r>
              <a:rPr sz="2400" b="1"/>
              <a:t>知识梳理</a:t>
            </a:r>
            <a:r>
              <a:rPr sz="2400"/>
              <a:t>：</a:t>
            </a:r>
            <a:endParaRPr sz="2400"/>
          </a:p>
        </p:txBody>
      </p:sp>
      <p:grpSp>
        <p:nvGrpSpPr>
          <p:cNvPr id="12" name="组合 11"/>
          <p:cNvGrpSpPr/>
          <p:nvPr/>
        </p:nvGrpSpPr>
        <p:grpSpPr>
          <a:xfrm>
            <a:off x="795655" y="1401445"/>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grpSp>
        <p:nvGrpSpPr>
          <p:cNvPr id="2" name="组合 1"/>
          <p:cNvGrpSpPr/>
          <p:nvPr/>
        </p:nvGrpSpPr>
        <p:grpSpPr>
          <a:xfrm>
            <a:off x="767715" y="2010410"/>
            <a:ext cx="203200" cy="580390"/>
            <a:chOff x="1649" y="2331"/>
            <a:chExt cx="320" cy="914"/>
          </a:xfrm>
        </p:grpSpPr>
        <p:pic>
          <p:nvPicPr>
            <p:cNvPr id="5" name="图片 4"/>
            <p:cNvPicPr>
              <a:picLocks noChangeAspect="1"/>
            </p:cNvPicPr>
            <p:nvPr>
              <p:custDataLst>
                <p:tags r:id="rId5"/>
              </p:custDataLst>
            </p:nvPr>
          </p:nvPicPr>
          <p:blipFill>
            <a:blip r:embed="rId3"/>
            <a:stretch>
              <a:fillRect/>
            </a:stretch>
          </p:blipFill>
          <p:spPr>
            <a:xfrm>
              <a:off x="1649" y="2331"/>
              <a:ext cx="120" cy="714"/>
            </a:xfrm>
            <a:prstGeom prst="rect">
              <a:avLst/>
            </a:prstGeom>
          </p:spPr>
        </p:pic>
        <p:pic>
          <p:nvPicPr>
            <p:cNvPr id="8" name="图片 7"/>
            <p:cNvPicPr>
              <a:picLocks noChangeAspect="1"/>
            </p:cNvPicPr>
            <p:nvPr>
              <p:custDataLst>
                <p:tags r:id="rId6"/>
              </p:custDataLst>
            </p:nvPr>
          </p:nvPicPr>
          <p:blipFill>
            <a:blip r:embed="rId3"/>
            <a:stretch>
              <a:fillRect/>
            </a:stretch>
          </p:blipFill>
          <p:spPr>
            <a:xfrm>
              <a:off x="1849" y="2531"/>
              <a:ext cx="120" cy="714"/>
            </a:xfrm>
            <a:prstGeom prst="rect">
              <a:avLst/>
            </a:prstGeom>
          </p:spPr>
        </p:pic>
      </p:grpSp>
      <p:sp>
        <p:nvSpPr>
          <p:cNvPr id="4" name="文本框 3"/>
          <p:cNvSpPr txBox="1"/>
          <p:nvPr/>
        </p:nvSpPr>
        <p:spPr>
          <a:xfrm>
            <a:off x="1190625" y="2590800"/>
            <a:ext cx="10410190" cy="3636010"/>
          </a:xfrm>
          <a:prstGeom prst="rect">
            <a:avLst/>
          </a:prstGeom>
          <a:noFill/>
        </p:spPr>
        <p:txBody>
          <a:bodyPr wrap="square" rtlCol="0">
            <a:spAutoFit/>
          </a:bodyPr>
          <a:p>
            <a:pPr>
              <a:lnSpc>
                <a:spcPct val="120000"/>
              </a:lnSpc>
              <a:spcBef>
                <a:spcPts val="0"/>
              </a:spcBef>
              <a:spcAft>
                <a:spcPts val="0"/>
              </a:spcAft>
            </a:pPr>
            <a:r>
              <a:rPr lang="en-US" altLang="zh-CN" sz="2400"/>
              <a:t>1.</a:t>
            </a:r>
            <a:r>
              <a:rPr lang="zh-CN" altLang="en-US" sz="2400"/>
              <a:t>为了</a:t>
            </a:r>
            <a:r>
              <a:rPr lang="zh-CN" altLang="en-US" sz="2400" u="sng"/>
              <a:t>           </a:t>
            </a:r>
            <a:r>
              <a:rPr lang="zh-CN" altLang="en-US" sz="2400"/>
              <a:t>和</a:t>
            </a:r>
            <a:r>
              <a:rPr lang="zh-CN" altLang="en-US" sz="2400" u="sng"/>
              <a:t>           </a:t>
            </a:r>
            <a:r>
              <a:rPr lang="zh-CN" altLang="en-US" sz="2400"/>
              <a:t>，一些网络开始利用自身优势，吸引更多的计算机与其他网络加入，由此诞生了互联网。</a:t>
            </a:r>
            <a:endParaRPr lang="zh-CN" altLang="en-US" sz="2400"/>
          </a:p>
          <a:p>
            <a:pPr>
              <a:lnSpc>
                <a:spcPct val="120000"/>
              </a:lnSpc>
              <a:spcBef>
                <a:spcPts val="0"/>
              </a:spcBef>
              <a:spcAft>
                <a:spcPts val="0"/>
              </a:spcAft>
            </a:pPr>
            <a:r>
              <a:rPr lang="en-US" altLang="zh-CN" sz="2400"/>
              <a:t>2.</a:t>
            </a:r>
            <a:r>
              <a:rPr lang="zh-CN" altLang="en-US" sz="2400"/>
              <a:t>世界上首个实现国际互联的计算机网络是</a:t>
            </a:r>
            <a:r>
              <a:rPr lang="zh-CN" altLang="en-US" sz="2400" u="sng"/>
              <a:t>          </a:t>
            </a:r>
            <a:r>
              <a:rPr lang="zh-CN" altLang="en-US" sz="2400"/>
              <a:t>，它被视作因特王的前身。</a:t>
            </a:r>
            <a:endParaRPr lang="zh-CN" altLang="en-US" sz="2400"/>
          </a:p>
          <a:p>
            <a:pPr>
              <a:lnSpc>
                <a:spcPct val="120000"/>
              </a:lnSpc>
              <a:spcBef>
                <a:spcPts val="0"/>
              </a:spcBef>
              <a:spcAft>
                <a:spcPts val="0"/>
              </a:spcAft>
            </a:pPr>
            <a:r>
              <a:rPr lang="en-US" altLang="zh-CN" sz="2400"/>
              <a:t>3.</a:t>
            </a:r>
            <a:r>
              <a:rPr lang="zh-CN" altLang="en-US" sz="2400"/>
              <a:t>网络协议是计算机网络为实现</a:t>
            </a:r>
            <a:r>
              <a:rPr lang="zh-CN" altLang="en-US" sz="2400" u="sng"/>
              <a:t>           </a:t>
            </a:r>
            <a:r>
              <a:rPr lang="zh-CN" altLang="en-US" sz="2400"/>
              <a:t>而建立起来的一系列</a:t>
            </a:r>
            <a:r>
              <a:rPr lang="zh-CN" altLang="en-US" sz="2400" u="sng"/>
              <a:t>    </a:t>
            </a:r>
            <a:r>
              <a:rPr lang="en-US" altLang="zh-CN" sz="2400" u="sng"/>
              <a:t>         </a:t>
            </a:r>
            <a:r>
              <a:rPr lang="zh-CN" altLang="en-US" sz="2400"/>
              <a:t>、</a:t>
            </a:r>
            <a:r>
              <a:rPr lang="en-US" altLang="zh-CN" sz="2400" u="sng"/>
              <a:t>        </a:t>
            </a:r>
            <a:endParaRPr lang="en-US" altLang="zh-CN" sz="2400" u="sng"/>
          </a:p>
          <a:p>
            <a:pPr>
              <a:lnSpc>
                <a:spcPct val="120000"/>
              </a:lnSpc>
              <a:spcBef>
                <a:spcPts val="0"/>
              </a:spcBef>
              <a:spcAft>
                <a:spcPts val="0"/>
              </a:spcAft>
            </a:pPr>
            <a:r>
              <a:rPr lang="zh-CN" altLang="en-US" sz="2400"/>
              <a:t>或</a:t>
            </a:r>
            <a:r>
              <a:rPr lang="en-US" altLang="zh-CN" sz="2400" u="sng"/>
              <a:t>               </a:t>
            </a:r>
            <a:r>
              <a:rPr lang="zh-CN" altLang="en-US" sz="2400"/>
              <a:t>。它既定义了 </a:t>
            </a:r>
            <a:r>
              <a:rPr lang="zh-CN" altLang="en-US" sz="2400" u="sng"/>
              <a:t>            </a:t>
            </a:r>
            <a:r>
              <a:rPr lang="zh-CN" altLang="en-US" sz="2400"/>
              <a:t>和 </a:t>
            </a:r>
            <a:r>
              <a:rPr lang="zh-CN" altLang="en-US" sz="2400" u="sng"/>
              <a:t>             </a:t>
            </a:r>
            <a:r>
              <a:rPr lang="zh-CN" altLang="en-US" sz="2400"/>
              <a:t>， 也约定了</a:t>
            </a:r>
            <a:r>
              <a:rPr lang="zh-CN" altLang="en-US" sz="2400" u="sng"/>
              <a:t>          </a:t>
            </a:r>
            <a:r>
              <a:rPr lang="zh-CN" altLang="en-US" sz="2400"/>
              <a:t>，是网络种所有设备都要共同遵守的</a:t>
            </a:r>
            <a:r>
              <a:rPr lang="zh-CN" altLang="en-US" sz="2400" u="sng"/>
              <a:t>          </a:t>
            </a:r>
            <a:r>
              <a:rPr lang="zh-CN" altLang="en-US" sz="2400"/>
              <a:t>。</a:t>
            </a:r>
            <a:endParaRPr lang="zh-CN" altLang="en-US" sz="2400"/>
          </a:p>
          <a:p>
            <a:pPr>
              <a:lnSpc>
                <a:spcPct val="120000"/>
              </a:lnSpc>
              <a:spcBef>
                <a:spcPts val="0"/>
              </a:spcBef>
              <a:spcAft>
                <a:spcPts val="0"/>
              </a:spcAft>
            </a:pPr>
            <a:r>
              <a:rPr lang="en-US" altLang="zh-CN" sz="2400"/>
              <a:t>4.</a:t>
            </a:r>
            <a:r>
              <a:rPr lang="zh-CN" altLang="en-US" sz="2400"/>
              <a:t>当前使用最广泛的计算机网络协议是</a:t>
            </a:r>
            <a:r>
              <a:rPr lang="zh-CN" altLang="en-US" sz="2400" u="sng"/>
              <a:t>          </a:t>
            </a:r>
            <a:r>
              <a:rPr lang="zh-CN" altLang="en-US" sz="2400"/>
              <a:t> 。它可分</a:t>
            </a:r>
            <a:r>
              <a:rPr lang="en-US" altLang="zh-CN" sz="2400" u="sng"/>
              <a:t>         </a:t>
            </a:r>
            <a:r>
              <a:rPr lang="zh-CN" altLang="en-US" sz="2400"/>
              <a:t>、</a:t>
            </a:r>
            <a:r>
              <a:rPr lang="en-US" altLang="zh-CN" sz="2400" u="sng"/>
              <a:t>               </a:t>
            </a:r>
            <a:r>
              <a:rPr lang="zh-CN" altLang="en-US" sz="2400"/>
              <a:t>、</a:t>
            </a:r>
            <a:endParaRPr lang="zh-CN" altLang="en-US" sz="2400"/>
          </a:p>
          <a:p>
            <a:pPr>
              <a:lnSpc>
                <a:spcPct val="120000"/>
              </a:lnSpc>
              <a:spcBef>
                <a:spcPts val="0"/>
              </a:spcBef>
              <a:spcAft>
                <a:spcPts val="0"/>
              </a:spcAft>
            </a:pPr>
            <a:r>
              <a:rPr lang="zh-CN" altLang="en-US" sz="2400"/>
              <a:t> </a:t>
            </a:r>
            <a:r>
              <a:rPr lang="en-US" altLang="zh-CN" sz="2400"/>
              <a:t> </a:t>
            </a:r>
            <a:r>
              <a:rPr lang="en-US" altLang="zh-CN" sz="2400" u="sng"/>
              <a:t>             </a:t>
            </a:r>
            <a:r>
              <a:rPr lang="zh-CN" altLang="en-US" sz="2400"/>
              <a:t>与</a:t>
            </a:r>
            <a:r>
              <a:rPr lang="en-US" altLang="zh-CN" sz="2400" u="sng"/>
              <a:t>              </a:t>
            </a:r>
            <a:r>
              <a:rPr lang="en-US" altLang="zh-CN" sz="2400"/>
              <a:t>   </a:t>
            </a:r>
            <a:r>
              <a:rPr lang="zh-CN" altLang="en-US" sz="2400"/>
              <a:t>，以解决数据从传输到应用过程中的各种问题或需求。</a:t>
            </a:r>
            <a:endParaRPr lang="zh-CN" altLang="en-US" sz="2400"/>
          </a:p>
        </p:txBody>
      </p:sp>
    </p:spTree>
    <p:custDataLst>
      <p:tags r:id="rId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核心素养培育</a:t>
            </a:r>
            <a:endParaRPr lang="zh-CN" altLang="en-US" sz="2400" b="1" dirty="0"/>
          </a:p>
        </p:txBody>
      </p:sp>
      <p:sp>
        <p:nvSpPr>
          <p:cNvPr id="10" name="文本框 9"/>
          <p:cNvSpPr txBox="1"/>
          <p:nvPr>
            <p:custDataLst>
              <p:tags r:id="rId1"/>
            </p:custDataLst>
          </p:nvPr>
        </p:nvSpPr>
        <p:spPr>
          <a:xfrm>
            <a:off x="711200" y="1391285"/>
            <a:ext cx="10824210" cy="479742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学会分析：</a:t>
            </a:r>
            <a:r>
              <a:rPr lang="zh-CN" altLang="en-US" sz="2400"/>
              <a:t>不论是通过蜂窝网络、Wi-Fi还是有线网络上网，最后都会接入到同一个大的网络中，这就是互联网的主干网。互联网的主干网是什么？为什么离不开它呢？</a:t>
            </a:r>
            <a:endParaRPr lang="zh-CN" altLang="en-US" sz="2400"/>
          </a:p>
          <a:p>
            <a:pPr>
              <a:lnSpc>
                <a:spcPct val="150000"/>
              </a:lnSpc>
            </a:pPr>
            <a:r>
              <a:rPr lang="en-US" sz="2400"/>
              <a:t> </a:t>
            </a:r>
            <a:endParaRPr sz="2400"/>
          </a:p>
        </p:txBody>
      </p:sp>
      <p:grpSp>
        <p:nvGrpSpPr>
          <p:cNvPr id="12" name="组合 11"/>
          <p:cNvGrpSpPr/>
          <p:nvPr/>
        </p:nvGrpSpPr>
        <p:grpSpPr>
          <a:xfrm>
            <a:off x="1047115" y="1560195"/>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sp>
        <p:nvSpPr>
          <p:cNvPr id="2" name="文本框 1"/>
          <p:cNvSpPr txBox="1"/>
          <p:nvPr/>
        </p:nvSpPr>
        <p:spPr>
          <a:xfrm>
            <a:off x="1320800" y="3373120"/>
            <a:ext cx="9459595" cy="230695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rtlCol="0">
            <a:spAutoFit/>
          </a:bodyPr>
          <a:p>
            <a:r>
              <a:rPr lang="en-US" altLang="zh-CN" sz="2400"/>
              <a:t>       </a:t>
            </a:r>
            <a:r>
              <a:rPr lang="zh-CN" altLang="en-US" sz="2400"/>
              <a:t>本课学习已学习的互联网的主干网有</a:t>
            </a:r>
            <a:r>
              <a:rPr lang="zh-CN" altLang="en-US" sz="2400" u="sng"/>
              <a:t>          </a:t>
            </a:r>
            <a:r>
              <a:rPr lang="zh-CN" altLang="en-US" sz="2400"/>
              <a:t> 和 </a:t>
            </a:r>
            <a:r>
              <a:rPr lang="zh-CN" altLang="en-US" sz="2400" u="sng"/>
              <a:t>          </a:t>
            </a:r>
            <a:r>
              <a:rPr lang="zh-CN" altLang="en-US" sz="2400"/>
              <a:t>，它们的共同特点是                。</a:t>
            </a:r>
            <a:endParaRPr lang="zh-CN" altLang="en-US" sz="2400"/>
          </a:p>
          <a:p>
            <a:r>
              <a:rPr lang="en-US" altLang="zh-CN" sz="2400"/>
              <a:t>       </a:t>
            </a:r>
            <a:r>
              <a:rPr lang="zh-CN" altLang="en-US" sz="2400"/>
              <a:t>通过查阅网络资料，目前最新的互联网的主干网是</a:t>
            </a:r>
            <a:r>
              <a:rPr lang="zh-CN" altLang="en-US" sz="2400" u="sng"/>
              <a:t>           </a:t>
            </a:r>
            <a:r>
              <a:rPr lang="zh-CN" altLang="en-US" sz="2400"/>
              <a:t>，它的特点是</a:t>
            </a:r>
            <a:r>
              <a:rPr lang="zh-CN" altLang="en-US" sz="2400" u="sng"/>
              <a:t>               </a:t>
            </a:r>
            <a:r>
              <a:rPr lang="zh-CN" altLang="en-US" sz="2400"/>
              <a:t> 。</a:t>
            </a:r>
            <a:endParaRPr lang="zh-CN" altLang="en-US" sz="2400"/>
          </a:p>
          <a:p>
            <a:r>
              <a:rPr lang="en-US" altLang="zh-CN" sz="2400"/>
              <a:t>       </a:t>
            </a:r>
            <a:r>
              <a:rPr lang="zh-CN" altLang="en-US" sz="2400"/>
              <a:t>通过对比分析，我觉得互联网的主干网是</a:t>
            </a:r>
            <a:r>
              <a:rPr lang="zh-CN" altLang="en-US" sz="2400" u="sng"/>
              <a:t>                   </a:t>
            </a:r>
            <a:r>
              <a:rPr lang="zh-CN" altLang="en-US" sz="2400"/>
              <a:t>，它的重要作用是</a:t>
            </a:r>
            <a:r>
              <a:rPr lang="zh-CN" altLang="en-US" sz="2400" u="sng"/>
              <a:t>                                     </a:t>
            </a:r>
            <a:r>
              <a:rPr lang="zh-CN" altLang="en-US" sz="2400"/>
              <a:t> 。</a:t>
            </a:r>
            <a:endParaRPr lang="zh-CN" altLang="en-US" sz="2400"/>
          </a:p>
        </p:txBody>
      </p:sp>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核心素养培育</a:t>
            </a:r>
            <a:endParaRPr lang="zh-CN" altLang="en-US" sz="2400" b="1" dirty="0"/>
          </a:p>
        </p:txBody>
      </p:sp>
      <p:sp>
        <p:nvSpPr>
          <p:cNvPr id="10" name="文本框 9"/>
          <p:cNvSpPr txBox="1"/>
          <p:nvPr>
            <p:custDataLst>
              <p:tags r:id="rId1"/>
            </p:custDataLst>
          </p:nvPr>
        </p:nvSpPr>
        <p:spPr>
          <a:xfrm>
            <a:off x="711200" y="1391285"/>
            <a:ext cx="10824210" cy="518350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学会解释：</a:t>
            </a:r>
            <a:r>
              <a:rPr lang="zh-CN" altLang="en-US" sz="2400"/>
              <a:t>没有网络协议就没有互联网。你觉得这句话对吗？请给出理由。</a:t>
            </a:r>
            <a:r>
              <a:rPr lang="en-US" sz="2400"/>
              <a:t> </a:t>
            </a:r>
            <a:endParaRPr sz="2400"/>
          </a:p>
        </p:txBody>
      </p:sp>
      <p:grpSp>
        <p:nvGrpSpPr>
          <p:cNvPr id="12" name="组合 11"/>
          <p:cNvGrpSpPr/>
          <p:nvPr/>
        </p:nvGrpSpPr>
        <p:grpSpPr>
          <a:xfrm>
            <a:off x="1047115" y="1560195"/>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sp>
        <p:nvSpPr>
          <p:cNvPr id="2" name="文本框 1"/>
          <p:cNvSpPr txBox="1"/>
          <p:nvPr/>
        </p:nvSpPr>
        <p:spPr>
          <a:xfrm>
            <a:off x="1123315" y="2296795"/>
            <a:ext cx="10194290" cy="410273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rtlCol="0">
            <a:noAutofit/>
          </a:bodyPr>
          <a:p>
            <a:pPr>
              <a:lnSpc>
                <a:spcPct val="150000"/>
              </a:lnSpc>
            </a:pPr>
            <a:r>
              <a:rPr lang="en-US" sz="2400"/>
              <a:t>        </a:t>
            </a:r>
            <a:r>
              <a:rPr sz="2400"/>
              <a:t>网络协议是计算机网络为实现 </a:t>
            </a:r>
            <a:r>
              <a:rPr sz="2400" u="sng"/>
              <a:t>          </a:t>
            </a:r>
            <a:r>
              <a:rPr sz="2400"/>
              <a:t>而</a:t>
            </a:r>
            <a:r>
              <a:rPr lang="zh-CN" sz="2400"/>
              <a:t>建立起来的一系列</a:t>
            </a:r>
            <a:r>
              <a:rPr lang="en-US" altLang="zh-CN" sz="2400" u="sng"/>
              <a:t>           </a:t>
            </a:r>
            <a:r>
              <a:rPr lang="zh-CN" sz="2400"/>
              <a:t>、</a:t>
            </a:r>
            <a:endParaRPr lang="zh-CN" sz="2400"/>
          </a:p>
          <a:p>
            <a:pPr>
              <a:lnSpc>
                <a:spcPct val="150000"/>
              </a:lnSpc>
            </a:pPr>
            <a:r>
              <a:rPr lang="en-US" altLang="zh-CN" sz="2400" u="sng"/>
              <a:t>              </a:t>
            </a:r>
            <a:r>
              <a:rPr lang="zh-CN" sz="2400"/>
              <a:t>或</a:t>
            </a:r>
            <a:r>
              <a:rPr lang="en-US" altLang="zh-CN" sz="2400" u="sng"/>
              <a:t>                   </a:t>
            </a:r>
            <a:r>
              <a:rPr lang="zh-CN" altLang="en-US" sz="2400"/>
              <a:t>。</a:t>
            </a:r>
            <a:r>
              <a:rPr lang="en-US" altLang="zh-CN" sz="2400" u="sng"/>
              <a:t>           </a:t>
            </a:r>
            <a:r>
              <a:rPr lang="en-US" altLang="zh-CN" sz="2400"/>
              <a:t>  </a:t>
            </a:r>
            <a:endParaRPr lang="en-US" altLang="zh-CN" sz="2400"/>
          </a:p>
          <a:p>
            <a:pPr>
              <a:lnSpc>
                <a:spcPct val="150000"/>
              </a:lnSpc>
            </a:pPr>
            <a:r>
              <a:rPr lang="en-US" sz="2400"/>
              <a:t>      </a:t>
            </a:r>
            <a:r>
              <a:rPr sz="2400"/>
              <a:t>从网络协议与标准的达成过程看，有了网络协议的发展，才有了互联网的诞生与发展。具体如下表：</a:t>
            </a:r>
            <a:endParaRPr sz="2400"/>
          </a:p>
        </p:txBody>
      </p:sp>
      <p:graphicFrame>
        <p:nvGraphicFramePr>
          <p:cNvPr id="4" name="表格 3"/>
          <p:cNvGraphicFramePr/>
          <p:nvPr>
            <p:custDataLst>
              <p:tags r:id="rId5"/>
            </p:custDataLst>
          </p:nvPr>
        </p:nvGraphicFramePr>
        <p:xfrm>
          <a:off x="1372235" y="4585335"/>
          <a:ext cx="9836150" cy="1626235"/>
        </p:xfrm>
        <a:graphic>
          <a:graphicData uri="http://schemas.openxmlformats.org/drawingml/2006/table">
            <a:tbl>
              <a:tblPr/>
              <a:tblGrid>
                <a:gridCol w="2059940"/>
                <a:gridCol w="3560445"/>
                <a:gridCol w="4215765"/>
              </a:tblGrid>
              <a:tr h="523240">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网络协议与标准</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作用</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对互联网发展的影响</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9CC2E5"/>
                    </a:solidFill>
                  </a:tcPr>
                </a:tc>
              </a:tr>
              <a:tr h="548640">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NCP</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将两台不同计算机进行直接通信</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c>
                  <a:txBody>
                    <a:bodyPr/>
                    <a:p>
                      <a:pPr indent="0" algn="ctr">
                        <a:buNone/>
                      </a:pPr>
                      <a:r>
                        <a:rPr lang="en-US" sz="1800" b="0">
                          <a:latin typeface="微软雅黑" panose="020B0503020204020204" pitchFamily="34" charset="-122"/>
                          <a:ea typeface="微软雅黑" panose="020B0503020204020204" pitchFamily="34" charset="-122"/>
                          <a:cs typeface="微软雅黑" panose="020B0503020204020204" pitchFamily="34" charset="-122"/>
                        </a:rPr>
                        <a:t>符合NCP 标准的计算机能加入APPANET</a:t>
                      </a:r>
                      <a:endParaRPr lang="en-US" altLang="en-US" sz="18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r>
              <a:tr h="274320">
                <a:tc>
                  <a:txBody>
                    <a:bodyPr/>
                    <a:p>
                      <a:pPr indent="0" algn="ctr">
                        <a:buNone/>
                      </a:pPr>
                      <a:r>
                        <a:rPr lang="en-US" sz="1800" b="0">
                          <a:latin typeface="微软雅黑" panose="020B0503020204020204" pitchFamily="34" charset="-122"/>
                          <a:ea typeface="微软雅黑" panose="020B0503020204020204" pitchFamily="34" charset="-122"/>
                          <a:cs typeface="微软雅黑" panose="020B0503020204020204" pitchFamily="34" charset="-122"/>
                        </a:rPr>
                        <a:t>TCP/IP诞生</a:t>
                      </a:r>
                      <a:endParaRPr lang="en-US" altLang="en-US" sz="18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r>
              <a:tr h="280035">
                <a:tc>
                  <a:txBody>
                    <a:bodyPr/>
                    <a:p>
                      <a:pPr indent="0" algn="ctr">
                        <a:buNone/>
                      </a:pPr>
                      <a:r>
                        <a:rPr lang="en-US" sz="1800" b="0">
                          <a:latin typeface="微软雅黑" panose="020B0503020204020204" pitchFamily="34" charset="-122"/>
                          <a:ea typeface="微软雅黑" panose="020B0503020204020204" pitchFamily="34" charset="-122"/>
                          <a:cs typeface="微软雅黑" panose="020B0503020204020204" pitchFamily="34" charset="-122"/>
                        </a:rPr>
                        <a:t>TCP/IP协议族</a:t>
                      </a:r>
                      <a:endParaRPr lang="en-US" altLang="en-US" sz="1800" b="0">
                        <a:latin typeface="微软雅黑" panose="020B0503020204020204" pitchFamily="34" charset="-122"/>
                        <a:ea typeface="微软雅黑" panose="020B0503020204020204" pitchFamily="34" charset="-122"/>
                        <a:cs typeface="微软雅黑" panose="020B0503020204020204" pitchFamily="3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c>
                  <a:txBody>
                    <a:bodyPr/>
                    <a:p>
                      <a:pPr indent="0" algn="ctr">
                        <a:buNone/>
                      </a:pPr>
                      <a:r>
                        <a:rPr lang="en-US" sz="1800" b="0">
                          <a:latin typeface="微软雅黑" panose="020B0503020204020204" pitchFamily="34" charset="-122"/>
                          <a:ea typeface="微软雅黑" panose="020B0503020204020204" pitchFamily="34" charset="-122"/>
                          <a:cs typeface="仿宋" panose="02010609060101010101" charset="-122"/>
                        </a:rPr>
                        <a:t> </a:t>
                      </a: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c>
                  <a:txBody>
                    <a:bodyPr/>
                    <a:p>
                      <a:pPr indent="0" algn="ctr">
                        <a:buNone/>
                      </a:pPr>
                      <a:endParaRPr lang="en-US" altLang="en-US" sz="1800" b="0">
                        <a:latin typeface="微软雅黑" panose="020B0503020204020204" pitchFamily="34" charset="-122"/>
                        <a:ea typeface="微软雅黑" panose="020B0503020204020204" pitchFamily="3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solidFill>
                  </a:tcPr>
                </a:tc>
              </a:tr>
            </a:tbl>
          </a:graphicData>
        </a:graphic>
      </p:graphicFrame>
    </p:spTree>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核心素养培育</a:t>
            </a:r>
            <a:endParaRPr lang="zh-CN" altLang="en-US" sz="2400" b="1" dirty="0"/>
          </a:p>
        </p:txBody>
      </p:sp>
      <p:sp>
        <p:nvSpPr>
          <p:cNvPr id="10" name="文本框 9"/>
          <p:cNvSpPr txBox="1"/>
          <p:nvPr>
            <p:custDataLst>
              <p:tags r:id="rId1"/>
            </p:custDataLst>
          </p:nvPr>
        </p:nvSpPr>
        <p:spPr>
          <a:xfrm>
            <a:off x="711200" y="1297940"/>
            <a:ext cx="10824210" cy="5041900"/>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a:t>
            </a:r>
            <a:r>
              <a:rPr lang="zh-CN" altLang="en-US" sz="2400" b="1"/>
              <a:t> 学会求证：</a:t>
            </a:r>
            <a:r>
              <a:rPr lang="zh-CN" altLang="en-US" sz="2400"/>
              <a:t>在没有TCP/IP协议支持情况下，计算机的网络还能并网通信吗？</a:t>
            </a:r>
            <a:r>
              <a:rPr lang="en-US" sz="2400"/>
              <a:t> </a:t>
            </a:r>
            <a:endParaRPr sz="2400"/>
          </a:p>
        </p:txBody>
      </p:sp>
      <p:grpSp>
        <p:nvGrpSpPr>
          <p:cNvPr id="12" name="组合 11"/>
          <p:cNvGrpSpPr/>
          <p:nvPr/>
        </p:nvGrpSpPr>
        <p:grpSpPr>
          <a:xfrm>
            <a:off x="1047115" y="1466850"/>
            <a:ext cx="203200" cy="580390"/>
            <a:chOff x="1649" y="2331"/>
            <a:chExt cx="320" cy="914"/>
          </a:xfrm>
        </p:grpSpPr>
        <p:pic>
          <p:nvPicPr>
            <p:cNvPr id="9" name="图片 8"/>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11" name="图片 10"/>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sp>
        <p:nvSpPr>
          <p:cNvPr id="4" name="文本框 3"/>
          <p:cNvSpPr txBox="1"/>
          <p:nvPr/>
        </p:nvSpPr>
        <p:spPr>
          <a:xfrm>
            <a:off x="1021715" y="2111375"/>
            <a:ext cx="10297160" cy="37846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rtlCol="0">
            <a:spAutoFit/>
          </a:bodyPr>
          <a:p>
            <a:r>
              <a:rPr lang="en-US" altLang="zh-CN" sz="2400" b="1"/>
              <a:t>1.求证技能</a:t>
            </a:r>
            <a:r>
              <a:rPr lang="en-US" altLang="zh-CN" sz="2400"/>
              <a:t>：取消计算机</a:t>
            </a:r>
            <a:r>
              <a:rPr lang="zh-CN" altLang="en-US" sz="2400"/>
              <a:t>中的</a:t>
            </a:r>
            <a:r>
              <a:rPr lang="en-US" altLang="zh-CN" sz="2400"/>
              <a:t>TCP/IP协议</a:t>
            </a:r>
            <a:r>
              <a:rPr lang="zh-CN" altLang="en-US" sz="2400"/>
              <a:t>，测试计算机网络是否能并网通信。</a:t>
            </a:r>
            <a:endParaRPr lang="en-US" altLang="zh-CN" sz="2400"/>
          </a:p>
          <a:p>
            <a:endParaRPr lang="en-US" altLang="zh-CN" sz="2400" b="1"/>
          </a:p>
          <a:p>
            <a:r>
              <a:rPr lang="en-US" altLang="zh-CN" sz="2400" b="1"/>
              <a:t>2.求证活动</a:t>
            </a:r>
            <a:r>
              <a:rPr lang="en-US" altLang="zh-CN" sz="2400"/>
              <a:t>：</a:t>
            </a:r>
            <a:endParaRPr lang="en-US" altLang="zh-CN" sz="2400"/>
          </a:p>
          <a:p>
            <a:r>
              <a:rPr lang="zh-CN" altLang="en-US" sz="2400"/>
              <a:t>（</a:t>
            </a:r>
            <a:r>
              <a:rPr lang="en-US" altLang="zh-CN" sz="2400"/>
              <a:t>1</a:t>
            </a:r>
            <a:r>
              <a:rPr lang="zh-CN" altLang="en-US" sz="2400"/>
              <a:t>）</a:t>
            </a:r>
            <a:r>
              <a:rPr lang="en-US" altLang="zh-CN" sz="2400"/>
              <a:t>打开“控制面板”‌：可以通过在Windows搜索栏中输入“控制面板”来打开。</a:t>
            </a:r>
            <a:endParaRPr lang="en-US" altLang="zh-CN" sz="2400"/>
          </a:p>
          <a:p>
            <a:r>
              <a:rPr lang="zh-CN" altLang="en-US" sz="2400"/>
              <a:t>（</a:t>
            </a:r>
            <a:r>
              <a:rPr lang="en-US" altLang="zh-CN" sz="2400"/>
              <a:t>2</a:t>
            </a:r>
            <a:r>
              <a:rPr lang="zh-CN" altLang="en-US" sz="2400"/>
              <a:t>）</a:t>
            </a:r>
            <a:r>
              <a:rPr lang="en-US" altLang="zh-CN" sz="2400"/>
              <a:t>进入“网络和共享中心”‌：在控制面板中，找到并点击“网络和共享中心”。</a:t>
            </a:r>
            <a:endParaRPr lang="en-US" altLang="zh-CN" sz="2400"/>
          </a:p>
          <a:p>
            <a:r>
              <a:rPr lang="zh-CN" altLang="en-US" sz="2400"/>
              <a:t>（</a:t>
            </a:r>
            <a:r>
              <a:rPr lang="en-US" altLang="zh-CN" sz="2400"/>
              <a:t>3</a:t>
            </a:r>
            <a:r>
              <a:rPr lang="zh-CN" altLang="en-US" sz="2400"/>
              <a:t>）</a:t>
            </a:r>
            <a:r>
              <a:rPr lang="en-US" altLang="zh-CN" sz="2400"/>
              <a:t>选择网络连接并进入属性‌：进入到网络和共享中心以后，点击对应的网络连接名称，选择属性进入。</a:t>
            </a:r>
            <a:endParaRPr lang="en-US" altLang="zh-CN" sz="2400"/>
          </a:p>
          <a:p>
            <a:r>
              <a:rPr lang="zh-CN" altLang="en-US" sz="2400"/>
              <a:t>（</a:t>
            </a:r>
            <a:r>
              <a:rPr lang="en-US" altLang="zh-CN" sz="2400"/>
              <a:t>4</a:t>
            </a:r>
            <a:r>
              <a:rPr lang="zh-CN" altLang="en-US" sz="2400"/>
              <a:t>）</a:t>
            </a:r>
            <a:r>
              <a:rPr lang="en-US" altLang="zh-CN" sz="2400"/>
              <a:t>取消‌勾选启用TCP/IP协议‌：在属性界面中，取消勾选启用TCP/IP协议</a:t>
            </a:r>
            <a:r>
              <a:rPr lang="zh-CN" altLang="en-US" sz="2400"/>
              <a:t>。</a:t>
            </a:r>
            <a:endParaRPr lang="zh-CN" altLang="en-US" sz="2400"/>
          </a:p>
        </p:txBody>
      </p:sp>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41617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t>评价反思</a:t>
            </a:r>
            <a:endParaRPr lang="zh-CN" altLang="en-US" sz="2400" b="1" dirty="0"/>
          </a:p>
        </p:txBody>
      </p:sp>
      <p:sp>
        <p:nvSpPr>
          <p:cNvPr id="10" name="文本框 9"/>
          <p:cNvSpPr txBox="1"/>
          <p:nvPr>
            <p:custDataLst>
              <p:tags r:id="rId1"/>
            </p:custDataLst>
          </p:nvPr>
        </p:nvSpPr>
        <p:spPr>
          <a:xfrm>
            <a:off x="683895" y="1791335"/>
            <a:ext cx="10824210" cy="3740785"/>
          </a:xfrm>
          <a:prstGeom prst="rect">
            <a:avLst/>
          </a:prstGeom>
          <a:noFill/>
          <a:ln w="25400"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ln>
        </p:spPr>
        <p:txBody>
          <a:bodyPr wrap="square" rtlCol="0">
            <a:noAutofit/>
          </a:bodyPr>
          <a:p>
            <a:pPr>
              <a:lnSpc>
                <a:spcPct val="150000"/>
              </a:lnSpc>
            </a:pPr>
            <a:r>
              <a:rPr lang="en-US" altLang="zh-CN" sz="2400"/>
              <a:t>     1.在分析网络协议对互联网发展的重要作用时，我们采用列表对比分析的方法，这种分析方法有什么好处？</a:t>
            </a:r>
            <a:endParaRPr lang="en-US" altLang="zh-CN" sz="2400"/>
          </a:p>
          <a:p>
            <a:pPr>
              <a:lnSpc>
                <a:spcPct val="150000"/>
              </a:lnSpc>
            </a:pPr>
            <a:r>
              <a:rPr lang="en-US" altLang="zh-CN" sz="2400"/>
              <a:t>     2.本节课我们采用去除计算机中的网络协议（TCP/IP协议）的方法验证使用同一的标准与规则进行收发数据是让计算机并网通信的必要条件之一，验证让计算机并网通信的其它2个必要条件，是否也可以采用类似的探究方法？</a:t>
            </a:r>
            <a:endParaRPr lang="en-US" altLang="zh-CN" sz="2400"/>
          </a:p>
          <a:p>
            <a:pPr>
              <a:lnSpc>
                <a:spcPct val="150000"/>
              </a:lnSpc>
            </a:pPr>
            <a:r>
              <a:rPr lang="en-US" altLang="zh-CN" sz="2400"/>
              <a:t>    3.学习了网络协议与标准的达成过程，对你有什么启发？</a:t>
            </a:r>
            <a:endParaRPr lang="en-US" altLang="zh-CN" sz="2400"/>
          </a:p>
        </p:txBody>
      </p:sp>
      <p:grpSp>
        <p:nvGrpSpPr>
          <p:cNvPr id="2" name="组合 1"/>
          <p:cNvGrpSpPr/>
          <p:nvPr/>
        </p:nvGrpSpPr>
        <p:grpSpPr>
          <a:xfrm>
            <a:off x="843915" y="1860550"/>
            <a:ext cx="203200" cy="580390"/>
            <a:chOff x="1649" y="2331"/>
            <a:chExt cx="320" cy="914"/>
          </a:xfrm>
        </p:grpSpPr>
        <p:pic>
          <p:nvPicPr>
            <p:cNvPr id="5" name="图片 4"/>
            <p:cNvPicPr>
              <a:picLocks noChangeAspect="1"/>
            </p:cNvPicPr>
            <p:nvPr>
              <p:custDataLst>
                <p:tags r:id="rId2"/>
              </p:custDataLst>
            </p:nvPr>
          </p:nvPicPr>
          <p:blipFill>
            <a:blip r:embed="rId3"/>
            <a:stretch>
              <a:fillRect/>
            </a:stretch>
          </p:blipFill>
          <p:spPr>
            <a:xfrm>
              <a:off x="1649" y="2331"/>
              <a:ext cx="120" cy="714"/>
            </a:xfrm>
            <a:prstGeom prst="rect">
              <a:avLst/>
            </a:prstGeom>
          </p:spPr>
        </p:pic>
        <p:pic>
          <p:nvPicPr>
            <p:cNvPr id="8" name="图片 7"/>
            <p:cNvPicPr>
              <a:picLocks noChangeAspect="1"/>
            </p:cNvPicPr>
            <p:nvPr>
              <p:custDataLst>
                <p:tags r:id="rId4"/>
              </p:custDataLst>
            </p:nvPr>
          </p:nvPicPr>
          <p:blipFill>
            <a:blip r:embed="rId3"/>
            <a:stretch>
              <a:fillRect/>
            </a:stretch>
          </p:blipFill>
          <p:spPr>
            <a:xfrm>
              <a:off x="1849" y="2531"/>
              <a:ext cx="120" cy="714"/>
            </a:xfrm>
            <a:prstGeom prst="rect">
              <a:avLst/>
            </a:prstGeom>
          </p:spPr>
        </p:pic>
      </p:grpSp>
      <p:grpSp>
        <p:nvGrpSpPr>
          <p:cNvPr id="13" name="组合 12"/>
          <p:cNvGrpSpPr/>
          <p:nvPr/>
        </p:nvGrpSpPr>
        <p:grpSpPr>
          <a:xfrm>
            <a:off x="843915" y="2894330"/>
            <a:ext cx="203200" cy="580390"/>
            <a:chOff x="1649" y="2331"/>
            <a:chExt cx="320" cy="914"/>
          </a:xfrm>
        </p:grpSpPr>
        <p:pic>
          <p:nvPicPr>
            <p:cNvPr id="14" name="图片 13"/>
            <p:cNvPicPr>
              <a:picLocks noChangeAspect="1"/>
            </p:cNvPicPr>
            <p:nvPr>
              <p:custDataLst>
                <p:tags r:id="rId5"/>
              </p:custDataLst>
            </p:nvPr>
          </p:nvPicPr>
          <p:blipFill>
            <a:blip r:embed="rId3"/>
            <a:stretch>
              <a:fillRect/>
            </a:stretch>
          </p:blipFill>
          <p:spPr>
            <a:xfrm>
              <a:off x="1649" y="2331"/>
              <a:ext cx="120" cy="714"/>
            </a:xfrm>
            <a:prstGeom prst="rect">
              <a:avLst/>
            </a:prstGeom>
          </p:spPr>
        </p:pic>
        <p:pic>
          <p:nvPicPr>
            <p:cNvPr id="15" name="图片 14"/>
            <p:cNvPicPr>
              <a:picLocks noChangeAspect="1"/>
            </p:cNvPicPr>
            <p:nvPr>
              <p:custDataLst>
                <p:tags r:id="rId6"/>
              </p:custDataLst>
            </p:nvPr>
          </p:nvPicPr>
          <p:blipFill>
            <a:blip r:embed="rId3"/>
            <a:stretch>
              <a:fillRect/>
            </a:stretch>
          </p:blipFill>
          <p:spPr>
            <a:xfrm>
              <a:off x="1849" y="2531"/>
              <a:ext cx="120" cy="714"/>
            </a:xfrm>
            <a:prstGeom prst="rect">
              <a:avLst/>
            </a:prstGeom>
          </p:spPr>
        </p:pic>
      </p:grpSp>
      <p:grpSp>
        <p:nvGrpSpPr>
          <p:cNvPr id="16" name="组合 15"/>
          <p:cNvGrpSpPr/>
          <p:nvPr/>
        </p:nvGrpSpPr>
        <p:grpSpPr>
          <a:xfrm>
            <a:off x="833755" y="4756785"/>
            <a:ext cx="203200" cy="580390"/>
            <a:chOff x="1649" y="2331"/>
            <a:chExt cx="320" cy="914"/>
          </a:xfrm>
        </p:grpSpPr>
        <p:pic>
          <p:nvPicPr>
            <p:cNvPr id="17" name="图片 16"/>
            <p:cNvPicPr>
              <a:picLocks noChangeAspect="1"/>
            </p:cNvPicPr>
            <p:nvPr>
              <p:custDataLst>
                <p:tags r:id="rId7"/>
              </p:custDataLst>
            </p:nvPr>
          </p:nvPicPr>
          <p:blipFill>
            <a:blip r:embed="rId3"/>
            <a:stretch>
              <a:fillRect/>
            </a:stretch>
          </p:blipFill>
          <p:spPr>
            <a:xfrm>
              <a:off x="1649" y="2331"/>
              <a:ext cx="120" cy="714"/>
            </a:xfrm>
            <a:prstGeom prst="rect">
              <a:avLst/>
            </a:prstGeom>
          </p:spPr>
        </p:pic>
        <p:pic>
          <p:nvPicPr>
            <p:cNvPr id="18" name="图片 17"/>
            <p:cNvPicPr>
              <a:picLocks noChangeAspect="1"/>
            </p:cNvPicPr>
            <p:nvPr>
              <p:custDataLst>
                <p:tags r:id="rId8"/>
              </p:custDataLst>
            </p:nvPr>
          </p:nvPicPr>
          <p:blipFill>
            <a:blip r:embed="rId3"/>
            <a:stretch>
              <a:fillRect/>
            </a:stretch>
          </p:blipFill>
          <p:spPr>
            <a:xfrm>
              <a:off x="1849" y="2531"/>
              <a:ext cx="120" cy="714"/>
            </a:xfrm>
            <a:prstGeom prst="rect">
              <a:avLst/>
            </a:prstGeom>
          </p:spPr>
        </p:pic>
      </p:grpSp>
    </p:spTree>
    <p:custDataLst>
      <p:tags r:id="rId9"/>
    </p:custDataLst>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ISLIDE.THEME" val="https://www.islide.cc;"/>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ISLIDE.VECTOR" val="#259238;"/>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ISLIDE.VECTOR" val="#259238;"/>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ISLIDE.VECTOR" val="#259238;"/>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TABLE_ENDDRAG_ORIGIN_RECT" val="774*124"/>
  <p:tag name="TABLE_ENDDRAG_RECT" val="116*358*774*124"/>
</p:tagLst>
</file>

<file path=ppt/tags/tag37.xml><?xml version="1.0" encoding="utf-8"?>
<p:tagLst xmlns:p="http://schemas.openxmlformats.org/presentationml/2006/main">
  <p:tag name="ISLIDE.VECTOR" val="#259238;"/>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ISLIDE.VECTOR" val="#259238;"/>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ISLIDE.VECTOR" val="#259238;"/>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ISLIDE.THEME" val="https://www.islide.cc;"/>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ISLIDE.THEME" val="https://www.islide.cc;"/>
</p:tagLst>
</file>

<file path=ppt/tags/tag73.xml><?xml version="1.0" encoding="utf-8"?>
<p:tagLst xmlns:p="http://schemas.openxmlformats.org/presentationml/2006/main">
  <p:tag name="COMMONDATA" val="eyJoZGlkIjoiNGYyYjFlYWE3ZjBkNzljODQzYjcxNjc3Yzg0NmMwM2QifQ=="/>
  <p:tag name="KSO_WPP_MARK_KEY" val="10117a34-a2c0-442a-8703-6554ad47faba"/>
  <p:tag name="commondata" val="eyJoZGlkIjoiMDAyMzg2ZDdjMzVmN2I1ODJiOWUyM2I0NGNmNjNmYTMifQ=="/>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1">
  <a:themeElements>
    <a:clrScheme name="紫罗兰色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全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2524</Words>
  <Application>WPS 演示</Application>
  <PresentationFormat>宽屏</PresentationFormat>
  <Paragraphs>195</Paragraphs>
  <Slides>14</Slides>
  <Notes>26</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vt:i4>
      </vt:variant>
      <vt:variant>
        <vt:lpstr>幻灯片标题</vt:lpstr>
      </vt:variant>
      <vt:variant>
        <vt:i4>14</vt:i4>
      </vt:variant>
    </vt:vector>
  </HeadingPairs>
  <TitlesOfParts>
    <vt:vector size="26" baseType="lpstr">
      <vt:lpstr>Arial</vt:lpstr>
      <vt:lpstr>宋体</vt:lpstr>
      <vt:lpstr>Wingdings</vt:lpstr>
      <vt:lpstr>微软雅黑</vt:lpstr>
      <vt:lpstr>Impact</vt:lpstr>
      <vt:lpstr>仿宋</vt:lpstr>
      <vt:lpstr>Arial Unicode MS</vt:lpstr>
      <vt:lpstr>等线</vt:lpstr>
      <vt:lpstr>Calibri</vt:lpstr>
      <vt:lpstr>Office 主题​​1</vt:lpstr>
      <vt:lpstr>TCLayout.ActiveDocument.1</vt:lpstr>
      <vt:lpstr>TCLayout.ActiveDocument.1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LING Yun</dc:creator>
  <cp:lastModifiedBy>张丹</cp:lastModifiedBy>
  <cp:revision>200</cp:revision>
  <cp:lastPrinted>2022-10-05T09:28:00Z</cp:lastPrinted>
  <dcterms:created xsi:type="dcterms:W3CDTF">2022-05-01T11:16:00Z</dcterms:created>
  <dcterms:modified xsi:type="dcterms:W3CDTF">2024-08-25T12:33:57Z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199BB30416234469A48D4E1125C88674_13</vt:lpwstr>
  </property>
  <property fmtid="{D5CDD505-2E9C-101B-9397-08002B2CF9AE}" pid="3" name="KSOProductBuildVer">
    <vt:lpwstr>2052-12.1.0.15712</vt:lpwstr>
  </property>
</Properties>
</file>