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06" r:id="rId5"/>
    <p:sldId id="4069" r:id="rId6"/>
    <p:sldId id="4058" r:id="rId7"/>
    <p:sldId id="4066" r:id="rId8"/>
    <p:sldId id="4074" r:id="rId9"/>
    <p:sldId id="284" r:id="rId10"/>
    <p:sldId id="4071" r:id="rId11"/>
    <p:sldId id="4072" r:id="rId12"/>
    <p:sldId id="4073" r:id="rId13"/>
    <p:sldId id="4064" r:id="rId14"/>
    <p:sldId id="4070" r:id="rId15"/>
    <p:sldId id="4075" r:id="rId16"/>
    <p:sldId id="4076" r:id="rId17"/>
    <p:sldId id="4077" r:id="rId18"/>
    <p:sldId id="4088" r:id="rId19"/>
    <p:sldId id="4078" r:id="rId20"/>
    <p:sldId id="4079" r:id="rId21"/>
    <p:sldId id="4080" r:id="rId22"/>
    <p:sldId id="305" r:id="rId23"/>
  </p:sldIdLst>
  <p:sldSz cx="12192000" cy="6858000"/>
  <p:notesSz cx="6798945" cy="9929495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6543A"/>
    <a:srgbClr val="64A7CE"/>
    <a:srgbClr val="475C9D"/>
    <a:srgbClr val="6A0AAB"/>
    <a:srgbClr val="BC2F36"/>
    <a:srgbClr val="6A559D"/>
    <a:srgbClr val="E0A73E"/>
    <a:srgbClr val="8999CA"/>
    <a:srgbClr val="A967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86531" autoAdjust="0"/>
  </p:normalViewPr>
  <p:slideViewPr>
    <p:cSldViewPr snapToGrid="0">
      <p:cViewPr varScale="1">
        <p:scale>
          <a:sx n="55" d="100"/>
          <a:sy n="55" d="100"/>
        </p:scale>
        <p:origin x="10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26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tags" Target="../tags/tag19.xml"/><Relationship Id="rId1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20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2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25.xml"/><Relationship Id="rId7" Type="http://schemas.openxmlformats.org/officeDocument/2006/relationships/image" Target="../media/image6.png"/><Relationship Id="rId6" Type="http://schemas.openxmlformats.org/officeDocument/2006/relationships/tags" Target="../tags/tag24.xml"/><Relationship Id="rId5" Type="http://schemas.openxmlformats.org/officeDocument/2006/relationships/image" Target="../media/image3.png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image" Target="../media/image2.emf"/><Relationship Id="rId11" Type="http://schemas.openxmlformats.org/officeDocument/2006/relationships/notesSlide" Target="../notesSlides/notesSlide20.xml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7.xml"/><Relationship Id="rId2" Type="http://schemas.openxmlformats.org/officeDocument/2006/relationships/image" Target="../media/image3.png"/><Relationship Id="rId1" Type="http://schemas.openxmlformats.org/officeDocument/2006/relationships/tags" Target="../tags/tag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15949" y="399927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373933" y="148772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485775" y="2112645"/>
            <a:ext cx="570166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第三单元</a:t>
            </a:r>
            <a:endParaRPr lang="zh-CN" altLang="en-US" sz="3200"/>
          </a:p>
          <a:p>
            <a:r>
              <a:rPr lang="zh-CN" altLang="en-US" sz="3200"/>
              <a:t>第1课 编织信息之网-超文本、超链接与HTTP</a:t>
            </a:r>
            <a:endParaRPr lang="zh-CN" altLang="en-US" sz="3200"/>
          </a:p>
        </p:txBody>
      </p:sp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66255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/>
              <a:t>探究</a:t>
            </a:r>
            <a:r>
              <a:rPr lang="zh-CN" altLang="en-US" sz="2800" b="1" dirty="0"/>
              <a:t>内容</a:t>
            </a:r>
            <a:endParaRPr lang="zh-CN" altLang="en-US" sz="2800" b="1" dirty="0"/>
          </a:p>
        </p:txBody>
      </p:sp>
      <p:sp>
        <p:nvSpPr>
          <p:cNvPr id="2" name="文本框 1"/>
          <p:cNvSpPr txBox="1"/>
          <p:nvPr/>
        </p:nvSpPr>
        <p:spPr bwMode="auto">
          <a:xfrm>
            <a:off x="448945" y="1735455"/>
            <a:ext cx="11130711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514350" indent="-514350">
              <a:lnSpc>
                <a:spcPct val="150000"/>
              </a:lnSpc>
              <a:buFont typeface="Wingdings" panose="05000000000000000000"/>
              <a:buChar char="p"/>
              <a:defRPr/>
            </a:pPr>
            <a:r>
              <a:rPr sz="3200" dirty="0">
                <a:solidFill>
                  <a:schemeClr val="tx1"/>
                </a:solidFill>
              </a:rPr>
              <a:t>遵循“概念→实现→应用”的认知规律。</a:t>
            </a:r>
            <a:endParaRPr sz="3200" dirty="0">
              <a:solidFill>
                <a:schemeClr val="tx1"/>
              </a:solidFill>
            </a:endParaRPr>
          </a:p>
          <a:p>
            <a:pPr indent="0">
              <a:lnSpc>
                <a:spcPct val="150000"/>
              </a:lnSpc>
              <a:buNone/>
              <a:defRPr/>
            </a:pPr>
            <a:r>
              <a:rPr lang="en-US" sz="3200" dirty="0">
                <a:solidFill>
                  <a:schemeClr val="tx1"/>
                </a:solidFill>
              </a:rPr>
              <a:t>1.</a:t>
            </a:r>
            <a:r>
              <a:rPr sz="3200" dirty="0">
                <a:solidFill>
                  <a:schemeClr val="tx1"/>
                </a:solidFill>
              </a:rPr>
              <a:t>超文本如何改变信息浏览方式？——</a:t>
            </a:r>
            <a:r>
              <a:rPr lang="zh-CN" sz="3200" dirty="0">
                <a:solidFill>
                  <a:schemeClr val="tx1"/>
                </a:solidFill>
              </a:rPr>
              <a:t>变革基础（</a:t>
            </a:r>
            <a:r>
              <a:rPr sz="3200" dirty="0">
                <a:solidFill>
                  <a:schemeClr val="tx1"/>
                </a:solidFill>
              </a:rPr>
              <a:t>概念</a:t>
            </a:r>
            <a:r>
              <a:rPr lang="zh-CN" sz="3200" dirty="0">
                <a:solidFill>
                  <a:schemeClr val="tx1"/>
                </a:solidFill>
              </a:rPr>
              <a:t>）</a:t>
            </a:r>
            <a:endParaRPr sz="3200" dirty="0">
              <a:solidFill>
                <a:schemeClr val="tx1"/>
              </a:solidFill>
            </a:endParaRPr>
          </a:p>
          <a:p>
            <a:pPr indent="0">
              <a:lnSpc>
                <a:spcPct val="150000"/>
              </a:lnSpc>
              <a:buNone/>
              <a:defRPr/>
            </a:pPr>
            <a:r>
              <a:rPr lang="en-US" sz="3200" dirty="0">
                <a:solidFill>
                  <a:schemeClr val="tx1"/>
                </a:solidFill>
              </a:rPr>
              <a:t>2.</a:t>
            </a:r>
            <a:r>
              <a:rPr sz="3200" dirty="0">
                <a:solidFill>
                  <a:schemeClr val="tx1"/>
                </a:solidFill>
              </a:rPr>
              <a:t>超链接是如何设置与使用？——</a:t>
            </a:r>
            <a:r>
              <a:rPr lang="zh-CN" sz="3200" dirty="0">
                <a:solidFill>
                  <a:schemeClr val="tx1"/>
                </a:solidFill>
              </a:rPr>
              <a:t>关键技术（</a:t>
            </a:r>
            <a:r>
              <a:rPr lang="zh-CN" sz="3200" dirty="0">
                <a:solidFill>
                  <a:schemeClr val="tx1"/>
                </a:solidFill>
              </a:rPr>
              <a:t>实现）</a:t>
            </a:r>
            <a:endParaRPr sz="3200" dirty="0">
              <a:solidFill>
                <a:schemeClr val="tx1"/>
              </a:solidFill>
            </a:endParaRPr>
          </a:p>
          <a:p>
            <a:pPr indent="0">
              <a:lnSpc>
                <a:spcPct val="150000"/>
              </a:lnSpc>
              <a:buNone/>
              <a:defRPr/>
            </a:pPr>
            <a:r>
              <a:rPr lang="en-US" sz="3200" dirty="0">
                <a:solidFill>
                  <a:schemeClr val="tx1"/>
                </a:solidFill>
              </a:rPr>
              <a:t>3.</a:t>
            </a:r>
            <a:r>
              <a:rPr sz="3200" dirty="0">
                <a:solidFill>
                  <a:schemeClr val="tx1"/>
                </a:solidFill>
              </a:rPr>
              <a:t>HTTP有哪些应用？——</a:t>
            </a:r>
            <a:r>
              <a:rPr lang="zh-CN" sz="3200" dirty="0">
                <a:solidFill>
                  <a:schemeClr val="tx1"/>
                </a:solidFill>
              </a:rPr>
              <a:t>重要协议（</a:t>
            </a:r>
            <a:r>
              <a:rPr sz="3200" dirty="0">
                <a:solidFill>
                  <a:schemeClr val="tx1"/>
                </a:solidFill>
              </a:rPr>
              <a:t>应用</a:t>
            </a:r>
            <a:r>
              <a:rPr lang="zh-CN" sz="3200" dirty="0">
                <a:solidFill>
                  <a:schemeClr val="tx1"/>
                </a:solidFill>
              </a:rPr>
              <a:t>）</a:t>
            </a:r>
            <a:endParaRPr sz="3200" dirty="0">
              <a:solidFill>
                <a:schemeClr val="tx1"/>
              </a:solidFill>
            </a:endParaRPr>
          </a:p>
          <a:p>
            <a:pPr indent="0">
              <a:lnSpc>
                <a:spcPct val="150000"/>
              </a:lnSpc>
              <a:buNone/>
              <a:defRPr/>
            </a:pPr>
            <a:r>
              <a:rPr lang="zh-CN" altLang="en-US" sz="32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……</a:t>
            </a:r>
            <a:endParaRPr lang="zh-CN" altLang="en-US" sz="320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238125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知识习得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）自主阅读：以书本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P69-73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为主，网络知识作补充。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）知识梳理：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①</a:t>
            </a:r>
            <a:r>
              <a:rPr lang="en-US" altLang="zh-CN" sz="2800" b="1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            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彻底改变了人类按照线性顺序进行阅读的传统方式。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②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网站中的网页及其他资源就是通过</a:t>
            </a:r>
            <a:r>
              <a:rPr lang="en-US" altLang="zh-CN" sz="2800" b="1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             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形成一个超文本。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③</a:t>
            </a:r>
            <a:r>
              <a:rPr lang="en-US" altLang="zh-CN" sz="2800" b="1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           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协议通过请求与响应模式实现万维网的相关功能。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6990" y="1440815"/>
            <a:ext cx="10414000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学会分析：使用浏览器访问一个你喜欢的网站，并通过鼠标切换不同的网页，在这个过程中，有哪些技术参与，彼此之间如何配合运行？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buFont typeface="Wingdings" panose="05000000000000000000" charset="0"/>
              <a:buChar char="p"/>
            </a:pPr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342900" indent="-342900">
              <a:buFont typeface="Wingdings" panose="05000000000000000000" charset="0"/>
              <a:buChar char="p"/>
            </a:pPr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412875" y="3893820"/>
            <a:ext cx="10265410" cy="1770380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用户借助</a:t>
            </a: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_____________</a:t>
            </a: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中的</a:t>
            </a: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____________</a:t>
            </a: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技术实现跳转式的访问，浏览器会自动解析所访问的_________，然后打开目标网页。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1730" y="1711325"/>
            <a:ext cx="1081849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学会解释：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HTTP协议作用于浏览器与服务器之间，</a:t>
            </a:r>
            <a:r>
              <a:rPr 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而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客户端APP与服务器之间不需要HTTP协议，这种说法对吗？请说明理由。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HTTP协议是用于__________和_________的应用协议。它支持_______与__________之间，通过请求与响应模式实现万维网的相关功能。客户端包括但不限于浏览器，也可以是___________。</a:t>
            </a:r>
            <a:endParaRPr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043305" y="3695065"/>
            <a:ext cx="10748645" cy="2154555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1730" y="1711325"/>
            <a:ext cx="10500995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学会求证：超链接只能从一个页面跳转到另一个页面。你同意这个观点吗？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buFont typeface="Wingdings" panose="05000000000000000000" charset="0"/>
              <a:buNone/>
            </a:pP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141730" y="3582670"/>
            <a:ext cx="10032365" cy="1624330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方法：在浏览网页时，单击不同的超链接（如文本链接、图片链接、按钮链接等）会导向不同的页面或触发不同的交互效果。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8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1730" y="137985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1730" y="1257935"/>
            <a:ext cx="98913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0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求证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活动：访问你熟悉的网站，查看不同超链接的跳转效果。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 bwMode="auto">
          <a:xfrm>
            <a:off x="1141730" y="2005965"/>
            <a:ext cx="10585450" cy="4495800"/>
          </a:xfrm>
          <a:prstGeom prst="rect">
            <a:avLst/>
          </a:prstGeom>
          <a:solidFill>
            <a:schemeClr val="accent1">
              <a:alpha val="20000"/>
            </a:schemeClr>
          </a:solidFill>
          <a:ln w="19050">
            <a:solidFill>
              <a:srgbClr val="FFFFFF"/>
            </a:solidFill>
            <a:prstDash val="dash"/>
          </a:ln>
        </p:spPr>
        <p:txBody>
          <a:bodyPr wrap="square">
            <a:noAutofit/>
          </a:bodyPr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主题：查看超链接</a:t>
            </a: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的跳转</a:t>
            </a: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效果</a:t>
            </a:r>
            <a:endParaRPr lang="zh-CN" altLang="en-US" sz="28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活动：</a:t>
            </a:r>
            <a:r>
              <a:rPr lang="zh-CN" altLang="en-US" sz="28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访问你熟悉的网站，查看不同超链接的</a:t>
            </a:r>
            <a:r>
              <a:rPr lang="zh-CN" altLang="en-US" sz="28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跳转效果</a:t>
            </a:r>
            <a:endParaRPr lang="zh-CN" altLang="en-US" sz="28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要求：</a:t>
            </a:r>
            <a:endParaRPr lang="zh-CN" altLang="en-US" sz="28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①</a:t>
            </a:r>
            <a:r>
              <a:rPr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在浏览网页时，单击不同的超链接（如文本链接、图片链接、按钮链接等）</a:t>
            </a: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  </a:t>
            </a:r>
            <a:br>
              <a:rPr lang="en-US" altLang="zh-CN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</a:b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②收集并记录不同超链接的</a:t>
            </a:r>
            <a:r>
              <a:rPr lang="zh-CN" altLang="zh-CN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跳转效果</a:t>
            </a:r>
            <a:endParaRPr lang="zh-CN" altLang="en-US" sz="28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16990" y="5480685"/>
            <a:ext cx="3876675" cy="966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1730" y="137985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1730" y="1257935"/>
            <a:ext cx="98913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0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对学科方法、工具或作品进行评价反思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 bwMode="auto">
          <a:xfrm>
            <a:off x="1141730" y="2087880"/>
            <a:ext cx="10146665" cy="1492885"/>
          </a:xfrm>
          <a:prstGeom prst="rect">
            <a:avLst/>
          </a:prstGeom>
          <a:solidFill>
            <a:schemeClr val="accent1">
              <a:alpha val="20000"/>
            </a:schemeClr>
          </a:solidFill>
          <a:ln w="19050">
            <a:solidFill>
              <a:srgbClr val="FFFFFF"/>
            </a:solidFill>
            <a:prstDash val="dash"/>
          </a:ln>
        </p:spPr>
        <p:txBody>
          <a:bodyPr wrap="square">
            <a:noAutofit/>
          </a:bodyPr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①人们对信息检索与阅读方式的探索与改变，对你有什么启发?</a:t>
            </a:r>
            <a:endParaRPr lang="zh-CN" altLang="en-US" sz="28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②超文本技术对我们进行信息的访问与检索有什么好处?</a:t>
            </a:r>
            <a:endParaRPr lang="zh-CN" altLang="en-US" sz="28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37615" y="1423670"/>
            <a:ext cx="98913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0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测试题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237615" y="2151380"/>
            <a:ext cx="10806430" cy="3994150"/>
          </a:xfrm>
          <a:prstGeom prst="round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t" anchorCtr="0"/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</a:rPr>
              <a:t>1.观察右图，回答</a:t>
            </a:r>
            <a:r>
              <a:rPr lang="zh-CN" altLang="en-US" sz="2400">
                <a:solidFill>
                  <a:schemeClr val="tx1"/>
                </a:solidFill>
              </a:rPr>
              <a:t>下列问题。</a:t>
            </a:r>
            <a:endParaRPr lang="zh-CN" altLang="en-US" sz="240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</a:rPr>
              <a:t>请选填：单击①处，可能会跳转到_________;</a:t>
            </a:r>
            <a:endParaRPr lang="zh-CN" altLang="en-US" sz="240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</a:rPr>
              <a:t>单击②处，可能会跳转到___________;</a:t>
            </a:r>
            <a:endParaRPr lang="zh-CN" altLang="en-US" sz="240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</a:rPr>
              <a:t>单击③处，可能会跳转到______________。</a:t>
            </a:r>
            <a:endParaRPr lang="zh-CN" altLang="en-US" sz="240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</a:rPr>
              <a:t>A.弹出下载文件   B.指定浏览处   C.另一张网页</a:t>
            </a:r>
            <a:endParaRPr lang="zh-CN" altLang="en-US" sz="2400">
              <a:solidFill>
                <a:schemeClr val="tx1"/>
              </a:solidFill>
            </a:endParaRPr>
          </a:p>
        </p:txBody>
      </p:sp>
      <p:pic>
        <p:nvPicPr>
          <p:cNvPr id="9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60030" y="2479040"/>
            <a:ext cx="4105910" cy="324358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组合 9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11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三、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习题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测试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4" name="Picture 33" descr="C:\Documents and Settings\EJPeng\桌面\社标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37615" y="1423670"/>
            <a:ext cx="989139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学到了哪些知识与技能？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提升了哪些方面的能力？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生成了怎样的观点？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四、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小结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回顾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37615" y="1423670"/>
            <a:ext cx="9891395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项目实施作业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请各小组对项目探究的阶段成果进行整理并提交，整理内容：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项目方案与小组分工表（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WORD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文档）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不同超链接效果汇总表（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WORD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文档）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2.课后挑战作业（对应B版中的“挑战”部分）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五、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作业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一、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项目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筹备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424180" y="2263775"/>
            <a:ext cx="10765790" cy="159893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现在有很多家庭选择在假期里自由行旅游，却因为缺乏策划能力而感到困扰。请你组建一个小组，利用丰富的网络应用设计一份“家庭自由行规划书”，来帮助他们合理规划旅行。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60145" y="1365250"/>
            <a:ext cx="3071495" cy="52197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en-US" altLang="zh-CN" sz="2800">
                <a:solidFill>
                  <a:schemeClr val="bg1"/>
                </a:solidFill>
              </a:rPr>
              <a:t>1.</a:t>
            </a:r>
            <a:r>
              <a:rPr lang="zh-CN" altLang="en-US" sz="2800">
                <a:solidFill>
                  <a:schemeClr val="bg1"/>
                </a:solidFill>
              </a:rPr>
              <a:t>单元项目情境</a:t>
            </a:r>
            <a:endParaRPr lang="zh-CN" altLang="en-US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3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zh-CN" altLang="en-US" sz="3900" dirty="0"/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8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一、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项目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筹备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160145" y="1365250"/>
            <a:ext cx="3071495" cy="52197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单元项目任务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91185" y="2263775"/>
            <a:ext cx="8087995" cy="52197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ctr" defTabSz="266700">
              <a:spcAft>
                <a:spcPct val="0"/>
              </a:spcAft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你会如何规划设计“家庭自由行规划书”？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950210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（</a:t>
            </a:r>
            <a:r>
              <a:rPr lang="en-US" altLang="zh-CN" sz="2400" b="1" dirty="0"/>
              <a:t>1</a:t>
            </a:r>
            <a:r>
              <a:rPr lang="zh-CN" altLang="en-US" sz="2400" b="1" dirty="0"/>
              <a:t>）项目方案</a:t>
            </a:r>
            <a:r>
              <a:rPr lang="zh-CN" altLang="en-US" sz="2400" b="1" dirty="0"/>
              <a:t>范例</a:t>
            </a:r>
            <a:endParaRPr lang="zh-CN" altLang="en-US" sz="2400" b="1" dirty="0"/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489585" y="1463040"/>
          <a:ext cx="10811510" cy="3387090"/>
        </p:xfrm>
        <a:graphic>
          <a:graphicData uri="http://schemas.openxmlformats.org/drawingml/2006/table">
            <a:tbl>
              <a:tblPr/>
              <a:tblGrid>
                <a:gridCol w="3129915"/>
                <a:gridCol w="4060825"/>
                <a:gridCol w="3620770"/>
              </a:tblGrid>
              <a:tr h="376555">
                <a:tc>
                  <a:txBody>
                    <a:bodyPr/>
                    <a:p>
                      <a:pPr marL="6858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知识学习</a:t>
                      </a:r>
                      <a:endParaRPr lang="zh-CN" sz="240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t" anchorCtr="0">
                    <a:lnL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p>
                      <a:pPr marL="6858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实施步骤</a:t>
                      </a:r>
                      <a:endParaRPr lang="zh-CN" sz="240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t" anchorCtr="0">
                    <a:lnL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p>
                      <a:pPr marL="6858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预期成果</a:t>
                      </a:r>
                      <a:endParaRPr lang="zh-CN" sz="240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t" anchorCtr="0">
                    <a:lnL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3010535">
                <a:tc>
                  <a:txBody>
                    <a:bodyPr/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（1）学习教材中的相关知识</a:t>
                      </a:r>
                      <a:endParaRPr 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（2）了解获取旅行相关信息的网络应用或平台</a:t>
                      </a:r>
                      <a:endParaRPr 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（3）了解旅行规划书所包含的内容</a:t>
                      </a:r>
                      <a:endParaRPr 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0" marB="0" anchor="t" anchorCtr="0">
                    <a:lnL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（1）确定旅行目的地，拟定旅行时间</a:t>
                      </a:r>
                      <a:endParaRPr 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（2）选择合适的网络应用或平台获取、筛选、整理旅行相关信息</a:t>
                      </a:r>
                      <a:endParaRPr 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（3）规划线路，计算经费，安排食宿</a:t>
                      </a:r>
                      <a:endParaRPr 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（</a:t>
                      </a:r>
                      <a:r>
                        <a:rPr lang="en-US" alt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4</a:t>
                      </a:r>
                      <a:r>
                        <a:rPr 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）撰写旅行规划书</a:t>
                      </a:r>
                      <a:endParaRPr 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0" marB="0" anchor="t" anchorCtr="0">
                    <a:lnL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（</a:t>
                      </a:r>
                      <a:r>
                        <a:rPr lang="en-US" alt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</a:t>
                      </a:r>
                      <a:r>
                        <a:rPr 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）自由行旅行规划书（</a:t>
                      </a:r>
                      <a:r>
                        <a:rPr lang="en-US" alt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PDF</a:t>
                      </a:r>
                      <a:r>
                        <a:rPr lang="zh-CN" altLang="en-US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格式）</a:t>
                      </a:r>
                      <a:endParaRPr lang="zh-CN" altLang="en-US" sz="240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（</a:t>
                      </a:r>
                      <a:r>
                        <a:rPr lang="en-US" alt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</a:t>
                      </a:r>
                      <a:r>
                        <a:rPr lang="zh-CN" altLang="en-US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）项目成果汇报文档（</a:t>
                      </a:r>
                      <a:r>
                        <a:rPr lang="en-US" alt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PPT</a:t>
                      </a:r>
                      <a:r>
                        <a:rPr lang="zh-CN" altLang="en-US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格式）</a:t>
                      </a:r>
                      <a:endParaRPr lang="zh-CN" altLang="en-US" sz="240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0" marB="0" anchor="t" anchorCtr="0">
                    <a:lnL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400300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（</a:t>
            </a:r>
            <a:r>
              <a:rPr lang="en-US" altLang="zh-CN" sz="2400" b="1" dirty="0"/>
              <a:t>2</a:t>
            </a:r>
            <a:r>
              <a:rPr lang="zh-CN" altLang="en-US" sz="2400" b="1" dirty="0"/>
              <a:t>）项目</a:t>
            </a:r>
            <a:r>
              <a:rPr lang="zh-CN" altLang="en-US" sz="2400" b="1" dirty="0"/>
              <a:t>分工</a:t>
            </a:r>
            <a:endParaRPr lang="zh-CN" altLang="en-US" sz="2400" b="1" dirty="0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764540" y="1830070"/>
          <a:ext cx="10088880" cy="3495040"/>
        </p:xfrm>
        <a:graphic>
          <a:graphicData uri="http://schemas.openxmlformats.org/drawingml/2006/table">
            <a:tbl>
              <a:tblPr/>
              <a:tblGrid>
                <a:gridCol w="1902460"/>
                <a:gridCol w="1691640"/>
                <a:gridCol w="6494780"/>
              </a:tblGrid>
              <a:tr h="365760"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姓名</a:t>
                      </a:r>
                      <a:endParaRPr lang="zh-CN" sz="240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t" anchorCtr="0">
                    <a:lnL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角色</a:t>
                      </a:r>
                      <a:endParaRPr lang="zh-CN" sz="240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t" anchorCtr="0">
                    <a:lnL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职责</a:t>
                      </a:r>
                      <a:endParaRPr lang="zh-CN" sz="240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t" anchorCtr="0">
                    <a:lnL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731520"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 </a:t>
                      </a:r>
                      <a:endParaRPr lang="en-US" alt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组长</a:t>
                      </a:r>
                      <a:endParaRPr 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主持整个项目开展过程，协调处理各种情况以确保完成项目任务</a:t>
                      </a:r>
                      <a:endParaRPr 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31520"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 </a:t>
                      </a:r>
                      <a:endParaRPr lang="en-US" alt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组织员</a:t>
                      </a:r>
                      <a:endParaRPr 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组织各成员共同开展需求分析、实施规划与交流评价等具体活动</a:t>
                      </a:r>
                      <a:endParaRPr 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31520"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 </a:t>
                      </a:r>
                      <a:endParaRPr lang="en-US" alt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操作员</a:t>
                      </a:r>
                      <a:endParaRPr 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记录并整理需求分析、实施规划与交流评价等活动的相关信息</a:t>
                      </a:r>
                      <a:endParaRPr 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34720"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 </a:t>
                      </a:r>
                      <a:endParaRPr lang="en-US" alt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检查员</a:t>
                      </a:r>
                      <a:endParaRPr 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核查各项任务完成情况，制作汇报</a:t>
                      </a:r>
                      <a:r>
                        <a:rPr lang="en-US" alt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PPT</a:t>
                      </a:r>
                      <a:r>
                        <a:rPr lang="zh-CN" altLang="en-US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并负责对外展示交流</a:t>
                      </a:r>
                      <a:endParaRPr lang="zh-CN" altLang="en-US" sz="240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8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03195" y="2298065"/>
            <a:ext cx="75692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dirty="0">
                <a:solidFill>
                  <a:schemeClr val="tx1"/>
                </a:solidFill>
                <a:sym typeface="+mn-ea"/>
              </a:rPr>
              <a:t>为此，我们需要学习哪些知识？</a:t>
            </a:r>
            <a:endParaRPr lang="zh-CN" altLang="en-US" sz="36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9860" y="382270"/>
            <a:ext cx="6287135" cy="53403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>
              <a:lnSpc>
                <a:spcPct val="120000"/>
              </a:lnSpc>
            </a:pPr>
            <a:r>
              <a:rPr lang="en-US" altLang="zh-CN" sz="2400" b="1" dirty="0">
                <a:solidFill>
                  <a:schemeClr val="bg1"/>
                </a:solidFill>
              </a:rPr>
              <a:t>                                             </a:t>
            </a:r>
            <a:r>
              <a:rPr lang="zh-CN" altLang="en-US" sz="2400" b="1" dirty="0">
                <a:solidFill>
                  <a:schemeClr val="bg1"/>
                </a:solidFill>
              </a:rPr>
              <a:t>二、知识</a:t>
            </a:r>
            <a:r>
              <a:rPr lang="zh-CN" altLang="en-US" sz="2400" b="1" dirty="0">
                <a:solidFill>
                  <a:schemeClr val="bg1"/>
                </a:solidFill>
              </a:rPr>
              <a:t>探究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0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776720" y="2256155"/>
            <a:ext cx="4570730" cy="887095"/>
          </a:xfrm>
        </p:spPr>
        <p:txBody>
          <a:bodyPr anchor="t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/>
              <a:t>编织信息之网——超文本、超链接与HTTP</a:t>
            </a:r>
            <a:endParaRPr lang="zh-CN" altLang="en-US" dirty="0"/>
          </a:p>
        </p:txBody>
      </p:sp>
      <p:sp>
        <p:nvSpPr>
          <p:cNvPr id="7" name="标题 1"/>
          <p:cNvSpPr txBox="1"/>
          <p:nvPr/>
        </p:nvSpPr>
        <p:spPr>
          <a:xfrm>
            <a:off x="3907424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  <a:endParaRPr lang="zh-CN" altLang="en-US" sz="5400" dirty="0">
              <a:solidFill>
                <a:schemeClr val="accent4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78466" y="2421038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5478465" y="3580769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2"/>
            </p:custDataLst>
          </p:nvPr>
        </p:nvSpPr>
        <p:spPr>
          <a:xfrm>
            <a:off x="5478464" y="4740500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标题 4"/>
          <p:cNvSpPr txBox="1"/>
          <p:nvPr>
            <p:custDataLst>
              <p:tags r:id="rId3"/>
            </p:custDataLst>
          </p:nvPr>
        </p:nvSpPr>
        <p:spPr>
          <a:xfrm>
            <a:off x="6776814" y="3415657"/>
            <a:ext cx="3291417" cy="887151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dirty="0"/>
              <a:t>我查询你回答——浏览器与C/S架构</a:t>
            </a:r>
            <a:endParaRPr lang="zh-CN" altLang="en-US" dirty="0"/>
          </a:p>
        </p:txBody>
      </p:sp>
      <p:sp>
        <p:nvSpPr>
          <p:cNvPr id="13" name="标题 4"/>
          <p:cNvSpPr txBox="1"/>
          <p:nvPr>
            <p:custDataLst>
              <p:tags r:id="rId4"/>
            </p:custDataLst>
          </p:nvPr>
        </p:nvSpPr>
        <p:spPr>
          <a:xfrm>
            <a:off x="6776720" y="4575175"/>
            <a:ext cx="4825365" cy="88709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dirty="0"/>
              <a:t>信息海洋任我游——网上冲浪、搜索引擎与个性化定制</a:t>
            </a:r>
            <a:endParaRPr lang="zh-CN" altLang="en-US" dirty="0"/>
          </a:p>
        </p:txBody>
      </p:sp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66255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项目任务</a:t>
            </a:r>
            <a:r>
              <a:rPr lang="zh-CN" altLang="en-US" sz="2400" b="1" dirty="0"/>
              <a:t>评估</a:t>
            </a:r>
            <a:endParaRPr lang="zh-CN" altLang="en-US" sz="24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150620" y="1740535"/>
            <a:ext cx="9496425" cy="2461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完成整个项目：预计需要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课时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本节课的任务：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了解万维网中的超文本、超链接与HTTP，为宣讲储备知识。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>
              <a:buFont typeface="Wingdings" panose="05000000000000000000" charset="0"/>
              <a:buChar char="p"/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273175" y="2536190"/>
            <a:ext cx="9496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ctr">
              <a:buFont typeface="Wingdings" panose="05000000000000000000" charset="0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学习万维网知识，该从哪里开始？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二、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知识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探究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DIAGRAM_VIRTUALLY_FRAME" val="{&quot;height&quot;:161.17173228346456,&quot;left&quot;:431.37511811023626,&quot;top&quot;:268.9493700787401,&quot;width&quot;:482.17488188976375}"/>
</p:tagLst>
</file>

<file path=ppt/tags/tag11.xml><?xml version="1.0" encoding="utf-8"?>
<p:tagLst xmlns:p="http://schemas.openxmlformats.org/presentationml/2006/main">
  <p:tag name="KSO_WM_DIAGRAM_VIRTUALLY_FRAME" val="{&quot;height&quot;:161.17173228346456,&quot;left&quot;:431.37511811023626,&quot;top&quot;:268.9493700787401,&quot;width&quot;:482.17488188976375}"/>
</p:tagLst>
</file>

<file path=ppt/tags/tag12.xml><?xml version="1.0" encoding="utf-8"?>
<p:tagLst xmlns:p="http://schemas.openxmlformats.org/presentationml/2006/main">
  <p:tag name="KSO_WM_DIAGRAM_VIRTUALLY_FRAME" val="{&quot;height&quot;:161.17173228346456,&quot;left&quot;:431.37511811023626,&quot;top&quot;:268.9493700787401,&quot;width&quot;:482.17488188976375}"/>
</p:tagLst>
</file>

<file path=ppt/tags/tag13.xml><?xml version="1.0" encoding="utf-8"?>
<p:tagLst xmlns:p="http://schemas.openxmlformats.org/presentationml/2006/main">
  <p:tag name="KSO_WM_DIAGRAM_VIRTUALLY_FRAME" val="{&quot;height&quot;:161.17173228346456,&quot;left&quot;:431.37511811023626,&quot;top&quot;:268.9493700787401,&quot;width&quot;:482.17488188976375}"/>
</p:tagLst>
</file>

<file path=ppt/tags/tag14.xml><?xml version="1.0" encoding="utf-8"?>
<p:tagLst xmlns:p="http://schemas.openxmlformats.org/presentationml/2006/main">
  <p:tag name="ISLIDE.THEME" val="https://www.islide.cc;"/>
</p:tagLst>
</file>

<file path=ppt/tags/tag15.xml><?xml version="1.0" encoding="utf-8"?>
<p:tagLst xmlns:p="http://schemas.openxmlformats.org/presentationml/2006/main">
  <p:tag name="ISLIDE.VECTOR" val="#259238;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ISLIDE.VECTOR" val="#259238;"/>
</p:tagLst>
</file>

<file path=ppt/tags/tag18.xml><?xml version="1.0" encoding="utf-8"?>
<p:tagLst xmlns:p="http://schemas.openxmlformats.org/presentationml/2006/main">
  <p:tag name="ISLIDE.VECTOR" val="#259238;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ISLIDE.THEME" val="https://www.islide.cc;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ISLIDE.THEME" val="https://www.islide.cc;"/>
</p:tagLst>
</file>

<file path=ppt/tags/tag26.xml><?xml version="1.0" encoding="utf-8"?>
<p:tagLst xmlns:p="http://schemas.openxmlformats.org/presentationml/2006/main">
  <p:tag name="COMMONDATA" val="eyJoZGlkIjoiNGYyYjFlYWE3ZjBkNzljODQzYjcxNjc3Yzg0NmMwM2QifQ=="/>
  <p:tag name="KSO_WPP_MARK_KEY" val="10117a34-a2c0-442a-8703-6554ad47faba"/>
  <p:tag name="commondata" val="eyJoZGlkIjoiZWZlMjAxNGNkYjJhMDNmMjI0Zjg2ZGRiNGM0ZjMzZDgifQ==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TABLE_ENDDRAG_ORIGIN_RECT" val="851*266"/>
  <p:tag name="TABLE_ENDDRAG_RECT" val="38*115*851*266"/>
</p:tagLst>
</file>

<file path=ppt/tags/tag6.xml><?xml version="1.0" encoding="utf-8"?>
<p:tagLst xmlns:p="http://schemas.openxmlformats.org/presentationml/2006/main">
  <p:tag name="ISLIDE.VECTOR" val="#259238;"/>
</p:tagLst>
</file>

<file path=ppt/tags/tag7.xml><?xml version="1.0" encoding="utf-8"?>
<p:tagLst xmlns:p="http://schemas.openxmlformats.org/presentationml/2006/main">
  <p:tag name="TABLE_ENDDRAG_ORIGIN_RECT" val="794*252"/>
  <p:tag name="TABLE_ENDDRAG_RECT" val="60*144*794*252"/>
</p:tagLst>
</file>

<file path=ppt/tags/tag8.xml><?xml version="1.0" encoding="utf-8"?>
<p:tagLst xmlns:p="http://schemas.openxmlformats.org/presentationml/2006/main">
  <p:tag name="ISLIDE.VECTOR" val="#259238;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2272</Words>
  <Application>WPS 演示</Application>
  <PresentationFormat>宽屏</PresentationFormat>
  <Paragraphs>221</Paragraphs>
  <Slides>20</Slides>
  <Notes>26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Impact</vt:lpstr>
      <vt:lpstr>Wingdings</vt:lpstr>
      <vt:lpstr>Wingdings</vt:lpstr>
      <vt:lpstr>黑体</vt:lpstr>
      <vt:lpstr>Arial Unicode MS</vt:lpstr>
      <vt:lpstr>等线</vt:lpstr>
      <vt:lpstr>华文楷体</vt:lpstr>
      <vt:lpstr>Calibri</vt:lpstr>
      <vt:lpstr>Office 主题​​1</vt:lpstr>
      <vt:lpstr>TCLayout.ActiveDocument.1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编织信息之网——超文本、超链接与HTTP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包子小姐</cp:lastModifiedBy>
  <cp:revision>209</cp:revision>
  <cp:lastPrinted>2022-10-05T09:28:00Z</cp:lastPrinted>
  <dcterms:created xsi:type="dcterms:W3CDTF">2022-05-01T11:16:00Z</dcterms:created>
  <dcterms:modified xsi:type="dcterms:W3CDTF">2024-08-24T03:38:07Z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FCD8AB5AA1A14C7F9A9EB7B78130331C_13</vt:lpwstr>
  </property>
  <property fmtid="{D5CDD505-2E9C-101B-9397-08002B2CF9AE}" pid="3" name="KSOProductBuildVer">
    <vt:lpwstr>2052-12.1.0.17827</vt:lpwstr>
  </property>
</Properties>
</file>