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84" r:id="rId5"/>
    <p:sldId id="4068" r:id="rId6"/>
    <p:sldId id="4067" r:id="rId7"/>
    <p:sldId id="4069" r:id="rId8"/>
    <p:sldId id="4070" r:id="rId9"/>
    <p:sldId id="4072" r:id="rId10"/>
    <p:sldId id="4073" r:id="rId11"/>
    <p:sldId id="4074" r:id="rId12"/>
    <p:sldId id="4075" r:id="rId13"/>
    <p:sldId id="4076" r:id="rId14"/>
    <p:sldId id="4077" r:id="rId15"/>
    <p:sldId id="4078" r:id="rId16"/>
    <p:sldId id="305" r:id="rId17"/>
  </p:sldIdLst>
  <p:sldSz cx="12192000" cy="6858000"/>
  <p:notesSz cx="6798945" cy="9929495"/>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G Yun" initials="L. Yun"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6543A"/>
    <a:srgbClr val="64A7CE"/>
    <a:srgbClr val="475C9D"/>
    <a:srgbClr val="6A0AAB"/>
    <a:srgbClr val="BC2F36"/>
    <a:srgbClr val="6A559D"/>
    <a:srgbClr val="FFFFFF"/>
    <a:srgbClr val="E0A73E"/>
    <a:srgbClr val="8999CA"/>
    <a:srgbClr val="A967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60" autoAdjust="0"/>
    <p:restoredTop sz="86531" autoAdjust="0"/>
  </p:normalViewPr>
  <p:slideViewPr>
    <p:cSldViewPr snapToGrid="0">
      <p:cViewPr varScale="1">
        <p:scale>
          <a:sx n="55" d="100"/>
          <a:sy n="55" d="100"/>
        </p:scale>
        <p:origin x="1088" y="44"/>
      </p:cViewPr>
      <p:guideLst/>
    </p:cSldViewPr>
  </p:slideViewPr>
  <p:notesTextViewPr>
    <p:cViewPr>
      <p:scale>
        <a:sx n="1" d="1"/>
        <a:sy n="1" d="1"/>
      </p:scale>
      <p:origin x="0" y="0"/>
    </p:cViewPr>
  </p:notesTextViewPr>
  <p:notesViewPr>
    <p:cSldViewPr snapToGrid="0">
      <p:cViewPr varScale="1">
        <p:scale>
          <a:sx n="64" d="100"/>
          <a:sy n="64" d="100"/>
        </p:scale>
        <p:origin x="2581" y="37"/>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2" Type="http://schemas.openxmlformats.org/officeDocument/2006/relationships/tags" Target="tags/tag71.xml"/><Relationship Id="rId21" Type="http://schemas.openxmlformats.org/officeDocument/2006/relationships/commentAuthors" Target="commentAuthors.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347" cy="49821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1342" y="0"/>
            <a:ext cx="2946347" cy="498215"/>
          </a:xfrm>
          <a:prstGeom prst="rect">
            <a:avLst/>
          </a:prstGeom>
        </p:spPr>
        <p:txBody>
          <a:bodyPr vert="horz" lIns="91440" tIns="45720" rIns="91440" bIns="45720" rtlCol="0"/>
          <a:lstStyle>
            <a:lvl1pPr algn="r">
              <a:defRPr sz="1200"/>
            </a:lvl1pPr>
          </a:lstStyle>
          <a:p>
            <a:fld id="{4FE8C601-4179-4DF0-9BD2-9FBE63BCF89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26642" y="556591"/>
            <a:ext cx="6343905" cy="356980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226642" y="4184773"/>
            <a:ext cx="6345978" cy="5246826"/>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9431600"/>
            <a:ext cx="2946347" cy="498214"/>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1342" y="9431600"/>
            <a:ext cx="2946347" cy="498214"/>
          </a:xfrm>
          <a:prstGeom prst="rect">
            <a:avLst/>
          </a:prstGeom>
        </p:spPr>
        <p:txBody>
          <a:bodyPr vert="horz" lIns="91440" tIns="45720" rIns="91440" bIns="45720" rtlCol="0" anchor="b"/>
          <a:lstStyle>
            <a:lvl1pPr algn="r">
              <a:defRPr sz="1200"/>
            </a:lvl1pPr>
          </a:lstStyle>
          <a:p>
            <a:fld id="{AFF25857-32F1-465E-8A3D-993BA041AD3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9E6FDB6-6D2B-46C1-9FA1-D82906A37C3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9E6FDB6-6D2B-46C1-9FA1-D82906A37C3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正文1">
    <p:spTree>
      <p:nvGrpSpPr>
        <p:cNvPr id="1" name=""/>
        <p:cNvGrpSpPr/>
        <p:nvPr/>
      </p:nvGrpSpPr>
      <p:grpSpPr>
        <a:xfrm>
          <a:off x="0" y="0"/>
          <a:ext cx="0" cy="0"/>
          <a:chOff x="0" y="0"/>
          <a:chExt cx="0" cy="0"/>
        </a:xfrm>
      </p:grpSpPr>
      <p:sp>
        <p:nvSpPr>
          <p:cNvPr id="7" name="矩形 6"/>
          <p:cNvSpPr/>
          <p:nvPr userDrawn="1"/>
        </p:nvSpPr>
        <p:spPr>
          <a:xfrm>
            <a:off x="0" y="6492875"/>
            <a:ext cx="12192000" cy="365125"/>
          </a:xfrm>
          <a:prstGeom prst="rect">
            <a:avLst/>
          </a:prstGeom>
          <a:gradFill flip="none" rotWithShape="1">
            <a:gsLst>
              <a:gs pos="82000">
                <a:srgbClr val="AB032B"/>
              </a:gs>
              <a:gs pos="63000">
                <a:srgbClr val="950556"/>
              </a:gs>
              <a:gs pos="0">
                <a:srgbClr val="6A0AAB"/>
              </a:gs>
              <a:gs pos="100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425450" y="190500"/>
            <a:ext cx="9309100" cy="798788"/>
          </a:xfrm>
        </p:spPr>
        <p:txBody>
          <a:bodyPr>
            <a:normAutofit/>
          </a:bodyPr>
          <a:lstStyle>
            <a:lvl1pPr>
              <a:defRPr sz="3600">
                <a:solidFill>
                  <a:srgbClr val="7030A0"/>
                </a:solidFill>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425450" y="1238250"/>
            <a:ext cx="11372850" cy="5010149"/>
          </a:xfrm>
        </p:spPr>
        <p:txBody>
          <a:bodyPr>
            <a:normAutofit/>
          </a:bodyPr>
          <a:lstStyle>
            <a:lvl1pPr>
              <a:defRPr sz="2400"/>
            </a:lvl1pPr>
            <a:lvl2pPr>
              <a:defRPr sz="2000"/>
            </a:lvl2pPr>
            <a:lvl3pPr>
              <a:defRPr sz="1800"/>
            </a:lvl3pPr>
            <a:lvl4pPr>
              <a:defRPr sz="1600"/>
            </a:lvl4pPr>
            <a:lvl5pPr>
              <a:defRPr sz="1600"/>
            </a:lvl5p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灯片编号占位符 5"/>
          <p:cNvSpPr>
            <a:spLocks noGrp="1"/>
          </p:cNvSpPr>
          <p:nvPr>
            <p:ph type="sldNum" sz="quarter" idx="12"/>
          </p:nvPr>
        </p:nvSpPr>
        <p:spPr>
          <a:xfrm>
            <a:off x="11589456" y="6492875"/>
            <a:ext cx="539044" cy="352953"/>
          </a:xfrm>
        </p:spPr>
        <p:txBody>
          <a:bodyPr/>
          <a:lstStyle>
            <a:lvl1pPr>
              <a:defRPr b="1">
                <a:solidFill>
                  <a:schemeClr val="bg1"/>
                </a:solidFill>
              </a:defRPr>
            </a:lvl1pPr>
          </a:lstStyle>
          <a:p>
            <a:fld id="{7E94C9D3-C384-4E7D-BD0D-43030464E9B0}" type="slidenum">
              <a:rPr lang="zh-CN" altLang="en-US" smtClean="0"/>
            </a:fld>
            <a:endParaRPr lang="zh-CN" altLang="en-US"/>
          </a:p>
        </p:txBody>
      </p:sp>
      <p:pic>
        <p:nvPicPr>
          <p:cNvPr id="9" name="清华校徽校标矢量图.ai-3 [转换].png"/>
          <p:cNvPicPr/>
          <p:nvPr userDrawn="1"/>
        </p:nvPicPr>
        <p:blipFill rotWithShape="1">
          <a:blip r:embed="rId2" cstate="print">
            <a:alphaModFix amt="67408"/>
            <a:duotone>
              <a:prstClr val="black"/>
              <a:srgbClr val="6A0AAB">
                <a:tint val="45000"/>
                <a:satMod val="400000"/>
              </a:srgbClr>
            </a:duotone>
          </a:blip>
          <a:srcRect l="19950" t="62600" r="26455" b="20888"/>
          <a:stretch>
            <a:fillRect/>
          </a:stretch>
        </p:blipFill>
        <p:spPr>
          <a:xfrm>
            <a:off x="9981896" y="190500"/>
            <a:ext cx="1962454" cy="798788"/>
          </a:xfrm>
          <a:prstGeom prst="rect">
            <a:avLst/>
          </a:prstGeom>
          <a:ln w="12700">
            <a:miter lim="4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白板">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7E94C9D3-C384-4E7D-BD0D-43030464E9B0}"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showMasterSp="0" userDrawn="1">
  <p:cSld name="标题幻灯片">
    <p:spTree>
      <p:nvGrpSpPr>
        <p:cNvPr id="1" name=""/>
        <p:cNvGrpSpPr/>
        <p:nvPr/>
      </p:nvGrpSpPr>
      <p:grpSpPr>
        <a:xfrm>
          <a:off x="0" y="0"/>
          <a:ext cx="0" cy="0"/>
          <a:chOff x="0" y="0"/>
          <a:chExt cx="0" cy="0"/>
        </a:xfrm>
      </p:grpSpPr>
      <p:grpSp>
        <p:nvGrpSpPr>
          <p:cNvPr id="10" name="组合 9"/>
          <p:cNvGrpSpPr/>
          <p:nvPr userDrawn="1"/>
        </p:nvGrpSpPr>
        <p:grpSpPr>
          <a:xfrm>
            <a:off x="0" y="319314"/>
            <a:ext cx="12206514" cy="6553200"/>
            <a:chOff x="-100178" y="243584"/>
            <a:chExt cx="12349278" cy="6614417"/>
          </a:xfrm>
        </p:grpSpPr>
        <p:sp>
          <p:nvSpPr>
            <p:cNvPr id="16" name="任意多边形: 形状 15"/>
            <p:cNvSpPr/>
            <p:nvPr/>
          </p:nvSpPr>
          <p:spPr>
            <a:xfrm>
              <a:off x="1290792" y="243584"/>
              <a:ext cx="10948991" cy="6614416"/>
            </a:xfrm>
            <a:custGeom>
              <a:avLst/>
              <a:gdLst>
                <a:gd name="connsiteX0" fmla="*/ 10927348 w 10948991"/>
                <a:gd name="connsiteY0" fmla="*/ 0 h 6614416"/>
                <a:gd name="connsiteX1" fmla="*/ 10948991 w 10948991"/>
                <a:gd name="connsiteY1" fmla="*/ 216423 h 6614416"/>
                <a:gd name="connsiteX2" fmla="*/ 6412213 w 10948991"/>
                <a:gd name="connsiteY2" fmla="*/ 2518628 h 6614416"/>
                <a:gd name="connsiteX3" fmla="*/ 1062811 w 10948991"/>
                <a:gd name="connsiteY3" fmla="*/ 6601329 h 6614416"/>
                <a:gd name="connsiteX4" fmla="*/ 1048102 w 10948991"/>
                <a:gd name="connsiteY4" fmla="*/ 6614416 h 6614416"/>
                <a:gd name="connsiteX5" fmla="*/ 0 w 10948991"/>
                <a:gd name="connsiteY5" fmla="*/ 6614416 h 6614416"/>
                <a:gd name="connsiteX6" fmla="*/ 96161 w 10948991"/>
                <a:gd name="connsiteY6" fmla="*/ 6527148 h 6614416"/>
                <a:gd name="connsiteX7" fmla="*/ 549839 w 10948991"/>
                <a:gd name="connsiteY7" fmla="*/ 6122080 h 6614416"/>
                <a:gd name="connsiteX8" fmla="*/ 10927348 w 10948991"/>
                <a:gd name="connsiteY8" fmla="*/ 0 h 661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48991" h="6614416">
                  <a:moveTo>
                    <a:pt x="10927348" y="0"/>
                  </a:moveTo>
                  <a:lnTo>
                    <a:pt x="10948991" y="216423"/>
                  </a:lnTo>
                  <a:cubicBezTo>
                    <a:pt x="10948991" y="216423"/>
                    <a:pt x="9450258" y="825114"/>
                    <a:pt x="6412213" y="2518628"/>
                  </a:cubicBezTo>
                  <a:cubicBezTo>
                    <a:pt x="4798251" y="3418308"/>
                    <a:pt x="2687247" y="5163188"/>
                    <a:pt x="1062811" y="6601329"/>
                  </a:cubicBezTo>
                  <a:lnTo>
                    <a:pt x="1048102" y="6614416"/>
                  </a:lnTo>
                  <a:lnTo>
                    <a:pt x="0" y="6614416"/>
                  </a:lnTo>
                  <a:lnTo>
                    <a:pt x="96161" y="6527148"/>
                  </a:lnTo>
                  <a:cubicBezTo>
                    <a:pt x="359095" y="6289576"/>
                    <a:pt x="549839" y="6122080"/>
                    <a:pt x="549839" y="6122080"/>
                  </a:cubicBezTo>
                  <a:cubicBezTo>
                    <a:pt x="4480633" y="1953222"/>
                    <a:pt x="10927348" y="0"/>
                    <a:pt x="10927348" y="0"/>
                  </a:cubicBezTo>
                  <a:close/>
                </a:path>
              </a:pathLst>
            </a:custGeom>
            <a:solidFill>
              <a:schemeClr val="accent2"/>
            </a:solidFill>
            <a:ln w="9525" cap="flat">
              <a:noFill/>
              <a:prstDash val="solid"/>
              <a:miter/>
            </a:ln>
          </p:spPr>
          <p:txBody>
            <a:bodyPr rtlCol="0" anchor="ctr"/>
            <a:lstStyle/>
            <a:p>
              <a:endParaRPr lang="zh-CN" altLang="en-US"/>
            </a:p>
          </p:txBody>
        </p:sp>
        <p:sp>
          <p:nvSpPr>
            <p:cNvPr id="15" name="任意多边形: 形状 14"/>
            <p:cNvSpPr/>
            <p:nvPr/>
          </p:nvSpPr>
          <p:spPr>
            <a:xfrm>
              <a:off x="-100178" y="3454768"/>
              <a:ext cx="5590253" cy="3403233"/>
            </a:xfrm>
            <a:custGeom>
              <a:avLst/>
              <a:gdLst>
                <a:gd name="connsiteX0" fmla="*/ 5590253 w 5590253"/>
                <a:gd name="connsiteY0" fmla="*/ 0 h 3403233"/>
                <a:gd name="connsiteX1" fmla="*/ 1672181 w 5590253"/>
                <a:gd name="connsiteY1" fmla="*/ 3403233 h 3403233"/>
                <a:gd name="connsiteX2" fmla="*/ 0 w 5590253"/>
                <a:gd name="connsiteY2" fmla="*/ 3403233 h 3403233"/>
                <a:gd name="connsiteX3" fmla="*/ 11935 w 5590253"/>
                <a:gd name="connsiteY3" fmla="*/ 1606946 h 3403233"/>
                <a:gd name="connsiteX4" fmla="*/ 5590253 w 5590253"/>
                <a:gd name="connsiteY4" fmla="*/ 0 h 340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90253" h="3403233">
                  <a:moveTo>
                    <a:pt x="5590253" y="0"/>
                  </a:moveTo>
                  <a:lnTo>
                    <a:pt x="1672181" y="3403233"/>
                  </a:lnTo>
                  <a:lnTo>
                    <a:pt x="0" y="3403233"/>
                  </a:lnTo>
                  <a:lnTo>
                    <a:pt x="11935" y="1606946"/>
                  </a:lnTo>
                  <a:cubicBezTo>
                    <a:pt x="11935" y="1606946"/>
                    <a:pt x="1226612" y="2908192"/>
                    <a:pt x="5590253" y="0"/>
                  </a:cubicBezTo>
                  <a:close/>
                </a:path>
              </a:pathLst>
            </a:custGeom>
            <a:solidFill>
              <a:schemeClr val="accent3"/>
            </a:solidFill>
            <a:ln w="9525" cap="flat">
              <a:noFill/>
              <a:prstDash val="solid"/>
              <a:miter/>
            </a:ln>
          </p:spPr>
          <p:txBody>
            <a:bodyPr rtlCol="0" anchor="ctr"/>
            <a:lstStyle/>
            <a:p>
              <a:endParaRPr lang="zh-CN" altLang="en-US"/>
            </a:p>
          </p:txBody>
        </p:sp>
        <p:sp>
          <p:nvSpPr>
            <p:cNvPr id="14" name="任意多边形: 形状 13"/>
            <p:cNvSpPr/>
            <p:nvPr/>
          </p:nvSpPr>
          <p:spPr>
            <a:xfrm>
              <a:off x="2255450" y="268342"/>
              <a:ext cx="9993650" cy="6589658"/>
            </a:xfrm>
            <a:custGeom>
              <a:avLst/>
              <a:gdLst>
                <a:gd name="connsiteX0" fmla="*/ 9993650 w 9993650"/>
                <a:gd name="connsiteY0" fmla="*/ 0 h 6589658"/>
                <a:gd name="connsiteX1" fmla="*/ 9993650 w 9993650"/>
                <a:gd name="connsiteY1" fmla="*/ 6589658 h 6589658"/>
                <a:gd name="connsiteX2" fmla="*/ 9481282 w 9993650"/>
                <a:gd name="connsiteY2" fmla="*/ 6589658 h 6589658"/>
                <a:gd name="connsiteX3" fmla="*/ 9442156 w 9993650"/>
                <a:gd name="connsiteY3" fmla="*/ 6576126 h 6589658"/>
                <a:gd name="connsiteX4" fmla="*/ 1536593 w 9993650"/>
                <a:gd name="connsiteY4" fmla="*/ 6502535 h 6589658"/>
                <a:gd name="connsiteX5" fmla="*/ 1251116 w 9993650"/>
                <a:gd name="connsiteY5" fmla="*/ 6589658 h 6589658"/>
                <a:gd name="connsiteX6" fmla="*/ 0 w 9993650"/>
                <a:gd name="connsiteY6" fmla="*/ 6589658 h 6589658"/>
                <a:gd name="connsiteX7" fmla="*/ 195378 w 9993650"/>
                <a:gd name="connsiteY7" fmla="*/ 6414513 h 6589658"/>
                <a:gd name="connsiteX8" fmla="*/ 3300752 w 9993650"/>
                <a:gd name="connsiteY8" fmla="*/ 3857750 h 6589658"/>
                <a:gd name="connsiteX9" fmla="*/ 9993650 w 9993650"/>
                <a:gd name="connsiteY9" fmla="*/ 0 h 6589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93650" h="6589658">
                  <a:moveTo>
                    <a:pt x="9993650" y="0"/>
                  </a:moveTo>
                  <a:lnTo>
                    <a:pt x="9993650" y="6589658"/>
                  </a:lnTo>
                  <a:lnTo>
                    <a:pt x="9481282" y="6589658"/>
                  </a:lnTo>
                  <a:lnTo>
                    <a:pt x="9442156" y="6576126"/>
                  </a:lnTo>
                  <a:cubicBezTo>
                    <a:pt x="6331463" y="5540142"/>
                    <a:pt x="3479003" y="5935015"/>
                    <a:pt x="1536593" y="6502535"/>
                  </a:cubicBezTo>
                  <a:lnTo>
                    <a:pt x="1251116" y="6589658"/>
                  </a:lnTo>
                  <a:lnTo>
                    <a:pt x="0" y="6589658"/>
                  </a:lnTo>
                  <a:lnTo>
                    <a:pt x="195378" y="6414513"/>
                  </a:lnTo>
                  <a:cubicBezTo>
                    <a:pt x="1925596" y="4879294"/>
                    <a:pt x="3300752" y="3857750"/>
                    <a:pt x="3300752" y="3857750"/>
                  </a:cubicBezTo>
                  <a:cubicBezTo>
                    <a:pt x="5889719" y="1547428"/>
                    <a:pt x="9993650" y="0"/>
                    <a:pt x="9993650" y="0"/>
                  </a:cubicBezTo>
                  <a:close/>
                </a:path>
              </a:pathLst>
            </a:custGeom>
            <a:gradFill>
              <a:gsLst>
                <a:gs pos="0">
                  <a:schemeClr val="accent4"/>
                </a:gs>
                <a:gs pos="100000">
                  <a:schemeClr val="accent1"/>
                </a:gs>
              </a:gsLst>
              <a:lin ang="5400000" scaled="1"/>
            </a:gradFill>
            <a:ln w="9525" cap="flat">
              <a:noFill/>
              <a:prstDash val="solid"/>
              <a:miter/>
            </a:ln>
          </p:spPr>
          <p:txBody>
            <a:bodyPr rtlCol="0" anchor="ctr"/>
            <a:lstStyle/>
            <a:p>
              <a:endParaRPr lang="zh-CN" altLang="en-US" dirty="0"/>
            </a:p>
          </p:txBody>
        </p:sp>
      </p:grpSp>
      <p:sp>
        <p:nvSpPr>
          <p:cNvPr id="9801" name="副标题 2"/>
          <p:cNvSpPr>
            <a:spLocks noGrp="1"/>
          </p:cNvSpPr>
          <p:nvPr userDrawn="1">
            <p:ph type="subTitle" idx="1"/>
          </p:nvPr>
        </p:nvSpPr>
        <p:spPr>
          <a:xfrm>
            <a:off x="673099" y="2356861"/>
            <a:ext cx="5669644" cy="558799"/>
          </a:xfrm>
        </p:spPr>
        <p:txBody>
          <a:bodyPr anchor="ct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US" dirty="0"/>
          </a:p>
        </p:txBody>
      </p:sp>
      <p:sp>
        <p:nvSpPr>
          <p:cNvPr id="9802" name="标题 1"/>
          <p:cNvSpPr>
            <a:spLocks noGrp="1"/>
          </p:cNvSpPr>
          <p:nvPr userDrawn="1">
            <p:ph type="ctrTitle"/>
          </p:nvPr>
        </p:nvSpPr>
        <p:spPr>
          <a:xfrm>
            <a:off x="673099" y="1079864"/>
            <a:ext cx="5669644" cy="1262862"/>
          </a:xfrm>
        </p:spPr>
        <p:txBody>
          <a:bodyPr anchor="ctr">
            <a:noAutofit/>
          </a:bodyPr>
          <a:lstStyle>
            <a:lvl1pPr algn="l">
              <a:defRPr sz="4000">
                <a:solidFill>
                  <a:schemeClr val="tx1"/>
                </a:solidFill>
              </a:defRPr>
            </a:lvl1pPr>
          </a:lstStyle>
          <a:p>
            <a:r>
              <a:rPr lang="en-US" dirty="0"/>
              <a:t>Click to edit Master title style</a:t>
            </a:r>
            <a:endParaRPr lang="zh-CN" altLang="en-US" dirty="0"/>
          </a:p>
        </p:txBody>
      </p:sp>
      <p:sp>
        <p:nvSpPr>
          <p:cNvPr id="12" name="文本占位符 13"/>
          <p:cNvSpPr>
            <a:spLocks noGrp="1"/>
          </p:cNvSpPr>
          <p:nvPr userDrawn="1">
            <p:ph type="body" sz="quarter" idx="10" hasCustomPrompt="1"/>
          </p:nvPr>
        </p:nvSpPr>
        <p:spPr>
          <a:xfrm>
            <a:off x="673099" y="3591058"/>
            <a:ext cx="5669644" cy="296271"/>
          </a:xfrm>
        </p:spPr>
        <p:txBody>
          <a:bodyPr vert="horz" anchor="ctr">
            <a:noAutofit/>
          </a:bodyPr>
          <a:lstStyle>
            <a:lvl1pPr marL="0" indent="0" algn="l">
              <a:buNone/>
              <a:defRPr sz="1500" b="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Signature</a:t>
            </a:r>
            <a:endParaRPr lang="en-US" altLang="zh-CN" dirty="0"/>
          </a:p>
        </p:txBody>
      </p:sp>
      <p:sp>
        <p:nvSpPr>
          <p:cNvPr id="13" name="文本占位符 13"/>
          <p:cNvSpPr>
            <a:spLocks noGrp="1"/>
          </p:cNvSpPr>
          <p:nvPr userDrawn="1">
            <p:ph type="body" sz="quarter" idx="11" hasCustomPrompt="1"/>
          </p:nvPr>
        </p:nvSpPr>
        <p:spPr>
          <a:xfrm>
            <a:off x="673099" y="3887329"/>
            <a:ext cx="5669644" cy="296271"/>
          </a:xfrm>
        </p:spPr>
        <p:txBody>
          <a:bodyPr vert="horz" anchor="ctr">
            <a:noAutofit/>
          </a:bodyPr>
          <a:lstStyle>
            <a:lvl1pPr marL="0" indent="0" algn="l">
              <a:buNone/>
              <a:defRPr sz="1500" b="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showMasterSp="0" userDrawn="1">
  <p:cSld name="节标题">
    <p:spTree>
      <p:nvGrpSpPr>
        <p:cNvPr id="1" name=""/>
        <p:cNvGrpSpPr/>
        <p:nvPr/>
      </p:nvGrpSpPr>
      <p:grpSpPr>
        <a:xfrm>
          <a:off x="0" y="0"/>
          <a:ext cx="0" cy="0"/>
          <a:chOff x="0" y="0"/>
          <a:chExt cx="0" cy="0"/>
        </a:xfrm>
      </p:grpSpPr>
      <p:sp>
        <p:nvSpPr>
          <p:cNvPr id="20" name="标题 1"/>
          <p:cNvSpPr>
            <a:spLocks noGrp="1"/>
          </p:cNvSpPr>
          <p:nvPr userDrawn="1">
            <p:ph type="title"/>
          </p:nvPr>
        </p:nvSpPr>
        <p:spPr>
          <a:xfrm>
            <a:off x="5432635" y="2406872"/>
            <a:ext cx="5419185" cy="895350"/>
          </a:xfrm>
        </p:spPr>
        <p:txBody>
          <a:bodyPr anchor="b">
            <a:normAutofit/>
          </a:bodyPr>
          <a:lstStyle>
            <a:lvl1pPr algn="l">
              <a:defRPr sz="24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5433751" y="3302222"/>
            <a:ext cx="5419185" cy="1015623"/>
          </a:xfrm>
        </p:spPr>
        <p:txBody>
          <a:bodyPr anchor="t">
            <a:normAutofit/>
          </a:bodyPr>
          <a:lstStyle>
            <a:lvl1pPr marL="0" indent="0" algn="l">
              <a:lnSpc>
                <a:spcPct val="100000"/>
              </a:lnSpc>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endParaRPr lang="en-US" dirty="0"/>
          </a:p>
        </p:txBody>
      </p:sp>
      <p:sp>
        <p:nvSpPr>
          <p:cNvPr id="7" name="任意多边形: 形状 6"/>
          <p:cNvSpPr/>
          <p:nvPr/>
        </p:nvSpPr>
        <p:spPr>
          <a:xfrm rot="5400000">
            <a:off x="-1200865" y="1974334"/>
            <a:ext cx="6088358" cy="3686628"/>
          </a:xfrm>
          <a:custGeom>
            <a:avLst/>
            <a:gdLst>
              <a:gd name="connsiteX0" fmla="*/ 10927348 w 10948991"/>
              <a:gd name="connsiteY0" fmla="*/ 0 h 6614416"/>
              <a:gd name="connsiteX1" fmla="*/ 10948991 w 10948991"/>
              <a:gd name="connsiteY1" fmla="*/ 216423 h 6614416"/>
              <a:gd name="connsiteX2" fmla="*/ 6412213 w 10948991"/>
              <a:gd name="connsiteY2" fmla="*/ 2518628 h 6614416"/>
              <a:gd name="connsiteX3" fmla="*/ 1062811 w 10948991"/>
              <a:gd name="connsiteY3" fmla="*/ 6601329 h 6614416"/>
              <a:gd name="connsiteX4" fmla="*/ 1048102 w 10948991"/>
              <a:gd name="connsiteY4" fmla="*/ 6614416 h 6614416"/>
              <a:gd name="connsiteX5" fmla="*/ 0 w 10948991"/>
              <a:gd name="connsiteY5" fmla="*/ 6614416 h 6614416"/>
              <a:gd name="connsiteX6" fmla="*/ 96161 w 10948991"/>
              <a:gd name="connsiteY6" fmla="*/ 6527148 h 6614416"/>
              <a:gd name="connsiteX7" fmla="*/ 549839 w 10948991"/>
              <a:gd name="connsiteY7" fmla="*/ 6122080 h 6614416"/>
              <a:gd name="connsiteX8" fmla="*/ 10927348 w 10948991"/>
              <a:gd name="connsiteY8" fmla="*/ 0 h 661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48991" h="6614416">
                <a:moveTo>
                  <a:pt x="10927348" y="0"/>
                </a:moveTo>
                <a:lnTo>
                  <a:pt x="10948991" y="216423"/>
                </a:lnTo>
                <a:cubicBezTo>
                  <a:pt x="10948991" y="216423"/>
                  <a:pt x="9450258" y="825114"/>
                  <a:pt x="6412213" y="2518628"/>
                </a:cubicBezTo>
                <a:cubicBezTo>
                  <a:pt x="4798251" y="3418308"/>
                  <a:pt x="2687247" y="5163188"/>
                  <a:pt x="1062811" y="6601329"/>
                </a:cubicBezTo>
                <a:lnTo>
                  <a:pt x="1048102" y="6614416"/>
                </a:lnTo>
                <a:lnTo>
                  <a:pt x="0" y="6614416"/>
                </a:lnTo>
                <a:lnTo>
                  <a:pt x="96161" y="6527148"/>
                </a:lnTo>
                <a:cubicBezTo>
                  <a:pt x="359095" y="6289576"/>
                  <a:pt x="549839" y="6122080"/>
                  <a:pt x="549839" y="6122080"/>
                </a:cubicBezTo>
                <a:cubicBezTo>
                  <a:pt x="4480633" y="1953222"/>
                  <a:pt x="10927348" y="0"/>
                  <a:pt x="10927348" y="0"/>
                </a:cubicBezTo>
                <a:close/>
              </a:path>
            </a:pathLst>
          </a:custGeom>
          <a:solidFill>
            <a:schemeClr val="accent2"/>
          </a:solidFill>
          <a:ln w="9525" cap="flat">
            <a:noFill/>
            <a:prstDash val="solid"/>
            <a:miter/>
          </a:ln>
        </p:spPr>
        <p:txBody>
          <a:bodyPr rtlCol="0" anchor="ctr"/>
          <a:lstStyle/>
          <a:p>
            <a:endParaRPr lang="zh-CN" altLang="en-US"/>
          </a:p>
        </p:txBody>
      </p:sp>
      <p:sp>
        <p:nvSpPr>
          <p:cNvPr id="8" name="任意多边形: 形状 7"/>
          <p:cNvSpPr/>
          <p:nvPr/>
        </p:nvSpPr>
        <p:spPr>
          <a:xfrm rot="5400000">
            <a:off x="-605857" y="605855"/>
            <a:ext cx="3108548" cy="1896835"/>
          </a:xfrm>
          <a:custGeom>
            <a:avLst/>
            <a:gdLst>
              <a:gd name="connsiteX0" fmla="*/ 5590253 w 5590253"/>
              <a:gd name="connsiteY0" fmla="*/ 0 h 3403233"/>
              <a:gd name="connsiteX1" fmla="*/ 1672181 w 5590253"/>
              <a:gd name="connsiteY1" fmla="*/ 3403233 h 3403233"/>
              <a:gd name="connsiteX2" fmla="*/ 0 w 5590253"/>
              <a:gd name="connsiteY2" fmla="*/ 3403233 h 3403233"/>
              <a:gd name="connsiteX3" fmla="*/ 11935 w 5590253"/>
              <a:gd name="connsiteY3" fmla="*/ 1606946 h 3403233"/>
              <a:gd name="connsiteX4" fmla="*/ 5590253 w 5590253"/>
              <a:gd name="connsiteY4" fmla="*/ 0 h 340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90253" h="3403233">
                <a:moveTo>
                  <a:pt x="5590253" y="0"/>
                </a:moveTo>
                <a:lnTo>
                  <a:pt x="1672181" y="3403233"/>
                </a:lnTo>
                <a:lnTo>
                  <a:pt x="0" y="3403233"/>
                </a:lnTo>
                <a:lnTo>
                  <a:pt x="11935" y="1606946"/>
                </a:lnTo>
                <a:cubicBezTo>
                  <a:pt x="11935" y="1606946"/>
                  <a:pt x="1226612" y="2908192"/>
                  <a:pt x="5590253" y="0"/>
                </a:cubicBezTo>
                <a:close/>
              </a:path>
            </a:pathLst>
          </a:custGeom>
          <a:solidFill>
            <a:schemeClr val="accent3"/>
          </a:solidFill>
          <a:ln w="9525" cap="flat">
            <a:noFill/>
            <a:prstDash val="solid"/>
            <a:miter/>
          </a:ln>
        </p:spPr>
        <p:txBody>
          <a:bodyPr rtlCol="0" anchor="ctr"/>
          <a:lstStyle/>
          <a:p>
            <a:endParaRPr lang="zh-CN" altLang="en-US"/>
          </a:p>
        </p:txBody>
      </p:sp>
      <p:sp>
        <p:nvSpPr>
          <p:cNvPr id="9" name="任意多边形: 形状 8"/>
          <p:cNvSpPr/>
          <p:nvPr/>
        </p:nvSpPr>
        <p:spPr>
          <a:xfrm rot="5400000">
            <a:off x="-942148" y="2252031"/>
            <a:ext cx="5557125" cy="3672829"/>
          </a:xfrm>
          <a:custGeom>
            <a:avLst/>
            <a:gdLst>
              <a:gd name="connsiteX0" fmla="*/ 9993650 w 9993650"/>
              <a:gd name="connsiteY0" fmla="*/ 0 h 6589658"/>
              <a:gd name="connsiteX1" fmla="*/ 9993650 w 9993650"/>
              <a:gd name="connsiteY1" fmla="*/ 6589658 h 6589658"/>
              <a:gd name="connsiteX2" fmla="*/ 9481282 w 9993650"/>
              <a:gd name="connsiteY2" fmla="*/ 6589658 h 6589658"/>
              <a:gd name="connsiteX3" fmla="*/ 9442156 w 9993650"/>
              <a:gd name="connsiteY3" fmla="*/ 6576126 h 6589658"/>
              <a:gd name="connsiteX4" fmla="*/ 1536593 w 9993650"/>
              <a:gd name="connsiteY4" fmla="*/ 6502535 h 6589658"/>
              <a:gd name="connsiteX5" fmla="*/ 1251116 w 9993650"/>
              <a:gd name="connsiteY5" fmla="*/ 6589658 h 6589658"/>
              <a:gd name="connsiteX6" fmla="*/ 0 w 9993650"/>
              <a:gd name="connsiteY6" fmla="*/ 6589658 h 6589658"/>
              <a:gd name="connsiteX7" fmla="*/ 195378 w 9993650"/>
              <a:gd name="connsiteY7" fmla="*/ 6414513 h 6589658"/>
              <a:gd name="connsiteX8" fmla="*/ 3300752 w 9993650"/>
              <a:gd name="connsiteY8" fmla="*/ 3857750 h 6589658"/>
              <a:gd name="connsiteX9" fmla="*/ 9993650 w 9993650"/>
              <a:gd name="connsiteY9" fmla="*/ 0 h 6589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93650" h="6589658">
                <a:moveTo>
                  <a:pt x="9993650" y="0"/>
                </a:moveTo>
                <a:lnTo>
                  <a:pt x="9993650" y="6589658"/>
                </a:lnTo>
                <a:lnTo>
                  <a:pt x="9481282" y="6589658"/>
                </a:lnTo>
                <a:lnTo>
                  <a:pt x="9442156" y="6576126"/>
                </a:lnTo>
                <a:cubicBezTo>
                  <a:pt x="6331463" y="5540142"/>
                  <a:pt x="3479003" y="5935015"/>
                  <a:pt x="1536593" y="6502535"/>
                </a:cubicBezTo>
                <a:lnTo>
                  <a:pt x="1251116" y="6589658"/>
                </a:lnTo>
                <a:lnTo>
                  <a:pt x="0" y="6589658"/>
                </a:lnTo>
                <a:lnTo>
                  <a:pt x="195378" y="6414513"/>
                </a:lnTo>
                <a:cubicBezTo>
                  <a:pt x="1925596" y="4879294"/>
                  <a:pt x="3300752" y="3857750"/>
                  <a:pt x="3300752" y="3857750"/>
                </a:cubicBezTo>
                <a:cubicBezTo>
                  <a:pt x="5889719" y="1547428"/>
                  <a:pt x="9993650" y="0"/>
                  <a:pt x="9993650" y="0"/>
                </a:cubicBezTo>
                <a:close/>
              </a:path>
            </a:pathLst>
          </a:custGeom>
          <a:gradFill>
            <a:gsLst>
              <a:gs pos="0">
                <a:schemeClr val="accent4"/>
              </a:gs>
              <a:gs pos="100000">
                <a:schemeClr val="accent1"/>
              </a:gs>
            </a:gsLst>
            <a:lin ang="5400000" scaled="1"/>
          </a:gradFill>
          <a:ln w="9525" cap="flat">
            <a:noFill/>
            <a:prstDash val="solid"/>
            <a:miter/>
          </a:ln>
        </p:spPr>
        <p:txBody>
          <a:bodyPr rtlCol="0" anchor="ctr"/>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灯片编号占位符 5"/>
          <p:cNvSpPr>
            <a:spLocks noGrp="1"/>
          </p:cNvSpPr>
          <p:nvPr>
            <p:ph type="sldNum" sz="quarter" idx="4"/>
          </p:nvPr>
        </p:nvSpPr>
        <p:spPr>
          <a:xfrm>
            <a:off x="11525956" y="6390216"/>
            <a:ext cx="53904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94C9D3-C384-4E7D-BD0D-43030464E9B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323850" algn="l" defTabSz="914400" rtl="0" eaLnBrk="1" latinLnBrk="0" hangingPunct="1">
        <a:lnSpc>
          <a:spcPct val="120000"/>
        </a:lnSpc>
        <a:spcBef>
          <a:spcPts val="1000"/>
        </a:spcBef>
        <a:buFont typeface="Wingdings" panose="05000000000000000000" pitchFamily="2" charset="2"/>
        <a:buChar char="n"/>
        <a:defRPr sz="2800" b="1" kern="1200">
          <a:solidFill>
            <a:schemeClr val="tx1"/>
          </a:solidFill>
          <a:latin typeface="+mn-lt"/>
          <a:ea typeface="+mn-ea"/>
          <a:cs typeface="+mn-cs"/>
        </a:defRPr>
      </a:lvl1pPr>
      <a:lvl2pPr marL="685800" indent="-323850" algn="l" defTabSz="914400" rtl="0" eaLnBrk="1" latinLnBrk="0" hangingPunct="1">
        <a:lnSpc>
          <a:spcPct val="120000"/>
        </a:lnSpc>
        <a:spcBef>
          <a:spcPts val="500"/>
        </a:spcBef>
        <a:buFont typeface="Wingdings" panose="05000000000000000000" pitchFamily="2" charset="2"/>
        <a:buChar char="n"/>
        <a:defRPr sz="2400" b="1" kern="1200">
          <a:solidFill>
            <a:schemeClr val="tx1"/>
          </a:solidFill>
          <a:latin typeface="+mn-lt"/>
          <a:ea typeface="+mn-ea"/>
          <a:cs typeface="+mn-cs"/>
        </a:defRPr>
      </a:lvl2pPr>
      <a:lvl3pPr marL="1143000" indent="-323850" algn="l" defTabSz="914400" rtl="0" eaLnBrk="1" latinLnBrk="0" hangingPunct="1">
        <a:lnSpc>
          <a:spcPct val="120000"/>
        </a:lnSpc>
        <a:spcBef>
          <a:spcPts val="500"/>
        </a:spcBef>
        <a:buFont typeface="Wingdings" panose="05000000000000000000" pitchFamily="2" charset="2"/>
        <a:buChar char="n"/>
        <a:defRPr sz="2000" b="1" kern="1200">
          <a:solidFill>
            <a:schemeClr val="tx1"/>
          </a:solidFill>
          <a:latin typeface="+mn-lt"/>
          <a:ea typeface="+mn-ea"/>
          <a:cs typeface="+mn-cs"/>
        </a:defRPr>
      </a:lvl3pPr>
      <a:lvl4pPr marL="1600200" indent="-323850" algn="l" defTabSz="914400" rtl="0" eaLnBrk="1" latinLnBrk="0" hangingPunct="1">
        <a:lnSpc>
          <a:spcPct val="120000"/>
        </a:lnSpc>
        <a:spcBef>
          <a:spcPts val="500"/>
        </a:spcBef>
        <a:buFont typeface="Wingdings" panose="05000000000000000000" pitchFamily="2" charset="2"/>
        <a:buChar char="n"/>
        <a:defRPr sz="1800" b="1" kern="1200">
          <a:solidFill>
            <a:schemeClr val="tx1"/>
          </a:solidFill>
          <a:latin typeface="+mn-lt"/>
          <a:ea typeface="+mn-ea"/>
          <a:cs typeface="+mn-cs"/>
        </a:defRPr>
      </a:lvl4pPr>
      <a:lvl5pPr marL="2057400" indent="-323850" algn="l" defTabSz="914400" rtl="0" eaLnBrk="1" latinLnBrk="0" hangingPunct="1">
        <a:lnSpc>
          <a:spcPct val="120000"/>
        </a:lnSpc>
        <a:spcBef>
          <a:spcPts val="500"/>
        </a:spcBef>
        <a:buFont typeface="Wingdings" panose="05000000000000000000" pitchFamily="2" charset="2"/>
        <a:buChar char="n"/>
        <a:defRPr sz="18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vmlDrawing" Target="../drawings/vmlDrawing1.vml"/><Relationship Id="rId6" Type="http://schemas.openxmlformats.org/officeDocument/2006/relationships/slideLayout" Target="../slideLayouts/slideLayout3.xml"/><Relationship Id="rId5" Type="http://schemas.openxmlformats.org/officeDocument/2006/relationships/tags" Target="../tags/tag2.xml"/><Relationship Id="rId4" Type="http://schemas.openxmlformats.org/officeDocument/2006/relationships/image" Target="../media/image3.png"/><Relationship Id="rId3" Type="http://schemas.openxmlformats.org/officeDocument/2006/relationships/tags" Target="../tags/tag1.xml"/><Relationship Id="rId2" Type="http://schemas.openxmlformats.org/officeDocument/2006/relationships/image" Target="../media/image2.emf"/><Relationship Id="rId1"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image" Target="../media/image3.png"/><Relationship Id="rId1" Type="http://schemas.openxmlformats.org/officeDocument/2006/relationships/tags" Target="../tags/tag48.xml"/></Relationships>
</file>

<file path=ppt/slides/_rels/slide11.xml.rels><?xml version="1.0" encoding="UTF-8" standalone="yes"?>
<Relationships xmlns="http://schemas.openxmlformats.org/package/2006/relationships"><Relationship Id="rId9" Type="http://schemas.openxmlformats.org/officeDocument/2006/relationships/tags" Target="../tags/tag57.xml"/><Relationship Id="rId8" Type="http://schemas.openxmlformats.org/officeDocument/2006/relationships/tags" Target="../tags/tag56.xml"/><Relationship Id="rId7" Type="http://schemas.openxmlformats.org/officeDocument/2006/relationships/tags" Target="../tags/tag55.xml"/><Relationship Id="rId6" Type="http://schemas.openxmlformats.org/officeDocument/2006/relationships/image" Target="../media/image5.png"/><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image" Target="../media/image3.png"/><Relationship Id="rId13" Type="http://schemas.openxmlformats.org/officeDocument/2006/relationships/notesSlide" Target="../notesSlides/notesSlide11.xml"/><Relationship Id="rId12" Type="http://schemas.openxmlformats.org/officeDocument/2006/relationships/slideLayout" Target="../slideLayouts/slideLayout2.xml"/><Relationship Id="rId11" Type="http://schemas.openxmlformats.org/officeDocument/2006/relationships/tags" Target="../tags/tag59.xml"/><Relationship Id="rId10" Type="http://schemas.openxmlformats.org/officeDocument/2006/relationships/tags" Target="../tags/tag58.xml"/><Relationship Id="rId1" Type="http://schemas.openxmlformats.org/officeDocument/2006/relationships/tags" Target="../tags/tag51.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2.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image" Target="../media/image3.png"/><Relationship Id="rId1" Type="http://schemas.openxmlformats.org/officeDocument/2006/relationships/tags" Target="../tags/tag60.xml"/></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2.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image" Target="../media/image3.png"/><Relationship Id="rId1" Type="http://schemas.openxmlformats.org/officeDocument/2006/relationships/tags" Target="../tags/tag63.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3.xml"/><Relationship Id="rId8" Type="http://schemas.openxmlformats.org/officeDocument/2006/relationships/tags" Target="../tags/tag70.xml"/><Relationship Id="rId7" Type="http://schemas.openxmlformats.org/officeDocument/2006/relationships/image" Target="../media/image6.png"/><Relationship Id="rId6" Type="http://schemas.openxmlformats.org/officeDocument/2006/relationships/tags" Target="../tags/tag69.xml"/><Relationship Id="rId5" Type="http://schemas.openxmlformats.org/officeDocument/2006/relationships/image" Target="../media/image3.png"/><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image" Target="../media/image2.emf"/><Relationship Id="rId11" Type="http://schemas.openxmlformats.org/officeDocument/2006/relationships/notesSlide" Target="../notesSlides/notesSlide14.xml"/><Relationship Id="rId10" Type="http://schemas.openxmlformats.org/officeDocument/2006/relationships/vmlDrawing" Target="../drawings/vmlDrawing2.vml"/><Relationship Id="rId1"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4.xml"/><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image" Target="../media/image3.png"/><Relationship Id="rId1" Type="http://schemas.openxmlformats.org/officeDocument/2006/relationships/tags" Target="../tags/tag8.xml"/></Relationships>
</file>

<file path=ppt/slides/_rels/slide4.xml.rels><?xml version="1.0" encoding="UTF-8" standalone="yes"?>
<Relationships xmlns="http://schemas.openxmlformats.org/package/2006/relationships"><Relationship Id="rId9" Type="http://schemas.openxmlformats.org/officeDocument/2006/relationships/tags" Target="../tags/tag18.xml"/><Relationship Id="rId8" Type="http://schemas.openxmlformats.org/officeDocument/2006/relationships/tags" Target="../tags/tag17.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image" Target="../media/image5.png"/><Relationship Id="rId3" Type="http://schemas.openxmlformats.org/officeDocument/2006/relationships/tags" Target="../tags/tag13.xml"/><Relationship Id="rId2" Type="http://schemas.openxmlformats.org/officeDocument/2006/relationships/tags" Target="../tags/tag12.xml"/><Relationship Id="rId15" Type="http://schemas.openxmlformats.org/officeDocument/2006/relationships/notesSlide" Target="../notesSlides/notesSlide4.xml"/><Relationship Id="rId14" Type="http://schemas.openxmlformats.org/officeDocument/2006/relationships/slideLayout" Target="../slideLayouts/slideLayout2.xml"/><Relationship Id="rId13" Type="http://schemas.openxmlformats.org/officeDocument/2006/relationships/tags" Target="../tags/tag22.xml"/><Relationship Id="rId12" Type="http://schemas.openxmlformats.org/officeDocument/2006/relationships/tags" Target="../tags/tag21.xml"/><Relationship Id="rId11" Type="http://schemas.openxmlformats.org/officeDocument/2006/relationships/tags" Target="../tags/tag20.xml"/><Relationship Id="rId10" Type="http://schemas.openxmlformats.org/officeDocument/2006/relationships/tags" Target="../tags/tag19.xml"/><Relationship Id="rId1" Type="http://schemas.openxmlformats.org/officeDocument/2006/relationships/tags" Target="../tags/tag11.xml"/></Relationships>
</file>

<file path=ppt/slides/_rels/slide5.xml.rels><?xml version="1.0" encoding="UTF-8" standalone="yes"?>
<Relationships xmlns="http://schemas.openxmlformats.org/package/2006/relationships"><Relationship Id="rId9" Type="http://schemas.openxmlformats.org/officeDocument/2006/relationships/notesSlide" Target="../notesSlides/notesSlide5.xml"/><Relationship Id="rId8" Type="http://schemas.openxmlformats.org/officeDocument/2006/relationships/slideLayout" Target="../slideLayouts/slideLayout2.xml"/><Relationship Id="rId7" Type="http://schemas.openxmlformats.org/officeDocument/2006/relationships/tags" Target="../tags/tag2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image" Target="../media/image5.png"/><Relationship Id="rId2" Type="http://schemas.openxmlformats.org/officeDocument/2006/relationships/tags" Target="../tags/tag24.xml"/><Relationship Id="rId1" Type="http://schemas.openxmlformats.org/officeDocument/2006/relationships/tags" Target="../tags/tag23.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2.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image" Target="../media/image5.png"/><Relationship Id="rId2" Type="http://schemas.openxmlformats.org/officeDocument/2006/relationships/tags" Target="../tags/tag30.xml"/><Relationship Id="rId1" Type="http://schemas.openxmlformats.org/officeDocument/2006/relationships/tags" Target="../tags/tag29.xml"/></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2.xml"/><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image" Target="../media/image5.png"/><Relationship Id="rId2" Type="http://schemas.openxmlformats.org/officeDocument/2006/relationships/tags" Target="../tags/tag35.xml"/><Relationship Id="rId1" Type="http://schemas.openxmlformats.org/officeDocument/2006/relationships/tags" Target="../tags/tag34.xml"/></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2.xml"/><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image" Target="../media/image5.png"/><Relationship Id="rId2" Type="http://schemas.openxmlformats.org/officeDocument/2006/relationships/tags" Target="../tags/tag39.xml"/><Relationship Id="rId1" Type="http://schemas.openxmlformats.org/officeDocument/2006/relationships/tags" Target="../tags/tag38.xml"/></Relationships>
</file>

<file path=ppt/slides/_rels/slide9.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2.xml"/><Relationship Id="rId7" Type="http://schemas.openxmlformats.org/officeDocument/2006/relationships/tags" Target="../tags/tag47.xml"/><Relationship Id="rId6" Type="http://schemas.openxmlformats.org/officeDocument/2006/relationships/tags" Target="../tags/tag46.xml"/><Relationship Id="rId5" Type="http://schemas.openxmlformats.org/officeDocument/2006/relationships/tags" Target="../tags/tag45.xml"/><Relationship Id="rId4" Type="http://schemas.openxmlformats.org/officeDocument/2006/relationships/tags" Target="../tags/tag44.xml"/><Relationship Id="rId3" Type="http://schemas.openxmlformats.org/officeDocument/2006/relationships/image" Target="../media/image5.png"/><Relationship Id="rId2" Type="http://schemas.openxmlformats.org/officeDocument/2006/relationships/tags" Target="../tags/tag43.xml"/><Relationship Id="rId1" Type="http://schemas.openxmlformats.org/officeDocument/2006/relationships/tags" Target="../tags/tag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对象 2" hidden="1"/>
          <p:cNvGraphicFramePr>
            <a:graphicFrameLocks noChangeAspect="1"/>
          </p:cNvGraphicFramePr>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40" name="think-cell Slide" r:id="rId1" imgW="9525" imgH="9525" progId="TCLayout.ActiveDocument.1">
                  <p:embed/>
                </p:oleObj>
              </mc:Choice>
              <mc:Fallback>
                <p:oleObj name="think-cell Slide" r:id="rId1" imgW="9525" imgH="9525" progId="TCLayout.ActiveDocument.1">
                  <p:embed/>
                  <p:pic>
                    <p:nvPicPr>
                      <p:cNvPr id="0" name="对象 2" hidden="1"/>
                      <p:cNvPicPr/>
                      <p:nvPr/>
                    </p:nvPicPr>
                    <p:blipFill>
                      <a:blip r:embed="rId2"/>
                      <a:stretch>
                        <a:fillRect/>
                      </a:stretch>
                    </p:blipFill>
                    <p:spPr>
                      <a:xfrm>
                        <a:off x="1588" y="1588"/>
                        <a:ext cx="1588" cy="1588"/>
                      </a:xfrm>
                      <a:prstGeom prst="rect">
                        <a:avLst/>
                      </a:prstGeom>
                    </p:spPr>
                  </p:pic>
                </p:oleObj>
              </mc:Fallback>
            </mc:AlternateContent>
          </a:graphicData>
        </a:graphic>
      </p:graphicFrame>
      <p:sp>
        <p:nvSpPr>
          <p:cNvPr id="2" name="矩形 1" hidden="1"/>
          <p:cNvSpPr/>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US" altLang="zh-CN" sz="4000" b="1" dirty="0">
              <a:latin typeface="Arial" panose="020B0604020202020204" pitchFamily="34" charset="0"/>
              <a:ea typeface="微软雅黑" panose="020B0503020204020204" pitchFamily="34" charset="-122"/>
              <a:cs typeface="+mj-cs"/>
              <a:sym typeface="Arial" panose="020B0604020202020204" pitchFamily="34" charset="0"/>
            </a:endParaRPr>
          </a:p>
        </p:txBody>
      </p:sp>
      <p:sp>
        <p:nvSpPr>
          <p:cNvPr id="5" name="副标题 4"/>
          <p:cNvSpPr>
            <a:spLocks noGrp="1"/>
          </p:cNvSpPr>
          <p:nvPr>
            <p:ph type="subTitle" idx="1"/>
          </p:nvPr>
        </p:nvSpPr>
        <p:spPr>
          <a:xfrm>
            <a:off x="673099" y="3470951"/>
            <a:ext cx="4539562" cy="558799"/>
          </a:xfrm>
        </p:spPr>
        <p:txBody>
          <a:bodyPr>
            <a:normAutofit/>
          </a:bodyPr>
          <a:lstStyle/>
          <a:p>
            <a:r>
              <a:rPr lang="zh-CN" altLang="en-US" sz="2400" b="0" dirty="0"/>
              <a:t>编写组</a:t>
            </a:r>
            <a:endParaRPr lang="zh-CN" altLang="en-US" sz="2400" b="0" dirty="0"/>
          </a:p>
        </p:txBody>
      </p:sp>
      <p:sp>
        <p:nvSpPr>
          <p:cNvPr id="8" name="标题 1"/>
          <p:cNvSpPr txBox="1"/>
          <p:nvPr/>
        </p:nvSpPr>
        <p:spPr>
          <a:xfrm>
            <a:off x="621665" y="661670"/>
            <a:ext cx="7485380" cy="181673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nSpc>
                <a:spcPct val="120000"/>
              </a:lnSpc>
            </a:pPr>
            <a:r>
              <a:rPr lang="zh-CN" altLang="en-US" sz="3900" dirty="0"/>
              <a:t>第</a:t>
            </a:r>
            <a:r>
              <a:rPr lang="en-US" altLang="zh-CN" sz="3900" dirty="0"/>
              <a:t>3</a:t>
            </a:r>
            <a:r>
              <a:rPr lang="zh-CN" altLang="en-US" sz="3900" dirty="0"/>
              <a:t>课</a:t>
            </a:r>
            <a:endParaRPr lang="zh-CN" altLang="en-US" sz="3900" dirty="0"/>
          </a:p>
          <a:p>
            <a:pPr>
              <a:lnSpc>
                <a:spcPct val="120000"/>
              </a:lnSpc>
            </a:pPr>
            <a:r>
              <a:rPr lang="zh-CN" altLang="en-US" sz="3900" dirty="0"/>
              <a:t>遍地开花——网络应用的发展</a:t>
            </a:r>
            <a:endParaRPr lang="zh-CN" altLang="en-US" sz="3900" dirty="0"/>
          </a:p>
          <a:p>
            <a:pPr>
              <a:lnSpc>
                <a:spcPct val="120000"/>
              </a:lnSpc>
            </a:pPr>
            <a:endParaRPr lang="zh-CN" altLang="en-US" sz="3900" dirty="0"/>
          </a:p>
        </p:txBody>
      </p:sp>
      <p:pic>
        <p:nvPicPr>
          <p:cNvPr id="4" name="Picture 33" descr="C:\Documents and Settings\EJPeng\桌面\社标.png"/>
          <p:cNvPicPr>
            <a:picLocks noChangeAspect="1"/>
          </p:cNvPicPr>
          <p:nvPr>
            <p:custDataLst>
              <p:tags r:id="rId3"/>
            </p:custDataLst>
          </p:nvPr>
        </p:nvPicPr>
        <p:blipFill>
          <a:blip r:embed="rId4"/>
          <a:stretch>
            <a:fillRect/>
          </a:stretch>
        </p:blipFill>
        <p:spPr>
          <a:xfrm>
            <a:off x="142240" y="5731193"/>
            <a:ext cx="1873250" cy="546100"/>
          </a:xfrm>
          <a:prstGeom prst="rect">
            <a:avLst/>
          </a:prstGeom>
          <a:noFill/>
          <a:ln w="9525">
            <a:noFill/>
          </a:ln>
        </p:spPr>
      </p:pic>
    </p:spTree>
    <p:custDataLst>
      <p:tags r:id="rId5"/>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 y="274154"/>
            <a:ext cx="6587544" cy="714778"/>
            <a:chOff x="0" y="1049628"/>
            <a:chExt cx="2873574" cy="714778"/>
          </a:xfrm>
        </p:grpSpPr>
        <p:sp>
          <p:nvSpPr>
            <p:cNvPr id="7"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65470" y="1158038"/>
              <a:ext cx="2742633" cy="534035"/>
            </a:xfrm>
            <a:prstGeom prst="rect">
              <a:avLst/>
            </a:prstGeom>
            <a:noFill/>
          </p:spPr>
          <p:txBody>
            <a:bodyPr wrap="square">
              <a:spAutoFit/>
            </a:bodyPr>
            <a:lstStyle/>
            <a:p>
              <a:pPr algn="ctr">
                <a:lnSpc>
                  <a:spcPct val="120000"/>
                </a:lnSpc>
              </a:pPr>
              <a:r>
                <a:rPr lang="en-US" altLang="zh-CN" sz="2400" b="1" dirty="0">
                  <a:solidFill>
                    <a:schemeClr val="bg1"/>
                  </a:solidFill>
                </a:rPr>
                <a:t>                                               </a:t>
              </a:r>
              <a:r>
                <a:rPr lang="zh-CN" altLang="en-US" sz="2400" b="1" dirty="0">
                  <a:solidFill>
                    <a:schemeClr val="bg1"/>
                  </a:solidFill>
                </a:rPr>
                <a:t>习题测试</a:t>
              </a:r>
              <a:endParaRPr lang="zh-CN" altLang="en-US" sz="2400" b="1" dirty="0">
                <a:solidFill>
                  <a:schemeClr val="bg1"/>
                </a:solidFill>
              </a:endParaRPr>
            </a:p>
          </p:txBody>
        </p:sp>
      </p:grpSp>
      <p:pic>
        <p:nvPicPr>
          <p:cNvPr id="2"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grpSp>
        <p:nvGrpSpPr>
          <p:cNvPr id="9" name="组合 8"/>
          <p:cNvGrpSpPr/>
          <p:nvPr/>
        </p:nvGrpSpPr>
        <p:grpSpPr>
          <a:xfrm>
            <a:off x="645795" y="1637665"/>
            <a:ext cx="116205" cy="4249420"/>
            <a:chOff x="933" y="1852"/>
            <a:chExt cx="353" cy="8769"/>
          </a:xfrm>
        </p:grpSpPr>
        <p:cxnSp>
          <p:nvCxnSpPr>
            <p:cNvPr id="13" name="îṡľîḍe"/>
            <p:cNvCxnSpPr/>
            <p:nvPr>
              <p:custDataLst>
                <p:tags r:id="rId3"/>
              </p:custDataLst>
            </p:nvPr>
          </p:nvCxnSpPr>
          <p:spPr>
            <a:xfrm rot="5400000">
              <a:off x="-2828" y="6507"/>
              <a:ext cx="8228"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5" name="矩形 4"/>
            <p:cNvSpPr/>
            <p:nvPr>
              <p:custDataLst>
                <p:tags r:id="rId4"/>
              </p:custDataLst>
            </p:nvPr>
          </p:nvSpPr>
          <p:spPr>
            <a:xfrm>
              <a:off x="933" y="1852"/>
              <a:ext cx="244" cy="822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00" name="文本框 99"/>
          <p:cNvSpPr txBox="1"/>
          <p:nvPr/>
        </p:nvSpPr>
        <p:spPr>
          <a:xfrm>
            <a:off x="1056640" y="1154430"/>
            <a:ext cx="10345420" cy="5262245"/>
          </a:xfrm>
          <a:prstGeom prst="rect">
            <a:avLst/>
          </a:prstGeom>
          <a:noFill/>
          <a:ln w="9525">
            <a:noFill/>
          </a:ln>
        </p:spPr>
        <p:txBody>
          <a:bodyPr wrap="square">
            <a:spAutoFit/>
          </a:bodyPr>
          <a:p>
            <a:pPr indent="0">
              <a:lnSpc>
                <a:spcPct val="150000"/>
              </a:lnSpc>
            </a:pPr>
            <a:r>
              <a:rPr lang="en-US" altLang="zh-CN" sz="2400" b="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000" b="0">
                <a:latin typeface="微软雅黑" panose="020B0503020204020204" pitchFamily="34" charset="-122"/>
                <a:ea typeface="微软雅黑" panose="020B0503020204020204" pitchFamily="34" charset="-122"/>
                <a:cs typeface="微软雅黑" panose="020B0503020204020204" pitchFamily="34" charset="-122"/>
              </a:rPr>
              <a:t> </a:t>
            </a:r>
            <a:r>
              <a:rPr sz="2000">
                <a:latin typeface="微软雅黑" panose="020B0503020204020204" pitchFamily="34" charset="-122"/>
                <a:ea typeface="微软雅黑" panose="020B0503020204020204" pitchFamily="34" charset="-122"/>
                <a:cs typeface="微软雅黑" panose="020B0503020204020204" pitchFamily="34" charset="-122"/>
              </a:rPr>
              <a:t>这是周末的一天，我们一家的生活离不开网络应用的支持。一大早，我用语音呼唤</a:t>
            </a:r>
            <a:r>
              <a:rPr sz="2000" u="sng">
                <a:latin typeface="微软雅黑" panose="020B0503020204020204" pitchFamily="34" charset="-122"/>
                <a:ea typeface="微软雅黑" panose="020B0503020204020204" pitchFamily="34" charset="-122"/>
                <a:cs typeface="微软雅黑" panose="020B0503020204020204" pitchFamily="34" charset="-122"/>
              </a:rPr>
              <a:t>    </a:t>
            </a:r>
            <a:r>
              <a:rPr sz="2000">
                <a:latin typeface="微软雅黑" panose="020B0503020204020204" pitchFamily="34" charset="-122"/>
                <a:ea typeface="微软雅黑" panose="020B0503020204020204" pitchFamily="34" charset="-122"/>
                <a:cs typeface="微软雅黑" panose="020B0503020204020204" pitchFamily="34" charset="-122"/>
              </a:rPr>
              <a:t>自动打开音乐，元气满满的一天正式开始。我利用</a:t>
            </a:r>
            <a:r>
              <a:rPr sz="2000" u="sng">
                <a:latin typeface="微软雅黑" panose="020B0503020204020204" pitchFamily="34" charset="-122"/>
                <a:ea typeface="微软雅黑" panose="020B0503020204020204" pitchFamily="34" charset="-122"/>
                <a:cs typeface="微软雅黑" panose="020B0503020204020204" pitchFamily="34" charset="-122"/>
              </a:rPr>
              <a:t>       </a:t>
            </a:r>
            <a:r>
              <a:rPr sz="2000">
                <a:latin typeface="微软雅黑" panose="020B0503020204020204" pitchFamily="34" charset="-122"/>
                <a:ea typeface="微软雅黑" panose="020B0503020204020204" pitchFamily="34" charset="-122"/>
                <a:cs typeface="微软雅黑" panose="020B0503020204020204" pitchFamily="34" charset="-122"/>
              </a:rPr>
              <a:t>APP阅读了《昆虫记》的第一章。爸爸利用</a:t>
            </a:r>
            <a:r>
              <a:rPr sz="2000" u="sng">
                <a:latin typeface="微软雅黑" panose="020B0503020204020204" pitchFamily="34" charset="-122"/>
                <a:ea typeface="微软雅黑" panose="020B0503020204020204" pitchFamily="34" charset="-122"/>
                <a:cs typeface="微软雅黑" panose="020B0503020204020204" pitchFamily="34" charset="-122"/>
              </a:rPr>
              <a:t>       </a:t>
            </a:r>
            <a:r>
              <a:rPr sz="2000">
                <a:latin typeface="微软雅黑" panose="020B0503020204020204" pitchFamily="34" charset="-122"/>
                <a:ea typeface="微软雅黑" panose="020B0503020204020204" pitchFamily="34" charset="-122"/>
                <a:cs typeface="微软雅黑" panose="020B0503020204020204" pitchFamily="34" charset="-122"/>
              </a:rPr>
              <a:t>远程登录办公室电脑查看了一份文件，并用</a:t>
            </a:r>
            <a:r>
              <a:rPr sz="2000" u="sng">
                <a:latin typeface="微软雅黑" panose="020B0503020204020204" pitchFamily="34" charset="-122"/>
                <a:ea typeface="微软雅黑" panose="020B0503020204020204" pitchFamily="34" charset="-122"/>
                <a:cs typeface="微软雅黑" panose="020B0503020204020204" pitchFamily="34" charset="-122"/>
              </a:rPr>
              <a:t>       </a:t>
            </a:r>
            <a:r>
              <a:rPr sz="2000">
                <a:latin typeface="微软雅黑" panose="020B0503020204020204" pitchFamily="34" charset="-122"/>
                <a:ea typeface="微软雅黑" panose="020B0503020204020204" pitchFamily="34" charset="-122"/>
                <a:cs typeface="微软雅黑" panose="020B0503020204020204" pitchFamily="34" charset="-122"/>
              </a:rPr>
              <a:t>远程下载了一份办公文件，实现了临时在家办公。因周一演出我要穿小白鞋，妈妈利用</a:t>
            </a:r>
            <a:r>
              <a:rPr sz="2000" u="sng">
                <a:latin typeface="微软雅黑" panose="020B0503020204020204" pitchFamily="34" charset="-122"/>
                <a:ea typeface="微软雅黑" panose="020B0503020204020204" pitchFamily="34" charset="-122"/>
                <a:cs typeface="微软雅黑" panose="020B0503020204020204" pitchFamily="34" charset="-122"/>
              </a:rPr>
              <a:t>        </a:t>
            </a:r>
            <a:r>
              <a:rPr sz="2000">
                <a:latin typeface="微软雅黑" panose="020B0503020204020204" pitchFamily="34" charset="-122"/>
                <a:ea typeface="微软雅黑" panose="020B0503020204020204" pitchFamily="34" charset="-122"/>
                <a:cs typeface="微软雅黑" panose="020B0503020204020204" pitchFamily="34" charset="-122"/>
              </a:rPr>
              <a:t>为我快速下单。奶奶下午去医院看病，需要提前在线预约，可是她不知道怎么操作，急得像热锅上的蚂蚁。我赶紧过去帮忙。我打开</a:t>
            </a:r>
            <a:r>
              <a:rPr sz="2000" u="sng">
                <a:latin typeface="微软雅黑" panose="020B0503020204020204" pitchFamily="34" charset="-122"/>
                <a:ea typeface="微软雅黑" panose="020B0503020204020204" pitchFamily="34" charset="-122"/>
                <a:cs typeface="微软雅黑" panose="020B0503020204020204" pitchFamily="34" charset="-122"/>
              </a:rPr>
              <a:t>        </a:t>
            </a:r>
            <a:r>
              <a:rPr sz="2000">
                <a:latin typeface="微软雅黑" panose="020B0503020204020204" pitchFamily="34" charset="-122"/>
                <a:ea typeface="微软雅黑" panose="020B0503020204020204" pitchFamily="34" charset="-122"/>
                <a:cs typeface="微软雅黑" panose="020B0503020204020204" pitchFamily="34" charset="-122"/>
              </a:rPr>
              <a:t>，进入了**医院的公众号，手把手教奶奶预约挂号的详细操作流程。她笑着说：“要是有个适合老年人的使用指南就好了！”是呀，网络应用的发展在给我们带来前所未有的便利与机遇的同时也产生了</a:t>
            </a:r>
            <a:r>
              <a:rPr sz="2000" u="sng">
                <a:latin typeface="微软雅黑" panose="020B0503020204020204" pitchFamily="34" charset="-122"/>
                <a:ea typeface="微软雅黑" panose="020B0503020204020204" pitchFamily="34" charset="-122"/>
                <a:cs typeface="微软雅黑" panose="020B0503020204020204" pitchFamily="34" charset="-122"/>
              </a:rPr>
              <a:t>           </a:t>
            </a:r>
            <a:r>
              <a:rPr sz="2000">
                <a:latin typeface="微软雅黑" panose="020B0503020204020204" pitchFamily="34" charset="-122"/>
                <a:ea typeface="微软雅黑" panose="020B0503020204020204" pitchFamily="34" charset="-122"/>
                <a:cs typeface="微软雅黑" panose="020B0503020204020204" pitchFamily="34" charset="-122"/>
              </a:rPr>
              <a:t>，关爱</a:t>
            </a:r>
            <a:r>
              <a:rPr sz="2000" u="sng">
                <a:latin typeface="微软雅黑" panose="020B0503020204020204" pitchFamily="34" charset="-122"/>
                <a:ea typeface="微软雅黑" panose="020B0503020204020204" pitchFamily="34" charset="-122"/>
                <a:cs typeface="微软雅黑" panose="020B0503020204020204" pitchFamily="34" charset="-122"/>
              </a:rPr>
              <a:t>           </a:t>
            </a:r>
            <a:r>
              <a:rPr sz="2000">
                <a:latin typeface="微软雅黑" panose="020B0503020204020204" pitchFamily="34" charset="-122"/>
                <a:ea typeface="微软雅黑" panose="020B0503020204020204" pitchFamily="34" charset="-122"/>
                <a:cs typeface="微软雅黑" panose="020B0503020204020204" pitchFamily="34" charset="-122"/>
              </a:rPr>
              <a:t>已成为当务之急，是每位公民应尽的义务与责任。</a:t>
            </a:r>
            <a:endParaRPr sz="2000">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50000"/>
              </a:lnSpc>
            </a:pPr>
            <a:r>
              <a:rPr lang="en-US" sz="2000">
                <a:latin typeface="微软雅黑" panose="020B0503020204020204" pitchFamily="34" charset="-122"/>
                <a:ea typeface="微软雅黑" panose="020B0503020204020204" pitchFamily="34" charset="-122"/>
                <a:cs typeface="微软雅黑" panose="020B0503020204020204" pitchFamily="34" charset="-122"/>
              </a:rPr>
              <a:t>      </a:t>
            </a:r>
            <a:r>
              <a:rPr sz="2000">
                <a:latin typeface="微软雅黑" panose="020B0503020204020204" pitchFamily="34" charset="-122"/>
                <a:ea typeface="微软雅黑" panose="020B0503020204020204" pitchFamily="34" charset="-122"/>
                <a:cs typeface="微软雅黑" panose="020B0503020204020204" pitchFamily="34" charset="-122"/>
              </a:rPr>
              <a:t>A.微信        </a:t>
            </a:r>
            <a:r>
              <a:rPr lang="en-US" sz="2000">
                <a:latin typeface="微软雅黑" panose="020B0503020204020204" pitchFamily="34" charset="-122"/>
                <a:ea typeface="微软雅黑" panose="020B0503020204020204" pitchFamily="34" charset="-122"/>
                <a:cs typeface="微软雅黑" panose="020B0503020204020204" pitchFamily="34" charset="-122"/>
              </a:rPr>
              <a:t> </a:t>
            </a:r>
            <a:r>
              <a:rPr sz="2000">
                <a:latin typeface="微软雅黑" panose="020B0503020204020204" pitchFamily="34" charset="-122"/>
                <a:ea typeface="微软雅黑" panose="020B0503020204020204" pitchFamily="34" charset="-122"/>
                <a:cs typeface="微软雅黑" panose="020B0503020204020204" pitchFamily="34" charset="-122"/>
              </a:rPr>
              <a:t> B.淘宝购物          </a:t>
            </a:r>
            <a:r>
              <a:rPr lang="en-US" sz="2000">
                <a:latin typeface="微软雅黑" panose="020B0503020204020204" pitchFamily="34" charset="-122"/>
                <a:ea typeface="微软雅黑" panose="020B0503020204020204" pitchFamily="34" charset="-122"/>
                <a:cs typeface="微软雅黑" panose="020B0503020204020204" pitchFamily="34" charset="-122"/>
              </a:rPr>
              <a:t>  </a:t>
            </a:r>
            <a:r>
              <a:rPr sz="2000">
                <a:latin typeface="微软雅黑" panose="020B0503020204020204" pitchFamily="34" charset="-122"/>
                <a:ea typeface="微软雅黑" panose="020B0503020204020204" pitchFamily="34" charset="-122"/>
                <a:cs typeface="微软雅黑" panose="020B0503020204020204" pitchFamily="34" charset="-122"/>
              </a:rPr>
              <a:t> C.网络阅读        D.数字鸿沟现象</a:t>
            </a:r>
            <a:endParaRPr sz="2000">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50000"/>
              </a:lnSpc>
            </a:pPr>
            <a:r>
              <a:rPr lang="en-US" sz="2000">
                <a:latin typeface="微软雅黑" panose="020B0503020204020204" pitchFamily="34" charset="-122"/>
                <a:ea typeface="微软雅黑" panose="020B0503020204020204" pitchFamily="34" charset="-122"/>
                <a:cs typeface="微软雅黑" panose="020B0503020204020204" pitchFamily="34" charset="-122"/>
              </a:rPr>
              <a:t>      </a:t>
            </a:r>
            <a:r>
              <a:rPr sz="2000">
                <a:latin typeface="微软雅黑" panose="020B0503020204020204" pitchFamily="34" charset="-122"/>
                <a:ea typeface="微软雅黑" panose="020B0503020204020204" pitchFamily="34" charset="-122"/>
                <a:cs typeface="微软雅黑" panose="020B0503020204020204" pitchFamily="34" charset="-122"/>
              </a:rPr>
              <a:t>D.Telnet       E.数字弱势群体       F.小爱同学        G.FTP </a:t>
            </a:r>
            <a:endParaRPr sz="20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 y="274154"/>
            <a:ext cx="6587544" cy="714778"/>
            <a:chOff x="0" y="1049628"/>
            <a:chExt cx="2873574" cy="714778"/>
          </a:xfrm>
        </p:grpSpPr>
        <p:sp>
          <p:nvSpPr>
            <p:cNvPr id="7"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65470" y="1158038"/>
              <a:ext cx="2742633" cy="534035"/>
            </a:xfrm>
            <a:prstGeom prst="rect">
              <a:avLst/>
            </a:prstGeom>
            <a:noFill/>
          </p:spPr>
          <p:txBody>
            <a:bodyPr wrap="square">
              <a:spAutoFit/>
            </a:bodyPr>
            <a:lstStyle/>
            <a:p>
              <a:pPr algn="ctr">
                <a:lnSpc>
                  <a:spcPct val="120000"/>
                </a:lnSpc>
              </a:pPr>
              <a:r>
                <a:rPr lang="en-US" altLang="zh-CN" sz="2400" b="1" dirty="0">
                  <a:solidFill>
                    <a:schemeClr val="bg1"/>
                  </a:solidFill>
                </a:rPr>
                <a:t>                                               </a:t>
              </a:r>
              <a:r>
                <a:rPr lang="zh-CN" altLang="en-US" sz="2400" b="1" dirty="0">
                  <a:solidFill>
                    <a:schemeClr val="bg1"/>
                  </a:solidFill>
                </a:rPr>
                <a:t>小结回顾</a:t>
              </a:r>
              <a:endParaRPr lang="zh-CN" altLang="en-US" sz="2400" b="1" dirty="0">
                <a:solidFill>
                  <a:schemeClr val="bg1"/>
                </a:solidFill>
              </a:endParaRPr>
            </a:p>
          </p:txBody>
        </p:sp>
      </p:grpSp>
      <p:pic>
        <p:nvPicPr>
          <p:cNvPr id="2"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grpSp>
        <p:nvGrpSpPr>
          <p:cNvPr id="9" name="组合 8"/>
          <p:cNvGrpSpPr/>
          <p:nvPr/>
        </p:nvGrpSpPr>
        <p:grpSpPr>
          <a:xfrm>
            <a:off x="645795" y="1637665"/>
            <a:ext cx="116205" cy="4249420"/>
            <a:chOff x="933" y="1852"/>
            <a:chExt cx="353" cy="8769"/>
          </a:xfrm>
        </p:grpSpPr>
        <p:cxnSp>
          <p:nvCxnSpPr>
            <p:cNvPr id="13" name="îṡľîḍe"/>
            <p:cNvCxnSpPr/>
            <p:nvPr>
              <p:custDataLst>
                <p:tags r:id="rId3"/>
              </p:custDataLst>
            </p:nvPr>
          </p:nvCxnSpPr>
          <p:spPr>
            <a:xfrm rot="5400000">
              <a:off x="-2828" y="6507"/>
              <a:ext cx="8228"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5" name="矩形 4"/>
            <p:cNvSpPr/>
            <p:nvPr>
              <p:custDataLst>
                <p:tags r:id="rId4"/>
              </p:custDataLst>
            </p:nvPr>
          </p:nvSpPr>
          <p:spPr>
            <a:xfrm>
              <a:off x="933" y="1852"/>
              <a:ext cx="244" cy="822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00" name="文本框 99"/>
          <p:cNvSpPr txBox="1"/>
          <p:nvPr/>
        </p:nvSpPr>
        <p:spPr>
          <a:xfrm>
            <a:off x="1388745" y="1477645"/>
            <a:ext cx="9677400" cy="3415030"/>
          </a:xfrm>
          <a:prstGeom prst="rect">
            <a:avLst/>
          </a:prstGeom>
          <a:noFill/>
          <a:ln w="9525">
            <a:noFill/>
          </a:ln>
        </p:spPr>
        <p:txBody>
          <a:bodyPr wrap="square">
            <a:spAutoFit/>
          </a:bodyPr>
          <a:p>
            <a:pPr indent="0">
              <a:lnSpc>
                <a:spcPct val="300000"/>
              </a:lnSpc>
            </a:pPr>
            <a:r>
              <a:rPr lang="en-US" sz="2400">
                <a:latin typeface="微软雅黑" panose="020B0503020204020204" pitchFamily="34" charset="-122"/>
                <a:ea typeface="微软雅黑" panose="020B0503020204020204" pitchFamily="34" charset="-122"/>
                <a:cs typeface="微软雅黑" panose="020B0503020204020204" pitchFamily="34" charset="-122"/>
              </a:rPr>
              <a:t>     </a:t>
            </a:r>
            <a:r>
              <a:rPr sz="2400">
                <a:latin typeface="微软雅黑" panose="020B0503020204020204" pitchFamily="34" charset="-122"/>
                <a:ea typeface="微软雅黑" panose="020B0503020204020204" pitchFamily="34" charset="-122"/>
                <a:cs typeface="微软雅黑" panose="020B0503020204020204" pitchFamily="34" charset="-122"/>
              </a:rPr>
              <a:t>1.学到了</a:t>
            </a:r>
            <a:r>
              <a:rPr lang="zh-CN" sz="2400">
                <a:latin typeface="微软雅黑" panose="020B0503020204020204" pitchFamily="34" charset="-122"/>
                <a:ea typeface="微软雅黑" panose="020B0503020204020204" pitchFamily="34" charset="-122"/>
                <a:cs typeface="微软雅黑" panose="020B0503020204020204" pitchFamily="34" charset="-122"/>
              </a:rPr>
              <a:t>中</a:t>
            </a:r>
            <a:r>
              <a:rPr sz="2400">
                <a:latin typeface="微软雅黑" panose="020B0503020204020204" pitchFamily="34" charset="-122"/>
                <a:ea typeface="微软雅黑" panose="020B0503020204020204" pitchFamily="34" charset="-122"/>
                <a:cs typeface="微软雅黑" panose="020B0503020204020204" pitchFamily="34" charset="-122"/>
              </a:rPr>
              <a:t>哪些知识与技能？</a:t>
            </a:r>
            <a:endParaRPr sz="2400">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300000"/>
              </a:lnSpc>
            </a:pPr>
            <a:r>
              <a:rPr lang="en-US" sz="2400">
                <a:latin typeface="微软雅黑" panose="020B0503020204020204" pitchFamily="34" charset="-122"/>
                <a:ea typeface="微软雅黑" panose="020B0503020204020204" pitchFamily="34" charset="-122"/>
                <a:cs typeface="微软雅黑" panose="020B0503020204020204" pitchFamily="34" charset="-122"/>
              </a:rPr>
              <a:t>     </a:t>
            </a:r>
            <a:r>
              <a:rPr sz="2400">
                <a:latin typeface="微软雅黑" panose="020B0503020204020204" pitchFamily="34" charset="-122"/>
                <a:ea typeface="微软雅黑" panose="020B0503020204020204" pitchFamily="34" charset="-122"/>
                <a:cs typeface="微软雅黑" panose="020B0503020204020204" pitchFamily="34" charset="-122"/>
              </a:rPr>
              <a:t>2.提升了哪些方面的能力？</a:t>
            </a:r>
            <a:endParaRPr sz="2400">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300000"/>
              </a:lnSpc>
            </a:pPr>
            <a:r>
              <a:rPr lang="en-US" sz="2400">
                <a:latin typeface="微软雅黑" panose="020B0503020204020204" pitchFamily="34" charset="-122"/>
                <a:ea typeface="微软雅黑" panose="020B0503020204020204" pitchFamily="34" charset="-122"/>
                <a:cs typeface="微软雅黑" panose="020B0503020204020204" pitchFamily="34" charset="-122"/>
              </a:rPr>
              <a:t>     </a:t>
            </a:r>
            <a:r>
              <a:rPr sz="2400">
                <a:latin typeface="微软雅黑" panose="020B0503020204020204" pitchFamily="34" charset="-122"/>
                <a:ea typeface="微软雅黑" panose="020B0503020204020204" pitchFamily="34" charset="-122"/>
                <a:cs typeface="微软雅黑" panose="020B0503020204020204" pitchFamily="34" charset="-122"/>
              </a:rPr>
              <a:t>3.生成了怎样的观点？</a:t>
            </a:r>
            <a:endParaRPr sz="2400">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3" name="组合 2"/>
          <p:cNvGrpSpPr/>
          <p:nvPr/>
        </p:nvGrpSpPr>
        <p:grpSpPr>
          <a:xfrm>
            <a:off x="1619885" y="2093595"/>
            <a:ext cx="203200" cy="580390"/>
            <a:chOff x="1649" y="2331"/>
            <a:chExt cx="320" cy="914"/>
          </a:xfrm>
        </p:grpSpPr>
        <p:pic>
          <p:nvPicPr>
            <p:cNvPr id="4" name="图片 3"/>
            <p:cNvPicPr>
              <a:picLocks noChangeAspect="1"/>
            </p:cNvPicPr>
            <p:nvPr>
              <p:custDataLst>
                <p:tags r:id="rId5"/>
              </p:custDataLst>
            </p:nvPr>
          </p:nvPicPr>
          <p:blipFill>
            <a:blip r:embed="rId6"/>
            <a:stretch>
              <a:fillRect/>
            </a:stretch>
          </p:blipFill>
          <p:spPr>
            <a:xfrm>
              <a:off x="1649" y="2331"/>
              <a:ext cx="120" cy="714"/>
            </a:xfrm>
            <a:prstGeom prst="rect">
              <a:avLst/>
            </a:prstGeom>
          </p:spPr>
        </p:pic>
        <p:pic>
          <p:nvPicPr>
            <p:cNvPr id="10" name="图片 9"/>
            <p:cNvPicPr>
              <a:picLocks noChangeAspect="1"/>
            </p:cNvPicPr>
            <p:nvPr>
              <p:custDataLst>
                <p:tags r:id="rId7"/>
              </p:custDataLst>
            </p:nvPr>
          </p:nvPicPr>
          <p:blipFill>
            <a:blip r:embed="rId6"/>
            <a:stretch>
              <a:fillRect/>
            </a:stretch>
          </p:blipFill>
          <p:spPr>
            <a:xfrm>
              <a:off x="1849" y="2531"/>
              <a:ext cx="120" cy="714"/>
            </a:xfrm>
            <a:prstGeom prst="rect">
              <a:avLst/>
            </a:prstGeom>
          </p:spPr>
        </p:pic>
      </p:grpSp>
      <p:grpSp>
        <p:nvGrpSpPr>
          <p:cNvPr id="11" name="组合 10"/>
          <p:cNvGrpSpPr/>
          <p:nvPr/>
        </p:nvGrpSpPr>
        <p:grpSpPr>
          <a:xfrm>
            <a:off x="1583690" y="4312285"/>
            <a:ext cx="203200" cy="580390"/>
            <a:chOff x="1649" y="2331"/>
            <a:chExt cx="320" cy="914"/>
          </a:xfrm>
        </p:grpSpPr>
        <p:pic>
          <p:nvPicPr>
            <p:cNvPr id="12" name="图片 11"/>
            <p:cNvPicPr>
              <a:picLocks noChangeAspect="1"/>
            </p:cNvPicPr>
            <p:nvPr>
              <p:custDataLst>
                <p:tags r:id="rId8"/>
              </p:custDataLst>
            </p:nvPr>
          </p:nvPicPr>
          <p:blipFill>
            <a:blip r:embed="rId6"/>
            <a:stretch>
              <a:fillRect/>
            </a:stretch>
          </p:blipFill>
          <p:spPr>
            <a:xfrm>
              <a:off x="1649" y="2331"/>
              <a:ext cx="120" cy="714"/>
            </a:xfrm>
            <a:prstGeom prst="rect">
              <a:avLst/>
            </a:prstGeom>
          </p:spPr>
        </p:pic>
        <p:pic>
          <p:nvPicPr>
            <p:cNvPr id="14" name="图片 13"/>
            <p:cNvPicPr>
              <a:picLocks noChangeAspect="1"/>
            </p:cNvPicPr>
            <p:nvPr>
              <p:custDataLst>
                <p:tags r:id="rId9"/>
              </p:custDataLst>
            </p:nvPr>
          </p:nvPicPr>
          <p:blipFill>
            <a:blip r:embed="rId6"/>
            <a:stretch>
              <a:fillRect/>
            </a:stretch>
          </p:blipFill>
          <p:spPr>
            <a:xfrm>
              <a:off x="1849" y="2531"/>
              <a:ext cx="120" cy="714"/>
            </a:xfrm>
            <a:prstGeom prst="rect">
              <a:avLst/>
            </a:prstGeom>
          </p:spPr>
        </p:pic>
      </p:grpSp>
      <p:grpSp>
        <p:nvGrpSpPr>
          <p:cNvPr id="15" name="组合 14"/>
          <p:cNvGrpSpPr/>
          <p:nvPr/>
        </p:nvGrpSpPr>
        <p:grpSpPr>
          <a:xfrm>
            <a:off x="1619885" y="3247390"/>
            <a:ext cx="203200" cy="580390"/>
            <a:chOff x="1649" y="2331"/>
            <a:chExt cx="320" cy="914"/>
          </a:xfrm>
        </p:grpSpPr>
        <p:pic>
          <p:nvPicPr>
            <p:cNvPr id="16" name="图片 15"/>
            <p:cNvPicPr>
              <a:picLocks noChangeAspect="1"/>
            </p:cNvPicPr>
            <p:nvPr>
              <p:custDataLst>
                <p:tags r:id="rId10"/>
              </p:custDataLst>
            </p:nvPr>
          </p:nvPicPr>
          <p:blipFill>
            <a:blip r:embed="rId6"/>
            <a:stretch>
              <a:fillRect/>
            </a:stretch>
          </p:blipFill>
          <p:spPr>
            <a:xfrm>
              <a:off x="1649" y="2331"/>
              <a:ext cx="120" cy="714"/>
            </a:xfrm>
            <a:prstGeom prst="rect">
              <a:avLst/>
            </a:prstGeom>
          </p:spPr>
        </p:pic>
        <p:pic>
          <p:nvPicPr>
            <p:cNvPr id="17" name="图片 16"/>
            <p:cNvPicPr>
              <a:picLocks noChangeAspect="1"/>
            </p:cNvPicPr>
            <p:nvPr>
              <p:custDataLst>
                <p:tags r:id="rId11"/>
              </p:custDataLst>
            </p:nvPr>
          </p:nvPicPr>
          <p:blipFill>
            <a:blip r:embed="rId6"/>
            <a:stretch>
              <a:fillRect/>
            </a:stretch>
          </p:blipFill>
          <p:spPr>
            <a:xfrm>
              <a:off x="1849" y="2531"/>
              <a:ext cx="120" cy="714"/>
            </a:xfrm>
            <a:prstGeom prst="rect">
              <a:avLst/>
            </a:prstGeom>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 y="274154"/>
            <a:ext cx="6587544" cy="714778"/>
            <a:chOff x="0" y="1049628"/>
            <a:chExt cx="2873574" cy="714778"/>
          </a:xfrm>
        </p:grpSpPr>
        <p:sp>
          <p:nvSpPr>
            <p:cNvPr id="7"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65470" y="1158038"/>
              <a:ext cx="2742633" cy="534035"/>
            </a:xfrm>
            <a:prstGeom prst="rect">
              <a:avLst/>
            </a:prstGeom>
            <a:noFill/>
          </p:spPr>
          <p:txBody>
            <a:bodyPr wrap="square">
              <a:spAutoFit/>
            </a:bodyPr>
            <a:lstStyle/>
            <a:p>
              <a:pPr algn="ctr">
                <a:lnSpc>
                  <a:spcPct val="120000"/>
                </a:lnSpc>
              </a:pPr>
              <a:r>
                <a:rPr lang="en-US" altLang="zh-CN" sz="2400" b="1" dirty="0">
                  <a:solidFill>
                    <a:schemeClr val="bg1"/>
                  </a:solidFill>
                </a:rPr>
                <a:t>                                               </a:t>
              </a:r>
              <a:r>
                <a:rPr lang="zh-CN" altLang="en-US" sz="2400" b="1" dirty="0">
                  <a:solidFill>
                    <a:schemeClr val="bg1"/>
                  </a:solidFill>
                </a:rPr>
                <a:t>布置作业</a:t>
              </a:r>
              <a:endParaRPr lang="zh-CN" altLang="en-US" sz="2400" b="1" dirty="0">
                <a:solidFill>
                  <a:schemeClr val="bg1"/>
                </a:solidFill>
              </a:endParaRPr>
            </a:p>
          </p:txBody>
        </p:sp>
      </p:grpSp>
      <p:pic>
        <p:nvPicPr>
          <p:cNvPr id="2"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grpSp>
        <p:nvGrpSpPr>
          <p:cNvPr id="9" name="组合 8"/>
          <p:cNvGrpSpPr/>
          <p:nvPr/>
        </p:nvGrpSpPr>
        <p:grpSpPr>
          <a:xfrm>
            <a:off x="645795" y="1637665"/>
            <a:ext cx="116205" cy="4249420"/>
            <a:chOff x="933" y="1852"/>
            <a:chExt cx="353" cy="8769"/>
          </a:xfrm>
        </p:grpSpPr>
        <p:cxnSp>
          <p:nvCxnSpPr>
            <p:cNvPr id="13" name="îṡľîḍe"/>
            <p:cNvCxnSpPr/>
            <p:nvPr>
              <p:custDataLst>
                <p:tags r:id="rId3"/>
              </p:custDataLst>
            </p:nvPr>
          </p:nvCxnSpPr>
          <p:spPr>
            <a:xfrm rot="5400000">
              <a:off x="-2828" y="6507"/>
              <a:ext cx="8228"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5" name="矩形 4"/>
            <p:cNvSpPr/>
            <p:nvPr>
              <p:custDataLst>
                <p:tags r:id="rId4"/>
              </p:custDataLst>
            </p:nvPr>
          </p:nvSpPr>
          <p:spPr>
            <a:xfrm>
              <a:off x="933" y="1852"/>
              <a:ext cx="244" cy="822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8" name="文本框 17"/>
          <p:cNvSpPr txBox="1"/>
          <p:nvPr/>
        </p:nvSpPr>
        <p:spPr>
          <a:xfrm>
            <a:off x="1311910" y="2012950"/>
            <a:ext cx="10280650" cy="2861310"/>
          </a:xfrm>
          <a:prstGeom prst="rect">
            <a:avLst/>
          </a:prstGeom>
          <a:noFill/>
        </p:spPr>
        <p:txBody>
          <a:bodyPr wrap="square" rtlCol="0">
            <a:spAutoFit/>
          </a:bodyPr>
          <a:p>
            <a:pPr>
              <a:lnSpc>
                <a:spcPct val="150000"/>
              </a:lnSpc>
            </a:pPr>
            <a:r>
              <a:rPr lang="zh-CN" altLang="en-US" sz="2400" b="1"/>
              <a:t>项目实施作业</a:t>
            </a:r>
            <a:endParaRPr lang="zh-CN" altLang="en-US" sz="2400" b="1"/>
          </a:p>
          <a:p>
            <a:pPr>
              <a:lnSpc>
                <a:spcPct val="150000"/>
              </a:lnSpc>
            </a:pPr>
            <a:r>
              <a:rPr lang="en-US" altLang="zh-CN" sz="2400"/>
              <a:t>      </a:t>
            </a:r>
            <a:r>
              <a:rPr lang="zh-CN" altLang="en-US" sz="2400"/>
              <a:t>请各小组对项目探究的阶段成果进行整理并提交，整理内容如下：</a:t>
            </a:r>
            <a:endParaRPr lang="zh-CN" altLang="en-US" sz="2400"/>
          </a:p>
          <a:p>
            <a:pPr>
              <a:lnSpc>
                <a:spcPct val="150000"/>
              </a:lnSpc>
            </a:pPr>
            <a:r>
              <a:rPr lang="en-US" altLang="zh-CN" sz="2400"/>
              <a:t>     1.</a:t>
            </a:r>
            <a:r>
              <a:rPr sz="2400"/>
              <a:t>网络应用及其操作方式汇总表</a:t>
            </a:r>
            <a:endParaRPr sz="2400"/>
          </a:p>
          <a:p>
            <a:pPr>
              <a:lnSpc>
                <a:spcPct val="150000"/>
              </a:lnSpc>
            </a:pPr>
            <a:r>
              <a:rPr lang="en-US" sz="2400"/>
              <a:t>     2.</a:t>
            </a:r>
            <a:r>
              <a:rPr sz="2400"/>
              <a:t>FTP文本命令说明文档</a:t>
            </a:r>
            <a:endParaRPr sz="2400"/>
          </a:p>
          <a:p>
            <a:pPr>
              <a:lnSpc>
                <a:spcPct val="150000"/>
              </a:lnSpc>
            </a:pPr>
            <a:r>
              <a:rPr lang="en-US" sz="2400"/>
              <a:t>     3.</a:t>
            </a:r>
            <a:r>
              <a:rPr sz="2400"/>
              <a:t>通过FTP文本命令下载教师机文件实验记录与报告</a:t>
            </a:r>
            <a:endParaRPr sz="2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 y="274154"/>
            <a:ext cx="6587544" cy="714778"/>
            <a:chOff x="0" y="1049628"/>
            <a:chExt cx="2873574" cy="714778"/>
          </a:xfrm>
        </p:grpSpPr>
        <p:sp>
          <p:nvSpPr>
            <p:cNvPr id="7"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65470" y="1158038"/>
              <a:ext cx="2742633" cy="534035"/>
            </a:xfrm>
            <a:prstGeom prst="rect">
              <a:avLst/>
            </a:prstGeom>
            <a:noFill/>
          </p:spPr>
          <p:txBody>
            <a:bodyPr wrap="square">
              <a:spAutoFit/>
            </a:bodyPr>
            <a:lstStyle/>
            <a:p>
              <a:pPr algn="ctr">
                <a:lnSpc>
                  <a:spcPct val="120000"/>
                </a:lnSpc>
              </a:pPr>
              <a:r>
                <a:rPr lang="en-US" altLang="zh-CN" sz="2400" b="1" dirty="0">
                  <a:solidFill>
                    <a:schemeClr val="bg1"/>
                  </a:solidFill>
                </a:rPr>
                <a:t>                                               </a:t>
              </a:r>
              <a:r>
                <a:rPr lang="zh-CN" altLang="en-US" sz="2400" b="1" dirty="0">
                  <a:solidFill>
                    <a:schemeClr val="bg1"/>
                  </a:solidFill>
                </a:rPr>
                <a:t>布置作业</a:t>
              </a:r>
              <a:endParaRPr lang="zh-CN" altLang="en-US" sz="2400" b="1" dirty="0">
                <a:solidFill>
                  <a:schemeClr val="bg1"/>
                </a:solidFill>
              </a:endParaRPr>
            </a:p>
          </p:txBody>
        </p:sp>
      </p:grpSp>
      <p:pic>
        <p:nvPicPr>
          <p:cNvPr id="2"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grpSp>
        <p:nvGrpSpPr>
          <p:cNvPr id="9" name="组合 8"/>
          <p:cNvGrpSpPr/>
          <p:nvPr/>
        </p:nvGrpSpPr>
        <p:grpSpPr>
          <a:xfrm>
            <a:off x="645795" y="1637665"/>
            <a:ext cx="116205" cy="4249420"/>
            <a:chOff x="933" y="1852"/>
            <a:chExt cx="353" cy="8769"/>
          </a:xfrm>
        </p:grpSpPr>
        <p:cxnSp>
          <p:nvCxnSpPr>
            <p:cNvPr id="13" name="îṡľîḍe"/>
            <p:cNvCxnSpPr/>
            <p:nvPr>
              <p:custDataLst>
                <p:tags r:id="rId3"/>
              </p:custDataLst>
            </p:nvPr>
          </p:nvCxnSpPr>
          <p:spPr>
            <a:xfrm rot="5400000">
              <a:off x="-2828" y="6507"/>
              <a:ext cx="8228"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5" name="矩形 4"/>
            <p:cNvSpPr/>
            <p:nvPr>
              <p:custDataLst>
                <p:tags r:id="rId4"/>
              </p:custDataLst>
            </p:nvPr>
          </p:nvSpPr>
          <p:spPr>
            <a:xfrm>
              <a:off x="933" y="1852"/>
              <a:ext cx="244" cy="822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8" name="文本框 17"/>
          <p:cNvSpPr txBox="1"/>
          <p:nvPr/>
        </p:nvSpPr>
        <p:spPr>
          <a:xfrm>
            <a:off x="1243965" y="1060450"/>
            <a:ext cx="10645775" cy="1938020"/>
          </a:xfrm>
          <a:prstGeom prst="rect">
            <a:avLst/>
          </a:prstGeom>
          <a:noFill/>
        </p:spPr>
        <p:txBody>
          <a:bodyPr wrap="square" rtlCol="0">
            <a:spAutoFit/>
          </a:bodyPr>
          <a:p>
            <a:pPr>
              <a:lnSpc>
                <a:spcPct val="150000"/>
              </a:lnSpc>
            </a:pPr>
            <a:r>
              <a:rPr lang="zh-CN" altLang="en-US" sz="2400" b="1"/>
              <a:t>课后挑战作业</a:t>
            </a:r>
            <a:endParaRPr lang="zh-CN" altLang="en-US" sz="2400" b="1"/>
          </a:p>
          <a:p>
            <a:pPr>
              <a:lnSpc>
                <a:spcPct val="100000"/>
              </a:lnSpc>
            </a:pPr>
            <a:r>
              <a:rPr lang="en-US" altLang="zh-CN" sz="2400"/>
              <a:t>      </a:t>
            </a:r>
            <a:r>
              <a:rPr sz="2400"/>
              <a:t>老年人、残障人士、偏远地区居民，在使用网络应用时，都碰到了哪些具体困难？请进行调查，并提出具体解决策略，填入下表中。</a:t>
            </a:r>
            <a:endParaRPr sz="2400"/>
          </a:p>
          <a:p>
            <a:pPr>
              <a:lnSpc>
                <a:spcPct val="150000"/>
              </a:lnSpc>
            </a:pPr>
            <a:r>
              <a:rPr lang="en-US" altLang="zh-CN" sz="2400"/>
              <a:t>                 </a:t>
            </a:r>
            <a:r>
              <a:rPr lang="zh-CN" altLang="en-US" sz="2400"/>
              <a:t>数字弱势群体使用网络应用困难的解决策略汇总</a:t>
            </a:r>
            <a:endParaRPr lang="zh-CN" altLang="en-US" sz="2400"/>
          </a:p>
        </p:txBody>
      </p:sp>
      <p:graphicFrame>
        <p:nvGraphicFramePr>
          <p:cNvPr id="3" name="表格 2"/>
          <p:cNvGraphicFramePr/>
          <p:nvPr>
            <p:custDataLst>
              <p:tags r:id="rId5"/>
            </p:custDataLst>
          </p:nvPr>
        </p:nvGraphicFramePr>
        <p:xfrm>
          <a:off x="1718310" y="3124200"/>
          <a:ext cx="8946515" cy="2725420"/>
        </p:xfrm>
        <a:graphic>
          <a:graphicData uri="http://schemas.openxmlformats.org/drawingml/2006/table">
            <a:tbl>
              <a:tblPr/>
              <a:tblGrid>
                <a:gridCol w="2981960"/>
                <a:gridCol w="2980055"/>
                <a:gridCol w="2984500"/>
              </a:tblGrid>
              <a:tr h="681355">
                <a:tc>
                  <a:txBody>
                    <a:bodyPr/>
                    <a:p>
                      <a:pPr indent="0" algn="ctr">
                        <a:buNone/>
                      </a:pPr>
                      <a:r>
                        <a:rPr lang="en-US" sz="2000" b="0">
                          <a:latin typeface="微软雅黑" panose="020B0503020204020204" pitchFamily="34" charset="-122"/>
                          <a:ea typeface="微软雅黑" panose="020B0503020204020204" pitchFamily="34" charset="-122"/>
                          <a:cs typeface="仿宋" panose="02010609060101010101" charset="-122"/>
                        </a:rPr>
                        <a:t>数字弱势群体</a:t>
                      </a:r>
                      <a:endParaRPr lang="en-US" altLang="en-US" sz="20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9CC2E5"/>
                    </a:solidFill>
                  </a:tcPr>
                </a:tc>
                <a:tc>
                  <a:txBody>
                    <a:bodyPr/>
                    <a:p>
                      <a:pPr indent="0" algn="ctr">
                        <a:buNone/>
                      </a:pPr>
                      <a:r>
                        <a:rPr lang="en-US" sz="2000" b="0">
                          <a:latin typeface="微软雅黑" panose="020B0503020204020204" pitchFamily="34" charset="-122"/>
                          <a:ea typeface="微软雅黑" panose="020B0503020204020204" pitchFamily="34" charset="-122"/>
                          <a:cs typeface="仿宋" panose="02010609060101010101" charset="-122"/>
                        </a:rPr>
                        <a:t>使用困难的应用</a:t>
                      </a:r>
                      <a:endParaRPr lang="en-US" altLang="en-US" sz="20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9CC2E5"/>
                    </a:solidFill>
                  </a:tcPr>
                </a:tc>
                <a:tc>
                  <a:txBody>
                    <a:bodyPr/>
                    <a:p>
                      <a:pPr indent="0" algn="ctr">
                        <a:buNone/>
                      </a:pPr>
                      <a:r>
                        <a:rPr lang="en-US" sz="2000" b="0">
                          <a:latin typeface="微软雅黑" panose="020B0503020204020204" pitchFamily="34" charset="-122"/>
                          <a:ea typeface="微软雅黑" panose="020B0503020204020204" pitchFamily="34" charset="-122"/>
                          <a:cs typeface="仿宋" panose="02010609060101010101" charset="-122"/>
                        </a:rPr>
                        <a:t>解决策略</a:t>
                      </a:r>
                      <a:endParaRPr lang="en-US" altLang="en-US" sz="20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9CC2E5"/>
                    </a:solidFill>
                  </a:tcPr>
                </a:tc>
              </a:tr>
              <a:tr h="681355">
                <a:tc>
                  <a:txBody>
                    <a:bodyPr/>
                    <a:p>
                      <a:pPr indent="0" algn="ctr">
                        <a:buNone/>
                      </a:pPr>
                      <a:r>
                        <a:rPr lang="en-US" sz="2000" b="0">
                          <a:latin typeface="微软雅黑" panose="020B0503020204020204" pitchFamily="34" charset="-122"/>
                          <a:ea typeface="微软雅黑" panose="020B0503020204020204" pitchFamily="34" charset="-122"/>
                          <a:cs typeface="仿宋" panose="02010609060101010101" charset="-122"/>
                        </a:rPr>
                        <a:t>老年人</a:t>
                      </a:r>
                      <a:endParaRPr lang="en-US" altLang="en-US" sz="20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微软雅黑" panose="020B0503020204020204" pitchFamily="34" charset="-122"/>
                          <a:ea typeface="微软雅黑" panose="020B0503020204020204" pitchFamily="34" charset="-122"/>
                          <a:cs typeface="仿宋" panose="02010609060101010101" charset="-122"/>
                        </a:rPr>
                        <a:t> </a:t>
                      </a:r>
                      <a:endParaRPr lang="en-US" altLang="en-US" sz="20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微软雅黑" panose="020B0503020204020204" pitchFamily="34" charset="-122"/>
                          <a:ea typeface="微软雅黑" panose="020B0503020204020204" pitchFamily="34" charset="-122"/>
                          <a:cs typeface="仿宋" panose="02010609060101010101" charset="-122"/>
                        </a:rPr>
                        <a:t> </a:t>
                      </a:r>
                      <a:endParaRPr lang="en-US" altLang="en-US" sz="20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1355">
                <a:tc>
                  <a:txBody>
                    <a:bodyPr/>
                    <a:p>
                      <a:pPr indent="0" algn="ctr">
                        <a:buNone/>
                      </a:pPr>
                      <a:r>
                        <a:rPr lang="en-US" sz="2000" b="0">
                          <a:latin typeface="微软雅黑" panose="020B0503020204020204" pitchFamily="34" charset="-122"/>
                          <a:ea typeface="微软雅黑" panose="020B0503020204020204" pitchFamily="34" charset="-122"/>
                          <a:cs typeface="仿宋" panose="02010609060101010101" charset="-122"/>
                        </a:rPr>
                        <a:t>残障人士</a:t>
                      </a:r>
                      <a:endParaRPr lang="en-US" altLang="en-US" sz="20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微软雅黑" panose="020B0503020204020204" pitchFamily="34" charset="-122"/>
                          <a:ea typeface="微软雅黑" panose="020B0503020204020204" pitchFamily="34" charset="-122"/>
                          <a:cs typeface="仿宋" panose="02010609060101010101" charset="-122"/>
                        </a:rPr>
                        <a:t> </a:t>
                      </a:r>
                      <a:endParaRPr lang="en-US" altLang="en-US" sz="20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微软雅黑" panose="020B0503020204020204" pitchFamily="34" charset="-122"/>
                          <a:ea typeface="微软雅黑" panose="020B0503020204020204" pitchFamily="34" charset="-122"/>
                          <a:cs typeface="仿宋" panose="02010609060101010101" charset="-122"/>
                        </a:rPr>
                        <a:t> </a:t>
                      </a:r>
                      <a:endParaRPr lang="en-US" altLang="en-US" sz="20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1355">
                <a:tc>
                  <a:txBody>
                    <a:bodyPr/>
                    <a:p>
                      <a:pPr indent="0" algn="ctr">
                        <a:buNone/>
                      </a:pPr>
                      <a:r>
                        <a:rPr lang="en-US" sz="2000" b="0">
                          <a:latin typeface="微软雅黑" panose="020B0503020204020204" pitchFamily="34" charset="-122"/>
                          <a:ea typeface="微软雅黑" panose="020B0503020204020204" pitchFamily="34" charset="-122"/>
                          <a:cs typeface="仿宋" panose="02010609060101010101" charset="-122"/>
                        </a:rPr>
                        <a:t>偏远地区居民</a:t>
                      </a:r>
                      <a:endParaRPr lang="en-US" altLang="en-US" sz="20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微软雅黑" panose="020B0503020204020204" pitchFamily="34" charset="-122"/>
                          <a:ea typeface="微软雅黑" panose="020B0503020204020204" pitchFamily="34" charset="-122"/>
                          <a:cs typeface="仿宋" panose="02010609060101010101" charset="-122"/>
                        </a:rPr>
                        <a:t> </a:t>
                      </a:r>
                      <a:endParaRPr lang="en-US" altLang="en-US" sz="20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endParaRPr lang="en-US" altLang="en-US" sz="20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对象 2" hidden="1"/>
          <p:cNvGraphicFramePr>
            <a:graphicFrameLocks noChangeAspect="1"/>
          </p:cNvGraphicFramePr>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64" name="think-cell Slide" r:id="rId1" imgW="9525" imgH="9525" progId="TCLayout.ActiveDocument.1">
                  <p:embed/>
                </p:oleObj>
              </mc:Choice>
              <mc:Fallback>
                <p:oleObj name="think-cell Slide" r:id="rId1" imgW="9525" imgH="9525" progId="TCLayout.ActiveDocument.1">
                  <p:embed/>
                  <p:pic>
                    <p:nvPicPr>
                      <p:cNvPr id="0" name="对象 2" hidden="1"/>
                      <p:cNvPicPr/>
                      <p:nvPr/>
                    </p:nvPicPr>
                    <p:blipFill>
                      <a:blip r:embed="rId2"/>
                      <a:stretch>
                        <a:fillRect/>
                      </a:stretch>
                    </p:blipFill>
                    <p:spPr>
                      <a:xfrm>
                        <a:off x="1588" y="1588"/>
                        <a:ext cx="1588" cy="1588"/>
                      </a:xfrm>
                      <a:prstGeom prst="rect">
                        <a:avLst/>
                      </a:prstGeom>
                    </p:spPr>
                  </p:pic>
                </p:oleObj>
              </mc:Fallback>
            </mc:AlternateContent>
          </a:graphicData>
        </a:graphic>
      </p:graphicFrame>
      <p:sp>
        <p:nvSpPr>
          <p:cNvPr id="2" name="矩形 1" hidden="1"/>
          <p:cNvSpPr/>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US" altLang="zh-CN" sz="4000" b="1" dirty="0">
              <a:latin typeface="Arial" panose="020B0604020202020204" pitchFamily="34" charset="0"/>
              <a:ea typeface="微软雅黑" panose="020B0503020204020204" pitchFamily="34" charset="-122"/>
              <a:cs typeface="+mj-cs"/>
              <a:sym typeface="Arial" panose="020B0604020202020204" pitchFamily="34" charset="0"/>
            </a:endParaRPr>
          </a:p>
        </p:txBody>
      </p:sp>
      <p:sp>
        <p:nvSpPr>
          <p:cNvPr id="9" name="标题 1"/>
          <p:cNvSpPr txBox="1"/>
          <p:nvPr>
            <p:custDataLst>
              <p:tags r:id="rId3"/>
            </p:custDataLst>
          </p:nvPr>
        </p:nvSpPr>
        <p:spPr>
          <a:xfrm>
            <a:off x="2673903" y="1305107"/>
            <a:ext cx="6616343" cy="181655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nSpc>
                <a:spcPct val="120000"/>
              </a:lnSpc>
            </a:pPr>
            <a:r>
              <a:rPr lang="zh-CN" altLang="en-US" sz="3900" dirty="0"/>
              <a:t>谢谢！</a:t>
            </a:r>
            <a:endParaRPr lang="zh-CN" altLang="en-US" sz="3900" dirty="0"/>
          </a:p>
        </p:txBody>
      </p:sp>
      <p:pic>
        <p:nvPicPr>
          <p:cNvPr id="10" name="Picture 33" descr="C:\Documents and Settings\EJPeng\桌面\社标.png"/>
          <p:cNvPicPr>
            <a:picLocks noChangeAspect="1"/>
          </p:cNvPicPr>
          <p:nvPr>
            <p:custDataLst>
              <p:tags r:id="rId4"/>
            </p:custDataLst>
          </p:nvPr>
        </p:nvPicPr>
        <p:blipFill>
          <a:blip r:embed="rId5"/>
          <a:stretch>
            <a:fillRect/>
          </a:stretch>
        </p:blipFill>
        <p:spPr>
          <a:xfrm>
            <a:off x="9678670" y="5665788"/>
            <a:ext cx="1873250" cy="546100"/>
          </a:xfrm>
          <a:prstGeom prst="rect">
            <a:avLst/>
          </a:prstGeom>
          <a:noFill/>
          <a:ln w="9525">
            <a:noFill/>
          </a:ln>
        </p:spPr>
      </p:pic>
      <p:pic>
        <p:nvPicPr>
          <p:cNvPr id="11" name="Picture 1"/>
          <p:cNvPicPr>
            <a:picLocks noChangeAspect="1" noChangeArrowheads="1"/>
          </p:cNvPicPr>
          <p:nvPr>
            <p:custDataLst>
              <p:tags r:id="rId6"/>
            </p:custDataLst>
          </p:nvPr>
        </p:nvPicPr>
        <p:blipFill>
          <a:blip r:embed="rId7"/>
          <a:srcRect l="28646" t="13852" r="40625" b="7814"/>
          <a:stretch>
            <a:fillRect/>
          </a:stretch>
        </p:blipFill>
        <p:spPr bwMode="auto">
          <a:xfrm>
            <a:off x="621665" y="851535"/>
            <a:ext cx="1437005" cy="2289175"/>
          </a:xfrm>
          <a:prstGeom prst="rect">
            <a:avLst/>
          </a:prstGeom>
          <a:noFill/>
          <a:ln w="9525">
            <a:noFill/>
            <a:miter lim="800000"/>
            <a:headEnd/>
            <a:tailEnd/>
          </a:ln>
          <a:effectLst/>
        </p:spPr>
      </p:pic>
    </p:spTree>
    <p:custDataLst>
      <p:tags r:id="rId8"/>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txBox="1"/>
          <p:nvPr/>
        </p:nvSpPr>
        <p:spPr>
          <a:xfrm>
            <a:off x="3907424" y="251135"/>
            <a:ext cx="3139246" cy="140550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r>
              <a:rPr lang="zh-CN" altLang="en-US" sz="5400" dirty="0">
                <a:solidFill>
                  <a:schemeClr val="accent4"/>
                </a:solidFill>
              </a:rPr>
              <a:t>主要内容</a:t>
            </a:r>
            <a:endParaRPr lang="zh-CN" altLang="en-US" sz="5400" dirty="0">
              <a:solidFill>
                <a:schemeClr val="accent4"/>
              </a:solidFill>
            </a:endParaRPr>
          </a:p>
        </p:txBody>
      </p:sp>
      <p:sp>
        <p:nvSpPr>
          <p:cNvPr id="10" name="文本框 9"/>
          <p:cNvSpPr txBox="1"/>
          <p:nvPr/>
        </p:nvSpPr>
        <p:spPr>
          <a:xfrm>
            <a:off x="5478465" y="1848489"/>
            <a:ext cx="933365" cy="556926"/>
          </a:xfrm>
          <a:prstGeom prst="rect">
            <a:avLst/>
          </a:prstGeom>
          <a:noFill/>
          <a:ln w="117475">
            <a:noFill/>
          </a:ln>
        </p:spPr>
        <p:txBody>
          <a:bodyPr wrap="none" rtlCol="0">
            <a:prstTxWarp prst="textPlain">
              <a:avLst/>
            </a:prstTxWarp>
            <a:spAutoFit/>
          </a:bodyPr>
          <a:lstStyle/>
          <a:p>
            <a:r>
              <a:rPr lang="en-US" altLang="zh-CN" spc="100" dirty="0">
                <a:solidFill>
                  <a:schemeClr val="accent3">
                    <a:lumMod val="60000"/>
                    <a:lumOff val="40000"/>
                  </a:schemeClr>
                </a:solidFill>
                <a:latin typeface="Impact" panose="020B0806030902050204" pitchFamily="34" charset="0"/>
                <a:cs typeface="Arial" panose="020B0604020202020204" pitchFamily="34" charset="0"/>
              </a:rPr>
              <a:t>/01</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11" name="文本框 10"/>
          <p:cNvSpPr txBox="1"/>
          <p:nvPr/>
        </p:nvSpPr>
        <p:spPr>
          <a:xfrm>
            <a:off x="5478464" y="2924400"/>
            <a:ext cx="933365" cy="556926"/>
          </a:xfrm>
          <a:prstGeom prst="rect">
            <a:avLst/>
          </a:prstGeom>
          <a:noFill/>
          <a:ln w="117475">
            <a:noFill/>
          </a:ln>
        </p:spPr>
        <p:txBody>
          <a:bodyPr wrap="none" rtlCol="0">
            <a:prstTxWarp prst="textPlain">
              <a:avLst/>
            </a:prstTxWarp>
            <a:spAutoFit/>
          </a:bodyPr>
          <a:lstStyle/>
          <a:p>
            <a:r>
              <a:rPr lang="en-US" altLang="zh-CN" spc="100" dirty="0">
                <a:solidFill>
                  <a:schemeClr val="accent3">
                    <a:lumMod val="60000"/>
                    <a:lumOff val="40000"/>
                  </a:schemeClr>
                </a:solidFill>
                <a:latin typeface="Impact" panose="020B0806030902050204" pitchFamily="34" charset="0"/>
                <a:cs typeface="Arial" panose="020B0604020202020204" pitchFamily="34" charset="0"/>
              </a:rPr>
              <a:t>/02</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12" name="标题 4"/>
          <p:cNvSpPr txBox="1"/>
          <p:nvPr/>
        </p:nvSpPr>
        <p:spPr>
          <a:xfrm>
            <a:off x="6776814" y="1683377"/>
            <a:ext cx="3291417"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en-US" sz="4000" dirty="0"/>
              <a:t>知识探究</a:t>
            </a:r>
            <a:endParaRPr lang="zh-CN" altLang="en-US" sz="4000" dirty="0"/>
          </a:p>
        </p:txBody>
      </p:sp>
      <p:sp>
        <p:nvSpPr>
          <p:cNvPr id="13" name="标题 4"/>
          <p:cNvSpPr txBox="1"/>
          <p:nvPr/>
        </p:nvSpPr>
        <p:spPr>
          <a:xfrm>
            <a:off x="6776815" y="2759287"/>
            <a:ext cx="3291416"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en-US" sz="4000" dirty="0"/>
              <a:t>习题测试</a:t>
            </a:r>
            <a:endParaRPr lang="zh-CN" altLang="en-US" sz="4000" dirty="0"/>
          </a:p>
        </p:txBody>
      </p:sp>
      <p:sp>
        <p:nvSpPr>
          <p:cNvPr id="4" name="文本框 3"/>
          <p:cNvSpPr txBox="1"/>
          <p:nvPr>
            <p:custDataLst>
              <p:tags r:id="rId1"/>
            </p:custDataLst>
          </p:nvPr>
        </p:nvSpPr>
        <p:spPr>
          <a:xfrm>
            <a:off x="5478464" y="3975960"/>
            <a:ext cx="933365" cy="556926"/>
          </a:xfrm>
          <a:prstGeom prst="rect">
            <a:avLst/>
          </a:prstGeom>
          <a:noFill/>
          <a:ln w="117475">
            <a:noFill/>
          </a:ln>
        </p:spPr>
        <p:txBody>
          <a:bodyPr wrap="none" rtlCol="0">
            <a:prstTxWarp prst="textPlain">
              <a:avLst/>
            </a:prstTxWarp>
            <a:spAutoFit/>
          </a:bodyPr>
          <a:lstStyle/>
          <a:p>
            <a:r>
              <a:rPr lang="en-US" altLang="zh-CN" spc="100" dirty="0">
                <a:solidFill>
                  <a:schemeClr val="accent3">
                    <a:lumMod val="60000"/>
                    <a:lumOff val="40000"/>
                  </a:schemeClr>
                </a:solidFill>
                <a:latin typeface="Impact" panose="020B0806030902050204" pitchFamily="34" charset="0"/>
                <a:cs typeface="Arial" panose="020B0604020202020204" pitchFamily="34" charset="0"/>
              </a:rPr>
              <a:t>/03</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6" name="标题 4"/>
          <p:cNvSpPr txBox="1"/>
          <p:nvPr>
            <p:custDataLst>
              <p:tags r:id="rId2"/>
            </p:custDataLst>
          </p:nvPr>
        </p:nvSpPr>
        <p:spPr>
          <a:xfrm>
            <a:off x="6776815" y="3810847"/>
            <a:ext cx="3291416"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en-US" sz="4000" dirty="0"/>
              <a:t>小结回顾</a:t>
            </a:r>
            <a:endParaRPr lang="zh-CN" altLang="en-US" sz="4000" dirty="0"/>
          </a:p>
        </p:txBody>
      </p:sp>
      <p:sp>
        <p:nvSpPr>
          <p:cNvPr id="9" name="文本框 8"/>
          <p:cNvSpPr txBox="1"/>
          <p:nvPr>
            <p:custDataLst>
              <p:tags r:id="rId3"/>
            </p:custDataLst>
          </p:nvPr>
        </p:nvSpPr>
        <p:spPr>
          <a:xfrm>
            <a:off x="5521009" y="5026250"/>
            <a:ext cx="933365" cy="556926"/>
          </a:xfrm>
          <a:prstGeom prst="rect">
            <a:avLst/>
          </a:prstGeom>
          <a:noFill/>
          <a:ln w="117475">
            <a:noFill/>
          </a:ln>
        </p:spPr>
        <p:txBody>
          <a:bodyPr wrap="none" rtlCol="0">
            <a:prstTxWarp prst="textPlain">
              <a:avLst/>
            </a:prstTxWarp>
            <a:spAutoFit/>
          </a:bodyPr>
          <a:lstStyle/>
          <a:p>
            <a:r>
              <a:rPr lang="en-US" altLang="zh-CN" spc="100" dirty="0">
                <a:solidFill>
                  <a:schemeClr val="accent3">
                    <a:lumMod val="60000"/>
                    <a:lumOff val="40000"/>
                  </a:schemeClr>
                </a:solidFill>
                <a:latin typeface="Impact" panose="020B0806030902050204" pitchFamily="34" charset="0"/>
                <a:cs typeface="Arial" panose="020B0604020202020204" pitchFamily="34" charset="0"/>
              </a:rPr>
              <a:t>/04</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14" name="标题 4"/>
          <p:cNvSpPr txBox="1"/>
          <p:nvPr>
            <p:custDataLst>
              <p:tags r:id="rId4"/>
            </p:custDataLst>
          </p:nvPr>
        </p:nvSpPr>
        <p:spPr>
          <a:xfrm>
            <a:off x="6819360" y="4861137"/>
            <a:ext cx="3291416"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en-US" sz="4000" dirty="0"/>
              <a:t>布置作业</a:t>
            </a:r>
            <a:endParaRPr lang="zh-CN" altLang="en-US" sz="4000" dirty="0"/>
          </a:p>
        </p:txBody>
      </p:sp>
    </p:spTree>
    <p:custDataLst>
      <p:tags r:id="rId5"/>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 y="274154"/>
            <a:ext cx="6587544" cy="714778"/>
            <a:chOff x="0" y="1049628"/>
            <a:chExt cx="2873574" cy="714778"/>
          </a:xfrm>
        </p:grpSpPr>
        <p:sp>
          <p:nvSpPr>
            <p:cNvPr id="7"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65470" y="1158038"/>
              <a:ext cx="2742633" cy="534035"/>
            </a:xfrm>
            <a:prstGeom prst="rect">
              <a:avLst/>
            </a:prstGeom>
            <a:noFill/>
          </p:spPr>
          <p:txBody>
            <a:bodyPr wrap="square">
              <a:spAutoFit/>
            </a:bodyPr>
            <a:lstStyle/>
            <a:p>
              <a:pPr algn="ctr">
                <a:lnSpc>
                  <a:spcPct val="120000"/>
                </a:lnSpc>
              </a:pPr>
              <a:r>
                <a:rPr lang="en-US" altLang="zh-CN" sz="2400" b="1" dirty="0">
                  <a:solidFill>
                    <a:schemeClr val="bg1"/>
                  </a:solidFill>
                </a:rPr>
                <a:t>                                               </a:t>
              </a:r>
              <a:r>
                <a:rPr lang="zh-CN" altLang="en-US" sz="2400" b="1" dirty="0">
                  <a:solidFill>
                    <a:schemeClr val="bg1"/>
                  </a:solidFill>
                </a:rPr>
                <a:t>项目探究</a:t>
              </a:r>
              <a:endParaRPr lang="zh-CN" altLang="en-US" sz="2400" b="1" dirty="0">
                <a:solidFill>
                  <a:schemeClr val="bg1"/>
                </a:solidFill>
              </a:endParaRPr>
            </a:p>
          </p:txBody>
        </p:sp>
      </p:grpSp>
      <p:pic>
        <p:nvPicPr>
          <p:cNvPr id="2"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sp>
        <p:nvSpPr>
          <p:cNvPr id="4" name="文本框 3"/>
          <p:cNvSpPr txBox="1"/>
          <p:nvPr/>
        </p:nvSpPr>
        <p:spPr>
          <a:xfrm>
            <a:off x="1165860" y="1647825"/>
            <a:ext cx="9749790" cy="767715"/>
          </a:xfrm>
          <a:prstGeom prst="rect">
            <a:avLst/>
          </a:prstGeom>
          <a:noFill/>
          <a:ln w="25400"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txBody>
          <a:bodyPr wrap="square" rtlCol="0">
            <a:noAutofit/>
          </a:bodyPr>
          <a:p>
            <a:pPr algn="ctr">
              <a:lnSpc>
                <a:spcPct val="150000"/>
              </a:lnSpc>
            </a:pPr>
            <a:r>
              <a:rPr lang="zh-CN" altLang="en-US" sz="2400"/>
              <a:t>了解网络应用的发展，为推荐网络应用储备知识。</a:t>
            </a:r>
            <a:endParaRPr lang="zh-CN" altLang="en-US" sz="2400"/>
          </a:p>
        </p:txBody>
      </p:sp>
      <p:sp>
        <p:nvSpPr>
          <p:cNvPr id="20" name="矩形: 剪去单角 19"/>
          <p:cNvSpPr/>
          <p:nvPr>
            <p:custDataLst>
              <p:tags r:id="rId3"/>
            </p:custDataLst>
          </p:nvPr>
        </p:nvSpPr>
        <p:spPr>
          <a:xfrm>
            <a:off x="9093835" y="1074798"/>
            <a:ext cx="2078636"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dirty="0"/>
              <a:t>项目子任务</a:t>
            </a:r>
            <a:endParaRPr lang="zh-CN" altLang="en-US" sz="2400" b="1" dirty="0"/>
          </a:p>
        </p:txBody>
      </p:sp>
      <p:pic>
        <p:nvPicPr>
          <p:cNvPr id="9" name="图片 8"/>
          <p:cNvPicPr>
            <a:picLocks noChangeAspect="1"/>
          </p:cNvPicPr>
          <p:nvPr>
            <p:custDataLst>
              <p:tags r:id="rId4"/>
            </p:custDataLst>
          </p:nvPr>
        </p:nvPicPr>
        <p:blipFill>
          <a:blip r:embed="rId5"/>
          <a:stretch>
            <a:fillRect/>
          </a:stretch>
        </p:blipFill>
        <p:spPr>
          <a:xfrm>
            <a:off x="2839085" y="2687320"/>
            <a:ext cx="6513830" cy="366585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0" y="375920"/>
            <a:ext cx="2416175" cy="715010"/>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探究内容与要求</a:t>
            </a:r>
            <a:endParaRPr lang="zh-CN" altLang="en-US" sz="2400" b="1" dirty="0"/>
          </a:p>
        </p:txBody>
      </p:sp>
      <p:sp>
        <p:nvSpPr>
          <p:cNvPr id="4" name="文本框 3"/>
          <p:cNvSpPr txBox="1"/>
          <p:nvPr>
            <p:custDataLst>
              <p:tags r:id="rId1"/>
            </p:custDataLst>
          </p:nvPr>
        </p:nvSpPr>
        <p:spPr>
          <a:xfrm>
            <a:off x="817880" y="2837180"/>
            <a:ext cx="10824210" cy="3598545"/>
          </a:xfrm>
          <a:prstGeom prst="rect">
            <a:avLst/>
          </a:prstGeom>
          <a:noFill/>
          <a:ln w="25400" cmpd="sng">
            <a:solidFill>
              <a:schemeClr val="accent1"/>
            </a:solidFill>
            <a:prstDash val="solid"/>
          </a:ln>
        </p:spPr>
        <p:txBody>
          <a:bodyPr wrap="square" rtlCol="0">
            <a:noAutofit/>
          </a:bodyPr>
          <a:p>
            <a:pPr>
              <a:lnSpc>
                <a:spcPct val="150000"/>
              </a:lnSpc>
            </a:pPr>
            <a:r>
              <a:rPr lang="en-US" altLang="zh-CN" sz="2400"/>
              <a:t>    </a:t>
            </a:r>
            <a:r>
              <a:rPr lang="zh-CN" sz="2400" b="1"/>
              <a:t>学习内容</a:t>
            </a:r>
            <a:r>
              <a:rPr lang="en-US" sz="2400"/>
              <a:t>          </a:t>
            </a:r>
            <a:endParaRPr lang="en-US" sz="2400"/>
          </a:p>
          <a:p>
            <a:pPr>
              <a:lnSpc>
                <a:spcPct val="150000"/>
              </a:lnSpc>
            </a:pPr>
            <a:r>
              <a:rPr lang="en-US" altLang="zh-CN" sz="2400"/>
              <a:t>              </a:t>
            </a:r>
            <a:endParaRPr lang="en-US" altLang="zh-CN" sz="2400"/>
          </a:p>
        </p:txBody>
      </p:sp>
      <p:sp>
        <p:nvSpPr>
          <p:cNvPr id="10" name="文本框 9"/>
          <p:cNvSpPr txBox="1"/>
          <p:nvPr>
            <p:custDataLst>
              <p:tags r:id="rId2"/>
            </p:custDataLst>
          </p:nvPr>
        </p:nvSpPr>
        <p:spPr>
          <a:xfrm>
            <a:off x="817880" y="1351280"/>
            <a:ext cx="10824210" cy="1219200"/>
          </a:xfrm>
          <a:prstGeom prst="rect">
            <a:avLst/>
          </a:prstGeom>
          <a:noFill/>
          <a:ln w="25400"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txBody>
          <a:bodyPr wrap="square" rtlCol="0">
            <a:noAutofit/>
          </a:bodyPr>
          <a:p>
            <a:pPr>
              <a:lnSpc>
                <a:spcPct val="150000"/>
              </a:lnSpc>
            </a:pPr>
            <a:r>
              <a:rPr lang="en-US" altLang="zh-CN" sz="2400"/>
              <a:t>     </a:t>
            </a:r>
            <a:r>
              <a:rPr lang="zh-CN" altLang="en-US" sz="2400" b="1"/>
              <a:t>探究方法</a:t>
            </a:r>
            <a:endParaRPr sz="2400"/>
          </a:p>
          <a:p>
            <a:pPr>
              <a:lnSpc>
                <a:spcPct val="150000"/>
              </a:lnSpc>
            </a:pPr>
            <a:r>
              <a:rPr lang="en-US" sz="2400"/>
              <a:t>          </a:t>
            </a:r>
            <a:r>
              <a:rPr sz="2400"/>
              <a:t>遵循“事物都具有两面性”认知规律</a:t>
            </a:r>
            <a:r>
              <a:rPr lang="zh-CN" sz="2400"/>
              <a:t>。</a:t>
            </a:r>
            <a:endParaRPr lang="zh-CN" sz="2400"/>
          </a:p>
        </p:txBody>
      </p:sp>
      <p:grpSp>
        <p:nvGrpSpPr>
          <p:cNvPr id="12" name="组合 11"/>
          <p:cNvGrpSpPr/>
          <p:nvPr/>
        </p:nvGrpSpPr>
        <p:grpSpPr>
          <a:xfrm>
            <a:off x="1047115" y="1480185"/>
            <a:ext cx="203200" cy="580390"/>
            <a:chOff x="1649" y="2331"/>
            <a:chExt cx="320" cy="914"/>
          </a:xfrm>
        </p:grpSpPr>
        <p:pic>
          <p:nvPicPr>
            <p:cNvPr id="9" name="图片 8"/>
            <p:cNvPicPr>
              <a:picLocks noChangeAspect="1"/>
            </p:cNvPicPr>
            <p:nvPr>
              <p:custDataLst>
                <p:tags r:id="rId3"/>
              </p:custDataLst>
            </p:nvPr>
          </p:nvPicPr>
          <p:blipFill>
            <a:blip r:embed="rId4"/>
            <a:stretch>
              <a:fillRect/>
            </a:stretch>
          </p:blipFill>
          <p:spPr>
            <a:xfrm>
              <a:off x="1649" y="2331"/>
              <a:ext cx="120" cy="714"/>
            </a:xfrm>
            <a:prstGeom prst="rect">
              <a:avLst/>
            </a:prstGeom>
          </p:spPr>
        </p:pic>
        <p:pic>
          <p:nvPicPr>
            <p:cNvPr id="11" name="图片 10"/>
            <p:cNvPicPr>
              <a:picLocks noChangeAspect="1"/>
            </p:cNvPicPr>
            <p:nvPr>
              <p:custDataLst>
                <p:tags r:id="rId5"/>
              </p:custDataLst>
            </p:nvPr>
          </p:nvPicPr>
          <p:blipFill>
            <a:blip r:embed="rId4"/>
            <a:stretch>
              <a:fillRect/>
            </a:stretch>
          </p:blipFill>
          <p:spPr>
            <a:xfrm>
              <a:off x="1849" y="2531"/>
              <a:ext cx="120" cy="714"/>
            </a:xfrm>
            <a:prstGeom prst="rect">
              <a:avLst/>
            </a:prstGeom>
          </p:spPr>
        </p:pic>
      </p:grpSp>
      <p:grpSp>
        <p:nvGrpSpPr>
          <p:cNvPr id="14" name="组合 13"/>
          <p:cNvGrpSpPr/>
          <p:nvPr/>
        </p:nvGrpSpPr>
        <p:grpSpPr>
          <a:xfrm>
            <a:off x="970915" y="2916555"/>
            <a:ext cx="203200" cy="580390"/>
            <a:chOff x="1649" y="2331"/>
            <a:chExt cx="320" cy="914"/>
          </a:xfrm>
        </p:grpSpPr>
        <p:pic>
          <p:nvPicPr>
            <p:cNvPr id="15" name="图片 14"/>
            <p:cNvPicPr>
              <a:picLocks noChangeAspect="1"/>
            </p:cNvPicPr>
            <p:nvPr>
              <p:custDataLst>
                <p:tags r:id="rId6"/>
              </p:custDataLst>
            </p:nvPr>
          </p:nvPicPr>
          <p:blipFill>
            <a:blip r:embed="rId4"/>
            <a:stretch>
              <a:fillRect/>
            </a:stretch>
          </p:blipFill>
          <p:spPr>
            <a:xfrm>
              <a:off x="1649" y="2331"/>
              <a:ext cx="120" cy="714"/>
            </a:xfrm>
            <a:prstGeom prst="rect">
              <a:avLst/>
            </a:prstGeom>
          </p:spPr>
        </p:pic>
        <p:pic>
          <p:nvPicPr>
            <p:cNvPr id="16" name="图片 15"/>
            <p:cNvPicPr>
              <a:picLocks noChangeAspect="1"/>
            </p:cNvPicPr>
            <p:nvPr>
              <p:custDataLst>
                <p:tags r:id="rId7"/>
              </p:custDataLst>
            </p:nvPr>
          </p:nvPicPr>
          <p:blipFill>
            <a:blip r:embed="rId4"/>
            <a:stretch>
              <a:fillRect/>
            </a:stretch>
          </p:blipFill>
          <p:spPr>
            <a:xfrm>
              <a:off x="1849" y="2531"/>
              <a:ext cx="120" cy="714"/>
            </a:xfrm>
            <a:prstGeom prst="rect">
              <a:avLst/>
            </a:prstGeom>
          </p:spPr>
        </p:pic>
      </p:grpSp>
      <p:sp>
        <p:nvSpPr>
          <p:cNvPr id="18" name="文本框 17"/>
          <p:cNvSpPr txBox="1"/>
          <p:nvPr/>
        </p:nvSpPr>
        <p:spPr>
          <a:xfrm>
            <a:off x="2695575" y="3688080"/>
            <a:ext cx="6845935" cy="460375"/>
          </a:xfrm>
          <a:prstGeom prst="rect">
            <a:avLst/>
          </a:prstGeom>
          <a:noFill/>
        </p:spPr>
        <p:txBody>
          <a:bodyPr wrap="square" rtlCol="0">
            <a:spAutoFit/>
          </a:bodyPr>
          <a:p>
            <a:r>
              <a:rPr sz="2400"/>
              <a:t>网络应用软件经历了怎样的发展历程？——正面</a:t>
            </a:r>
            <a:endParaRPr sz="2400"/>
          </a:p>
        </p:txBody>
      </p:sp>
      <p:sp>
        <p:nvSpPr>
          <p:cNvPr id="19" name="文本框 18"/>
          <p:cNvSpPr txBox="1"/>
          <p:nvPr>
            <p:custDataLst>
              <p:tags r:id="rId8"/>
            </p:custDataLst>
          </p:nvPr>
        </p:nvSpPr>
        <p:spPr>
          <a:xfrm>
            <a:off x="2695575" y="4557395"/>
            <a:ext cx="6845935" cy="460375"/>
          </a:xfrm>
          <a:prstGeom prst="rect">
            <a:avLst/>
          </a:prstGeom>
          <a:noFill/>
        </p:spPr>
        <p:txBody>
          <a:bodyPr wrap="square" rtlCol="0">
            <a:spAutoFit/>
          </a:bodyPr>
          <a:p>
            <a:r>
              <a:rPr sz="2400"/>
              <a:t>网络应用为什么会带来数字鸿沟问题？——反面</a:t>
            </a:r>
            <a:endParaRPr sz="2400"/>
          </a:p>
        </p:txBody>
      </p:sp>
      <p:sp>
        <p:nvSpPr>
          <p:cNvPr id="21" name="文本框 20"/>
          <p:cNvSpPr txBox="1"/>
          <p:nvPr>
            <p:custDataLst>
              <p:tags r:id="rId9"/>
            </p:custDataLst>
          </p:nvPr>
        </p:nvSpPr>
        <p:spPr>
          <a:xfrm>
            <a:off x="2720340" y="5395595"/>
            <a:ext cx="8921750" cy="460375"/>
          </a:xfrm>
          <a:prstGeom prst="rect">
            <a:avLst/>
          </a:prstGeom>
          <a:noFill/>
        </p:spPr>
        <p:txBody>
          <a:bodyPr wrap="square" rtlCol="0">
            <a:spAutoFit/>
          </a:bodyPr>
          <a:p>
            <a:r>
              <a:rPr sz="2400"/>
              <a:t>如何关爱社会变革中的数字弱势群体？——科学应对，促进发展</a:t>
            </a:r>
            <a:endParaRPr sz="2400"/>
          </a:p>
        </p:txBody>
      </p:sp>
      <p:sp>
        <p:nvSpPr>
          <p:cNvPr id="23" name="文本框 22"/>
          <p:cNvSpPr txBox="1"/>
          <p:nvPr>
            <p:custDataLst>
              <p:tags r:id="rId10"/>
            </p:custDataLst>
          </p:nvPr>
        </p:nvSpPr>
        <p:spPr>
          <a:xfrm>
            <a:off x="1903730" y="3774440"/>
            <a:ext cx="511810" cy="332740"/>
          </a:xfrm>
          <a:prstGeom prst="rect">
            <a:avLst/>
          </a:prstGeom>
          <a:noFill/>
          <a:ln w="117475">
            <a:noFill/>
          </a:ln>
        </p:spPr>
        <p:txBody>
          <a:bodyPr wrap="none" rtlCol="0">
            <a:prstTxWarp prst="textPlain">
              <a:avLst/>
            </a:prstTxWarp>
            <a:noAutofit/>
          </a:bodyPr>
          <a:p>
            <a:r>
              <a:rPr lang="en-US" altLang="zh-CN" sz="1000" spc="100" dirty="0">
                <a:solidFill>
                  <a:schemeClr val="accent3">
                    <a:lumMod val="60000"/>
                    <a:lumOff val="40000"/>
                  </a:schemeClr>
                </a:solidFill>
                <a:latin typeface="Impact" panose="020B0806030902050204" pitchFamily="34" charset="0"/>
                <a:cs typeface="Arial" panose="020B0604020202020204" pitchFamily="34" charset="0"/>
              </a:rPr>
              <a:t>/01</a:t>
            </a:r>
            <a:endParaRPr lang="en-US" altLang="zh-CN" sz="1000"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24" name="文本框 23"/>
          <p:cNvSpPr txBox="1"/>
          <p:nvPr>
            <p:custDataLst>
              <p:tags r:id="rId11"/>
            </p:custDataLst>
          </p:nvPr>
        </p:nvSpPr>
        <p:spPr>
          <a:xfrm>
            <a:off x="1904365" y="4613910"/>
            <a:ext cx="511810" cy="332740"/>
          </a:xfrm>
          <a:prstGeom prst="rect">
            <a:avLst/>
          </a:prstGeom>
          <a:noFill/>
          <a:ln w="117475">
            <a:noFill/>
          </a:ln>
        </p:spPr>
        <p:txBody>
          <a:bodyPr wrap="none" rtlCol="0">
            <a:prstTxWarp prst="textPlain">
              <a:avLst/>
            </a:prstTxWarp>
            <a:noAutofit/>
          </a:bodyPr>
          <a:p>
            <a:r>
              <a:rPr lang="en-US" altLang="zh-CN" sz="1000" spc="100" dirty="0">
                <a:solidFill>
                  <a:schemeClr val="accent3">
                    <a:lumMod val="60000"/>
                    <a:lumOff val="40000"/>
                  </a:schemeClr>
                </a:solidFill>
                <a:latin typeface="Impact" panose="020B0806030902050204" pitchFamily="34" charset="0"/>
                <a:cs typeface="Arial" panose="020B0604020202020204" pitchFamily="34" charset="0"/>
              </a:rPr>
              <a:t>/02</a:t>
            </a:r>
            <a:endParaRPr lang="en-US" altLang="zh-CN" sz="1000"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25" name="文本框 24"/>
          <p:cNvSpPr txBox="1"/>
          <p:nvPr>
            <p:custDataLst>
              <p:tags r:id="rId12"/>
            </p:custDataLst>
          </p:nvPr>
        </p:nvSpPr>
        <p:spPr>
          <a:xfrm>
            <a:off x="1919605" y="5431790"/>
            <a:ext cx="511810" cy="332740"/>
          </a:xfrm>
          <a:prstGeom prst="rect">
            <a:avLst/>
          </a:prstGeom>
          <a:noFill/>
          <a:ln w="117475">
            <a:noFill/>
          </a:ln>
        </p:spPr>
        <p:txBody>
          <a:bodyPr wrap="none" rtlCol="0">
            <a:prstTxWarp prst="textPlain">
              <a:avLst/>
            </a:prstTxWarp>
            <a:noAutofit/>
          </a:bodyPr>
          <a:p>
            <a:r>
              <a:rPr lang="en-US" altLang="zh-CN" sz="1000" spc="100" dirty="0">
                <a:solidFill>
                  <a:schemeClr val="accent3">
                    <a:lumMod val="60000"/>
                    <a:lumOff val="40000"/>
                  </a:schemeClr>
                </a:solidFill>
                <a:latin typeface="Impact" panose="020B0806030902050204" pitchFamily="34" charset="0"/>
                <a:cs typeface="Arial" panose="020B0604020202020204" pitchFamily="34" charset="0"/>
              </a:rPr>
              <a:t>/03</a:t>
            </a:r>
            <a:endParaRPr lang="en-US" altLang="zh-CN" sz="1000" spc="100" dirty="0">
              <a:solidFill>
                <a:schemeClr val="accent3">
                  <a:lumMod val="60000"/>
                  <a:lumOff val="40000"/>
                </a:schemeClr>
              </a:solidFill>
              <a:latin typeface="Impact" panose="020B0806030902050204" pitchFamily="34" charset="0"/>
              <a:cs typeface="Arial" panose="020B0604020202020204" pitchFamily="34" charset="0"/>
            </a:endParaRPr>
          </a:p>
        </p:txBody>
      </p:sp>
    </p:spTree>
    <p:custDataLst>
      <p:tags r:id="rId1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0" y="375920"/>
            <a:ext cx="2416175" cy="715010"/>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知识习得</a:t>
            </a:r>
            <a:endParaRPr lang="zh-CN" altLang="en-US" sz="2400" b="1" dirty="0"/>
          </a:p>
        </p:txBody>
      </p:sp>
      <p:sp>
        <p:nvSpPr>
          <p:cNvPr id="10" name="文本框 9"/>
          <p:cNvSpPr txBox="1"/>
          <p:nvPr>
            <p:custDataLst>
              <p:tags r:id="rId1"/>
            </p:custDataLst>
          </p:nvPr>
        </p:nvSpPr>
        <p:spPr>
          <a:xfrm>
            <a:off x="490220" y="1287780"/>
            <a:ext cx="11388725" cy="5013325"/>
          </a:xfrm>
          <a:prstGeom prst="rect">
            <a:avLst/>
          </a:prstGeom>
          <a:noFill/>
          <a:ln w="25400"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txBody>
          <a:bodyPr wrap="square" rtlCol="0">
            <a:noAutofit/>
          </a:bodyPr>
          <a:p>
            <a:pPr>
              <a:lnSpc>
                <a:spcPct val="150000"/>
              </a:lnSpc>
            </a:pPr>
            <a:r>
              <a:rPr lang="en-US" altLang="zh-CN" sz="2400"/>
              <a:t>     </a:t>
            </a:r>
            <a:r>
              <a:rPr lang="zh-CN" altLang="en-US" sz="2400" b="1"/>
              <a:t> 自主阅读：</a:t>
            </a:r>
            <a:r>
              <a:rPr lang="zh-CN" altLang="en-US" sz="2400"/>
              <a:t>以书本P18-24为主，网络知识作补充。</a:t>
            </a:r>
            <a:endParaRPr lang="zh-CN" altLang="en-US" sz="2400"/>
          </a:p>
          <a:p>
            <a:pPr>
              <a:lnSpc>
                <a:spcPct val="150000"/>
              </a:lnSpc>
            </a:pPr>
            <a:r>
              <a:rPr lang="en-US" sz="2400"/>
              <a:t>      </a:t>
            </a:r>
            <a:r>
              <a:rPr sz="2400" b="1"/>
              <a:t>知识梳理</a:t>
            </a:r>
            <a:r>
              <a:rPr sz="2400"/>
              <a:t>：</a:t>
            </a:r>
            <a:endParaRPr sz="2400"/>
          </a:p>
        </p:txBody>
      </p:sp>
      <p:grpSp>
        <p:nvGrpSpPr>
          <p:cNvPr id="12" name="组合 11"/>
          <p:cNvGrpSpPr/>
          <p:nvPr/>
        </p:nvGrpSpPr>
        <p:grpSpPr>
          <a:xfrm>
            <a:off x="795655" y="1401445"/>
            <a:ext cx="203200" cy="580390"/>
            <a:chOff x="1649" y="2331"/>
            <a:chExt cx="320" cy="914"/>
          </a:xfrm>
        </p:grpSpPr>
        <p:pic>
          <p:nvPicPr>
            <p:cNvPr id="9" name="图片 8"/>
            <p:cNvPicPr>
              <a:picLocks noChangeAspect="1"/>
            </p:cNvPicPr>
            <p:nvPr>
              <p:custDataLst>
                <p:tags r:id="rId2"/>
              </p:custDataLst>
            </p:nvPr>
          </p:nvPicPr>
          <p:blipFill>
            <a:blip r:embed="rId3"/>
            <a:stretch>
              <a:fillRect/>
            </a:stretch>
          </p:blipFill>
          <p:spPr>
            <a:xfrm>
              <a:off x="1649" y="2331"/>
              <a:ext cx="120" cy="714"/>
            </a:xfrm>
            <a:prstGeom prst="rect">
              <a:avLst/>
            </a:prstGeom>
          </p:spPr>
        </p:pic>
        <p:pic>
          <p:nvPicPr>
            <p:cNvPr id="11" name="图片 10"/>
            <p:cNvPicPr>
              <a:picLocks noChangeAspect="1"/>
            </p:cNvPicPr>
            <p:nvPr>
              <p:custDataLst>
                <p:tags r:id="rId4"/>
              </p:custDataLst>
            </p:nvPr>
          </p:nvPicPr>
          <p:blipFill>
            <a:blip r:embed="rId3"/>
            <a:stretch>
              <a:fillRect/>
            </a:stretch>
          </p:blipFill>
          <p:spPr>
            <a:xfrm>
              <a:off x="1849" y="2531"/>
              <a:ext cx="120" cy="714"/>
            </a:xfrm>
            <a:prstGeom prst="rect">
              <a:avLst/>
            </a:prstGeom>
          </p:spPr>
        </p:pic>
      </p:grpSp>
      <p:grpSp>
        <p:nvGrpSpPr>
          <p:cNvPr id="2" name="组合 1"/>
          <p:cNvGrpSpPr/>
          <p:nvPr/>
        </p:nvGrpSpPr>
        <p:grpSpPr>
          <a:xfrm>
            <a:off x="767715" y="2010410"/>
            <a:ext cx="203200" cy="580390"/>
            <a:chOff x="1649" y="2331"/>
            <a:chExt cx="320" cy="914"/>
          </a:xfrm>
        </p:grpSpPr>
        <p:pic>
          <p:nvPicPr>
            <p:cNvPr id="5" name="图片 4"/>
            <p:cNvPicPr>
              <a:picLocks noChangeAspect="1"/>
            </p:cNvPicPr>
            <p:nvPr>
              <p:custDataLst>
                <p:tags r:id="rId5"/>
              </p:custDataLst>
            </p:nvPr>
          </p:nvPicPr>
          <p:blipFill>
            <a:blip r:embed="rId3"/>
            <a:stretch>
              <a:fillRect/>
            </a:stretch>
          </p:blipFill>
          <p:spPr>
            <a:xfrm>
              <a:off x="1649" y="2331"/>
              <a:ext cx="120" cy="714"/>
            </a:xfrm>
            <a:prstGeom prst="rect">
              <a:avLst/>
            </a:prstGeom>
          </p:spPr>
        </p:pic>
        <p:pic>
          <p:nvPicPr>
            <p:cNvPr id="8" name="图片 7"/>
            <p:cNvPicPr>
              <a:picLocks noChangeAspect="1"/>
            </p:cNvPicPr>
            <p:nvPr>
              <p:custDataLst>
                <p:tags r:id="rId6"/>
              </p:custDataLst>
            </p:nvPr>
          </p:nvPicPr>
          <p:blipFill>
            <a:blip r:embed="rId3"/>
            <a:stretch>
              <a:fillRect/>
            </a:stretch>
          </p:blipFill>
          <p:spPr>
            <a:xfrm>
              <a:off x="1849" y="2531"/>
              <a:ext cx="120" cy="714"/>
            </a:xfrm>
            <a:prstGeom prst="rect">
              <a:avLst/>
            </a:prstGeom>
          </p:spPr>
        </p:pic>
      </p:grpSp>
      <p:sp>
        <p:nvSpPr>
          <p:cNvPr id="4" name="文本框 3"/>
          <p:cNvSpPr txBox="1"/>
          <p:nvPr/>
        </p:nvSpPr>
        <p:spPr>
          <a:xfrm>
            <a:off x="1190625" y="2590800"/>
            <a:ext cx="10410190" cy="3192780"/>
          </a:xfrm>
          <a:prstGeom prst="rect">
            <a:avLst/>
          </a:prstGeom>
          <a:noFill/>
        </p:spPr>
        <p:txBody>
          <a:bodyPr wrap="square" rtlCol="0">
            <a:spAutoFit/>
          </a:bodyPr>
          <a:p>
            <a:pPr>
              <a:lnSpc>
                <a:spcPct val="120000"/>
              </a:lnSpc>
              <a:spcBef>
                <a:spcPts val="0"/>
              </a:spcBef>
              <a:spcAft>
                <a:spcPts val="0"/>
              </a:spcAft>
            </a:pPr>
            <a:r>
              <a:rPr lang="en-US" sz="2400"/>
              <a:t>1.</a:t>
            </a:r>
            <a:r>
              <a:rPr sz="2400"/>
              <a:t>从网络应用的发展历程来看，先后出现</a:t>
            </a:r>
            <a:r>
              <a:rPr sz="2400" u="sng"/>
              <a:t>      </a:t>
            </a:r>
            <a:r>
              <a:rPr sz="2400"/>
              <a:t> 、</a:t>
            </a:r>
            <a:r>
              <a:rPr sz="2400" u="sng"/>
              <a:t>      </a:t>
            </a:r>
            <a:r>
              <a:rPr sz="2400"/>
              <a:t> 、</a:t>
            </a:r>
            <a:r>
              <a:rPr sz="2400" u="sng"/>
              <a:t>      </a:t>
            </a:r>
            <a:r>
              <a:rPr sz="2400"/>
              <a:t> </a:t>
            </a:r>
            <a:r>
              <a:rPr lang="zh-CN" sz="2400"/>
              <a:t>、</a:t>
            </a:r>
            <a:r>
              <a:rPr lang="en-US" altLang="zh-CN" sz="2400" u="sng"/>
              <a:t>        </a:t>
            </a:r>
            <a:r>
              <a:rPr lang="en-US" altLang="zh-CN" sz="2400"/>
              <a:t> </a:t>
            </a:r>
            <a:r>
              <a:rPr sz="2400"/>
              <a:t>与</a:t>
            </a:r>
            <a:r>
              <a:rPr sz="2400" u="sng"/>
              <a:t>      </a:t>
            </a:r>
            <a:r>
              <a:rPr sz="2400"/>
              <a:t>等操作方式。</a:t>
            </a:r>
            <a:endParaRPr sz="2400"/>
          </a:p>
          <a:p>
            <a:pPr>
              <a:lnSpc>
                <a:spcPct val="120000"/>
              </a:lnSpc>
              <a:spcBef>
                <a:spcPts val="0"/>
              </a:spcBef>
              <a:spcAft>
                <a:spcPts val="0"/>
              </a:spcAft>
            </a:pPr>
            <a:r>
              <a:rPr lang="en-US" sz="2400"/>
              <a:t>2.</a:t>
            </a:r>
            <a:r>
              <a:rPr sz="2400"/>
              <a:t>数字鸿沟现象是指在全球信息化进程中，存在对</a:t>
            </a:r>
            <a:r>
              <a:rPr sz="2400" u="sng"/>
              <a:t>       </a:t>
            </a:r>
            <a:r>
              <a:rPr sz="2400"/>
              <a:t>的拥有程度、应用程度与创新能力等方面的差别，导致呈现</a:t>
            </a:r>
            <a:r>
              <a:rPr sz="2400" u="sng"/>
              <a:t>        </a:t>
            </a:r>
            <a:r>
              <a:rPr sz="2400"/>
              <a:t>  与  </a:t>
            </a:r>
            <a:r>
              <a:rPr sz="2400" u="sng"/>
              <a:t>       </a:t>
            </a:r>
            <a:r>
              <a:rPr sz="2400"/>
              <a:t>的趋势。</a:t>
            </a:r>
            <a:endParaRPr sz="2400"/>
          </a:p>
          <a:p>
            <a:pPr>
              <a:lnSpc>
                <a:spcPct val="120000"/>
              </a:lnSpc>
              <a:spcBef>
                <a:spcPts val="0"/>
              </a:spcBef>
              <a:spcAft>
                <a:spcPts val="0"/>
              </a:spcAft>
            </a:pPr>
            <a:r>
              <a:rPr lang="en-US" sz="2400"/>
              <a:t>3.</a:t>
            </a:r>
            <a:r>
              <a:rPr sz="2400"/>
              <a:t> </a:t>
            </a:r>
            <a:r>
              <a:rPr sz="2400" u="sng"/>
              <a:t>     </a:t>
            </a:r>
            <a:r>
              <a:rPr sz="2400"/>
              <a:t> 、</a:t>
            </a:r>
            <a:r>
              <a:rPr sz="2400" u="sng"/>
              <a:t>      </a:t>
            </a:r>
            <a:r>
              <a:rPr sz="2400"/>
              <a:t> 、</a:t>
            </a:r>
            <a:r>
              <a:rPr sz="2400" u="sng"/>
              <a:t>      </a:t>
            </a:r>
            <a:r>
              <a:rPr sz="2400"/>
              <a:t> ，大多数是数字弱势群体的重要组成部分。他们普遍存在网络应用使用困难的问题，当前可以通过</a:t>
            </a:r>
            <a:r>
              <a:rPr sz="2400" u="sng"/>
              <a:t>               </a:t>
            </a:r>
            <a:r>
              <a:rPr sz="2400"/>
              <a:t>  、</a:t>
            </a:r>
            <a:r>
              <a:rPr lang="en-US" sz="2400" u="sng"/>
              <a:t>              </a:t>
            </a:r>
            <a:r>
              <a:rPr sz="2400"/>
              <a:t>等举措来解决。</a:t>
            </a:r>
            <a:endParaRPr sz="2400"/>
          </a:p>
        </p:txBody>
      </p:sp>
    </p:spTree>
    <p:custDataLst>
      <p:tags r:id="rId7"/>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0" y="375920"/>
            <a:ext cx="2416175" cy="715010"/>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核心素养培育</a:t>
            </a:r>
            <a:endParaRPr lang="zh-CN" altLang="en-US" sz="2400" b="1" dirty="0"/>
          </a:p>
        </p:txBody>
      </p:sp>
      <p:sp>
        <p:nvSpPr>
          <p:cNvPr id="10" name="文本框 9"/>
          <p:cNvSpPr txBox="1"/>
          <p:nvPr>
            <p:custDataLst>
              <p:tags r:id="rId1"/>
            </p:custDataLst>
          </p:nvPr>
        </p:nvSpPr>
        <p:spPr>
          <a:xfrm>
            <a:off x="711200" y="1391285"/>
            <a:ext cx="10824210" cy="4797425"/>
          </a:xfrm>
          <a:prstGeom prst="rect">
            <a:avLst/>
          </a:prstGeom>
          <a:noFill/>
          <a:ln w="25400"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txBody>
          <a:bodyPr wrap="square" rtlCol="0">
            <a:noAutofit/>
          </a:bodyPr>
          <a:p>
            <a:pPr>
              <a:lnSpc>
                <a:spcPct val="150000"/>
              </a:lnSpc>
            </a:pPr>
            <a:r>
              <a:rPr lang="en-US" altLang="zh-CN" sz="2400"/>
              <a:t>     </a:t>
            </a:r>
            <a:r>
              <a:rPr lang="zh-CN" altLang="en-US" sz="2400" b="1"/>
              <a:t> 学会分析：</a:t>
            </a:r>
            <a:r>
              <a:rPr lang="zh-CN" altLang="en-US" sz="2400"/>
              <a:t>当前支持网络应用的操作方式，有文本命令、鼠标操作、触屏控制、语音控制与体感控制等。你使用过的网络应用，都有支持哪些操作方式？</a:t>
            </a:r>
            <a:r>
              <a:rPr lang="en-US" sz="2400"/>
              <a:t> </a:t>
            </a:r>
            <a:endParaRPr sz="2400"/>
          </a:p>
        </p:txBody>
      </p:sp>
      <p:grpSp>
        <p:nvGrpSpPr>
          <p:cNvPr id="12" name="组合 11"/>
          <p:cNvGrpSpPr/>
          <p:nvPr/>
        </p:nvGrpSpPr>
        <p:grpSpPr>
          <a:xfrm>
            <a:off x="1047115" y="1560195"/>
            <a:ext cx="203200" cy="580390"/>
            <a:chOff x="1649" y="2331"/>
            <a:chExt cx="320" cy="914"/>
          </a:xfrm>
        </p:grpSpPr>
        <p:pic>
          <p:nvPicPr>
            <p:cNvPr id="9" name="图片 8"/>
            <p:cNvPicPr>
              <a:picLocks noChangeAspect="1"/>
            </p:cNvPicPr>
            <p:nvPr>
              <p:custDataLst>
                <p:tags r:id="rId2"/>
              </p:custDataLst>
            </p:nvPr>
          </p:nvPicPr>
          <p:blipFill>
            <a:blip r:embed="rId3"/>
            <a:stretch>
              <a:fillRect/>
            </a:stretch>
          </p:blipFill>
          <p:spPr>
            <a:xfrm>
              <a:off x="1649" y="2331"/>
              <a:ext cx="120" cy="714"/>
            </a:xfrm>
            <a:prstGeom prst="rect">
              <a:avLst/>
            </a:prstGeom>
          </p:spPr>
        </p:pic>
        <p:pic>
          <p:nvPicPr>
            <p:cNvPr id="11" name="图片 10"/>
            <p:cNvPicPr>
              <a:picLocks noChangeAspect="1"/>
            </p:cNvPicPr>
            <p:nvPr>
              <p:custDataLst>
                <p:tags r:id="rId4"/>
              </p:custDataLst>
            </p:nvPr>
          </p:nvPicPr>
          <p:blipFill>
            <a:blip r:embed="rId3"/>
            <a:stretch>
              <a:fillRect/>
            </a:stretch>
          </p:blipFill>
          <p:spPr>
            <a:xfrm>
              <a:off x="1849" y="2531"/>
              <a:ext cx="120" cy="714"/>
            </a:xfrm>
            <a:prstGeom prst="rect">
              <a:avLst/>
            </a:prstGeom>
          </p:spPr>
        </p:pic>
      </p:grpSp>
      <p:graphicFrame>
        <p:nvGraphicFramePr>
          <p:cNvPr id="4" name="表格 3"/>
          <p:cNvGraphicFramePr/>
          <p:nvPr>
            <p:custDataLst>
              <p:tags r:id="rId5"/>
            </p:custDataLst>
          </p:nvPr>
        </p:nvGraphicFramePr>
        <p:xfrm>
          <a:off x="2152015" y="2847340"/>
          <a:ext cx="8263890" cy="3146425"/>
        </p:xfrm>
        <a:graphic>
          <a:graphicData uri="http://schemas.openxmlformats.org/drawingml/2006/table">
            <a:tbl>
              <a:tblPr/>
              <a:tblGrid>
                <a:gridCol w="4131945"/>
                <a:gridCol w="4131945"/>
              </a:tblGrid>
              <a:tr h="756285">
                <a:tc>
                  <a:txBody>
                    <a:bodyPr/>
                    <a:p>
                      <a:pPr indent="0" algn="ctr">
                        <a:buNone/>
                      </a:pPr>
                      <a:r>
                        <a:rPr lang="en-US" sz="1800" b="1">
                          <a:latin typeface="微软雅黑" panose="020B0503020204020204" pitchFamily="34" charset="-122"/>
                          <a:ea typeface="微软雅黑" panose="020B0503020204020204" pitchFamily="34" charset="-122"/>
                          <a:cs typeface="仿宋" panose="02010609060101010101" charset="-122"/>
                        </a:rPr>
                        <a:t>网络应用</a:t>
                      </a:r>
                      <a:endParaRPr lang="en-US" altLang="en-US" sz="18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9CC2E5"/>
                    </a:solidFill>
                  </a:tcPr>
                </a:tc>
                <a:tc>
                  <a:txBody>
                    <a:bodyPr/>
                    <a:p>
                      <a:pPr indent="0" algn="ctr">
                        <a:buNone/>
                      </a:pPr>
                      <a:r>
                        <a:rPr lang="en-US" sz="1800" b="1">
                          <a:latin typeface="微软雅黑" panose="020B0503020204020204" pitchFamily="34" charset="-122"/>
                          <a:ea typeface="微软雅黑" panose="020B0503020204020204" pitchFamily="34" charset="-122"/>
                          <a:cs typeface="仿宋" panose="02010609060101010101" charset="-122"/>
                        </a:rPr>
                        <a:t>操作方式</a:t>
                      </a:r>
                      <a:endParaRPr lang="en-US" altLang="en-US" sz="1800" b="1">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9CC2E5"/>
                    </a:solidFill>
                  </a:tcPr>
                </a:tc>
              </a:tr>
              <a:tr h="597535">
                <a:tc>
                  <a:txBody>
                    <a:bodyPr/>
                    <a:p>
                      <a:pPr indent="0" algn="ctr">
                        <a:buNone/>
                      </a:pPr>
                      <a:r>
                        <a:rPr lang="en-US" sz="1800" b="0">
                          <a:latin typeface="微软雅黑" panose="020B0503020204020204" pitchFamily="34" charset="-122"/>
                          <a:ea typeface="微软雅黑" panose="020B0503020204020204" pitchFamily="34" charset="-122"/>
                          <a:cs typeface="仿宋" panose="02010609060101010101" charset="-122"/>
                        </a:rPr>
                        <a:t> </a:t>
                      </a:r>
                      <a:endParaRPr lang="en-US" altLang="en-US" sz="18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微软雅黑" panose="020B0503020204020204" pitchFamily="34" charset="-122"/>
                          <a:ea typeface="微软雅黑" panose="020B0503020204020204" pitchFamily="34" charset="-122"/>
                          <a:cs typeface="仿宋" panose="02010609060101010101" charset="-122"/>
                        </a:rPr>
                        <a:t> </a:t>
                      </a:r>
                      <a:endParaRPr lang="en-US" altLang="en-US" sz="18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97535">
                <a:tc>
                  <a:txBody>
                    <a:bodyPr/>
                    <a:p>
                      <a:pPr indent="0" algn="ctr">
                        <a:buNone/>
                      </a:pPr>
                      <a:r>
                        <a:rPr lang="en-US" sz="1800" b="0">
                          <a:latin typeface="微软雅黑" panose="020B0503020204020204" pitchFamily="34" charset="-122"/>
                          <a:ea typeface="微软雅黑" panose="020B0503020204020204" pitchFamily="34" charset="-122"/>
                          <a:cs typeface="仿宋" panose="02010609060101010101" charset="-122"/>
                        </a:rPr>
                        <a:t> </a:t>
                      </a:r>
                      <a:endParaRPr lang="en-US" altLang="en-US" sz="18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微软雅黑" panose="020B0503020204020204" pitchFamily="34" charset="-122"/>
                          <a:ea typeface="微软雅黑" panose="020B0503020204020204" pitchFamily="34" charset="-122"/>
                          <a:cs typeface="仿宋" panose="02010609060101010101" charset="-122"/>
                        </a:rPr>
                        <a:t> </a:t>
                      </a:r>
                      <a:endParaRPr lang="en-US" altLang="en-US" sz="18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97535">
                <a:tc>
                  <a:txBody>
                    <a:bodyPr/>
                    <a:p>
                      <a:pPr indent="0" algn="ctr">
                        <a:buNone/>
                      </a:pPr>
                      <a:r>
                        <a:rPr lang="en-US" sz="1800" b="0">
                          <a:latin typeface="微软雅黑" panose="020B0503020204020204" pitchFamily="34" charset="-122"/>
                          <a:ea typeface="微软雅黑" panose="020B0503020204020204" pitchFamily="34" charset="-122"/>
                          <a:cs typeface="仿宋" panose="02010609060101010101" charset="-122"/>
                        </a:rPr>
                        <a:t> </a:t>
                      </a:r>
                      <a:endParaRPr lang="en-US" altLang="en-US" sz="18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微软雅黑" panose="020B0503020204020204" pitchFamily="34" charset="-122"/>
                          <a:ea typeface="微软雅黑" panose="020B0503020204020204" pitchFamily="34" charset="-122"/>
                          <a:cs typeface="仿宋" panose="02010609060101010101" charset="-122"/>
                        </a:rPr>
                        <a:t> </a:t>
                      </a:r>
                      <a:endParaRPr lang="en-US" altLang="en-US" sz="18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97535">
                <a:tc>
                  <a:txBody>
                    <a:bodyPr/>
                    <a:p>
                      <a:pPr indent="0" algn="ctr">
                        <a:buNone/>
                      </a:pPr>
                      <a:r>
                        <a:rPr lang="en-US" sz="1800" b="0">
                          <a:latin typeface="微软雅黑" panose="020B0503020204020204" pitchFamily="34" charset="-122"/>
                          <a:ea typeface="微软雅黑" panose="020B0503020204020204" pitchFamily="34" charset="-122"/>
                          <a:cs typeface="仿宋" panose="02010609060101010101" charset="-122"/>
                        </a:rPr>
                        <a:t> </a:t>
                      </a:r>
                      <a:endParaRPr lang="en-US" altLang="en-US" sz="18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endParaRPr lang="en-US" altLang="en-US" sz="18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ustDataLst>
      <p:tags r:id="rId6"/>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0" y="375920"/>
            <a:ext cx="2416175" cy="715010"/>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核心素养培育</a:t>
            </a:r>
            <a:endParaRPr lang="zh-CN" altLang="en-US" sz="2400" b="1" dirty="0"/>
          </a:p>
        </p:txBody>
      </p:sp>
      <p:sp>
        <p:nvSpPr>
          <p:cNvPr id="10" name="文本框 9"/>
          <p:cNvSpPr txBox="1"/>
          <p:nvPr>
            <p:custDataLst>
              <p:tags r:id="rId1"/>
            </p:custDataLst>
          </p:nvPr>
        </p:nvSpPr>
        <p:spPr>
          <a:xfrm>
            <a:off x="711200" y="1391285"/>
            <a:ext cx="10824210" cy="4037965"/>
          </a:xfrm>
          <a:prstGeom prst="rect">
            <a:avLst/>
          </a:prstGeom>
          <a:noFill/>
          <a:ln w="25400"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txBody>
          <a:bodyPr wrap="square" rtlCol="0">
            <a:noAutofit/>
          </a:bodyPr>
          <a:p>
            <a:pPr>
              <a:lnSpc>
                <a:spcPct val="150000"/>
              </a:lnSpc>
            </a:pPr>
            <a:r>
              <a:rPr lang="en-US" altLang="zh-CN" sz="2400"/>
              <a:t>     </a:t>
            </a:r>
            <a:r>
              <a:rPr lang="zh-CN" altLang="en-US" sz="2400" b="1"/>
              <a:t> 学会解释：</a:t>
            </a:r>
            <a:r>
              <a:rPr lang="zh-CN" altLang="en-US" sz="2400"/>
              <a:t>当前，医院挂号和缴费处可以取消人工缴费窗口与帮忙的志愿者吗？为什么？</a:t>
            </a:r>
            <a:endParaRPr sz="2400"/>
          </a:p>
        </p:txBody>
      </p:sp>
      <p:grpSp>
        <p:nvGrpSpPr>
          <p:cNvPr id="12" name="组合 11"/>
          <p:cNvGrpSpPr/>
          <p:nvPr/>
        </p:nvGrpSpPr>
        <p:grpSpPr>
          <a:xfrm>
            <a:off x="1047115" y="1560195"/>
            <a:ext cx="203200" cy="580390"/>
            <a:chOff x="1649" y="2331"/>
            <a:chExt cx="320" cy="914"/>
          </a:xfrm>
        </p:grpSpPr>
        <p:pic>
          <p:nvPicPr>
            <p:cNvPr id="9" name="图片 8"/>
            <p:cNvPicPr>
              <a:picLocks noChangeAspect="1"/>
            </p:cNvPicPr>
            <p:nvPr>
              <p:custDataLst>
                <p:tags r:id="rId2"/>
              </p:custDataLst>
            </p:nvPr>
          </p:nvPicPr>
          <p:blipFill>
            <a:blip r:embed="rId3"/>
            <a:stretch>
              <a:fillRect/>
            </a:stretch>
          </p:blipFill>
          <p:spPr>
            <a:xfrm>
              <a:off x="1649" y="2331"/>
              <a:ext cx="120" cy="714"/>
            </a:xfrm>
            <a:prstGeom prst="rect">
              <a:avLst/>
            </a:prstGeom>
          </p:spPr>
        </p:pic>
        <p:pic>
          <p:nvPicPr>
            <p:cNvPr id="11" name="图片 10"/>
            <p:cNvPicPr>
              <a:picLocks noChangeAspect="1"/>
            </p:cNvPicPr>
            <p:nvPr>
              <p:custDataLst>
                <p:tags r:id="rId4"/>
              </p:custDataLst>
            </p:nvPr>
          </p:nvPicPr>
          <p:blipFill>
            <a:blip r:embed="rId3"/>
            <a:stretch>
              <a:fillRect/>
            </a:stretch>
          </p:blipFill>
          <p:spPr>
            <a:xfrm>
              <a:off x="1849" y="2531"/>
              <a:ext cx="120" cy="714"/>
            </a:xfrm>
            <a:prstGeom prst="rect">
              <a:avLst/>
            </a:prstGeom>
          </p:spPr>
        </p:pic>
      </p:grpSp>
      <p:sp>
        <p:nvSpPr>
          <p:cNvPr id="2" name="文本框 1"/>
          <p:cNvSpPr txBox="1"/>
          <p:nvPr/>
        </p:nvSpPr>
        <p:spPr>
          <a:xfrm>
            <a:off x="1047115" y="2861945"/>
            <a:ext cx="10194290" cy="217487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p:spPr>
        <p:txBody>
          <a:bodyPr wrap="square" rtlCol="0">
            <a:noAutofit/>
          </a:bodyPr>
          <a:p>
            <a:pPr>
              <a:lnSpc>
                <a:spcPct val="150000"/>
              </a:lnSpc>
            </a:pPr>
            <a:r>
              <a:rPr lang="en-US" sz="2400"/>
              <a:t>       </a:t>
            </a:r>
            <a:r>
              <a:rPr sz="2400"/>
              <a:t>在医院挂号和缴费相关网络应用使用的主要操作方式是</a:t>
            </a:r>
            <a:r>
              <a:rPr sz="2400" u="sng"/>
              <a:t>           </a:t>
            </a:r>
            <a:r>
              <a:rPr sz="2400"/>
              <a:t> 。</a:t>
            </a:r>
            <a:endParaRPr sz="2400"/>
          </a:p>
          <a:p>
            <a:pPr>
              <a:lnSpc>
                <a:spcPct val="150000"/>
              </a:lnSpc>
            </a:pPr>
            <a:r>
              <a:rPr sz="2400"/>
              <a:t>       目前，还存在相当一部分的的数字弱势群体，比如</a:t>
            </a:r>
            <a:r>
              <a:rPr sz="2400" u="sng"/>
              <a:t>                 </a:t>
            </a:r>
            <a:r>
              <a:rPr sz="2400"/>
              <a:t> ，他们使用时存在的主要困难有 </a:t>
            </a:r>
            <a:r>
              <a:rPr sz="2400" u="sng"/>
              <a:t>                                  </a:t>
            </a:r>
            <a:r>
              <a:rPr sz="2400"/>
              <a:t> 。因此，</a:t>
            </a:r>
            <a:r>
              <a:rPr sz="2400" u="sng"/>
              <a:t>                    </a:t>
            </a:r>
            <a:r>
              <a:rPr sz="2400"/>
              <a:t>。</a:t>
            </a:r>
            <a:endParaRPr sz="2400"/>
          </a:p>
        </p:txBody>
      </p:sp>
    </p:spTree>
    <p:custDataLst>
      <p:tags r:id="rId5"/>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0" y="375920"/>
            <a:ext cx="2416175" cy="715010"/>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核心素养培育</a:t>
            </a:r>
            <a:endParaRPr lang="zh-CN" altLang="en-US" sz="2400" b="1" dirty="0"/>
          </a:p>
        </p:txBody>
      </p:sp>
      <p:sp>
        <p:nvSpPr>
          <p:cNvPr id="10" name="文本框 9"/>
          <p:cNvSpPr txBox="1"/>
          <p:nvPr>
            <p:custDataLst>
              <p:tags r:id="rId1"/>
            </p:custDataLst>
          </p:nvPr>
        </p:nvSpPr>
        <p:spPr>
          <a:xfrm>
            <a:off x="711200" y="1591310"/>
            <a:ext cx="10824210" cy="4461510"/>
          </a:xfrm>
          <a:prstGeom prst="rect">
            <a:avLst/>
          </a:prstGeom>
          <a:noFill/>
          <a:ln w="25400"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txBody>
          <a:bodyPr wrap="square" rtlCol="0">
            <a:noAutofit/>
          </a:bodyPr>
          <a:p>
            <a:pPr>
              <a:lnSpc>
                <a:spcPct val="150000"/>
              </a:lnSpc>
            </a:pPr>
            <a:r>
              <a:rPr lang="en-US" altLang="zh-CN" sz="2400"/>
              <a:t>     </a:t>
            </a:r>
            <a:r>
              <a:rPr lang="zh-CN" altLang="en-US" sz="2400" b="1"/>
              <a:t> 学会求证：</a:t>
            </a:r>
            <a:r>
              <a:rPr lang="zh-CN" altLang="en-US" sz="2400"/>
              <a:t>有人说，文本命令的操作方式操作难度较大，需要操作者熟悉相关命令，不够便捷高效，可以被淘汰了。你同意这个观点吗？</a:t>
            </a:r>
            <a:r>
              <a:rPr lang="en-US" sz="2400"/>
              <a:t> </a:t>
            </a:r>
            <a:endParaRPr sz="2400"/>
          </a:p>
        </p:txBody>
      </p:sp>
      <p:grpSp>
        <p:nvGrpSpPr>
          <p:cNvPr id="12" name="组合 11"/>
          <p:cNvGrpSpPr/>
          <p:nvPr/>
        </p:nvGrpSpPr>
        <p:grpSpPr>
          <a:xfrm>
            <a:off x="1047115" y="1718310"/>
            <a:ext cx="203200" cy="580390"/>
            <a:chOff x="1649" y="2331"/>
            <a:chExt cx="320" cy="914"/>
          </a:xfrm>
        </p:grpSpPr>
        <p:pic>
          <p:nvPicPr>
            <p:cNvPr id="9" name="图片 8"/>
            <p:cNvPicPr>
              <a:picLocks noChangeAspect="1"/>
            </p:cNvPicPr>
            <p:nvPr>
              <p:custDataLst>
                <p:tags r:id="rId2"/>
              </p:custDataLst>
            </p:nvPr>
          </p:nvPicPr>
          <p:blipFill>
            <a:blip r:embed="rId3"/>
            <a:stretch>
              <a:fillRect/>
            </a:stretch>
          </p:blipFill>
          <p:spPr>
            <a:xfrm>
              <a:off x="1649" y="2331"/>
              <a:ext cx="120" cy="714"/>
            </a:xfrm>
            <a:prstGeom prst="rect">
              <a:avLst/>
            </a:prstGeom>
          </p:spPr>
        </p:pic>
        <p:pic>
          <p:nvPicPr>
            <p:cNvPr id="11" name="图片 10"/>
            <p:cNvPicPr>
              <a:picLocks noChangeAspect="1"/>
            </p:cNvPicPr>
            <p:nvPr>
              <p:custDataLst>
                <p:tags r:id="rId4"/>
              </p:custDataLst>
            </p:nvPr>
          </p:nvPicPr>
          <p:blipFill>
            <a:blip r:embed="rId3"/>
            <a:stretch>
              <a:fillRect/>
            </a:stretch>
          </p:blipFill>
          <p:spPr>
            <a:xfrm>
              <a:off x="1849" y="2531"/>
              <a:ext cx="120" cy="714"/>
            </a:xfrm>
            <a:prstGeom prst="rect">
              <a:avLst/>
            </a:prstGeom>
          </p:spPr>
        </p:pic>
      </p:grpSp>
      <p:sp>
        <p:nvSpPr>
          <p:cNvPr id="4" name="文本框 3"/>
          <p:cNvSpPr txBox="1"/>
          <p:nvPr/>
        </p:nvSpPr>
        <p:spPr>
          <a:xfrm>
            <a:off x="1053465" y="3053080"/>
            <a:ext cx="10297160" cy="267652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p:spPr>
        <p:txBody>
          <a:bodyPr wrap="square" rtlCol="0">
            <a:spAutoFit/>
          </a:bodyPr>
          <a:p>
            <a:r>
              <a:rPr lang="en-US" sz="2400"/>
              <a:t>1.</a:t>
            </a:r>
            <a:r>
              <a:rPr sz="2400" b="1"/>
              <a:t>求证技能</a:t>
            </a:r>
            <a:r>
              <a:rPr sz="2400"/>
              <a:t>：</a:t>
            </a:r>
            <a:endParaRPr sz="2400"/>
          </a:p>
          <a:p>
            <a:r>
              <a:rPr sz="2400"/>
              <a:t> </a:t>
            </a:r>
            <a:r>
              <a:rPr lang="en-US" sz="2400"/>
              <a:t>      </a:t>
            </a:r>
            <a:r>
              <a:rPr sz="2400"/>
              <a:t>通过网络资料，查询文本命令操作方式的优势与作用、FTP文本命令说明文档。</a:t>
            </a:r>
            <a:endParaRPr sz="2400"/>
          </a:p>
          <a:p>
            <a:endParaRPr sz="2400"/>
          </a:p>
          <a:p>
            <a:r>
              <a:rPr lang="en-US" sz="2400"/>
              <a:t>2.</a:t>
            </a:r>
            <a:r>
              <a:rPr sz="2400" b="1"/>
              <a:t>求证活动</a:t>
            </a:r>
            <a:r>
              <a:rPr sz="2400"/>
              <a:t>：</a:t>
            </a:r>
            <a:endParaRPr sz="2400"/>
          </a:p>
          <a:p>
            <a:r>
              <a:rPr sz="2400"/>
              <a:t> </a:t>
            </a:r>
            <a:r>
              <a:rPr lang="en-US" sz="2400"/>
              <a:t>      </a:t>
            </a:r>
            <a:r>
              <a:rPr sz="2400"/>
              <a:t>尽管命令操作方式时间久远，但目前仍在使用。请在老师的指导下，在学校实验室通过FTP命令下载教师计算机上的文件</a:t>
            </a:r>
            <a:r>
              <a:rPr lang="zh-CN" altLang="en-US" sz="2400"/>
              <a:t>。</a:t>
            </a:r>
            <a:endParaRPr lang="zh-CN" altLang="en-US" sz="2400"/>
          </a:p>
        </p:txBody>
      </p:sp>
    </p:spTree>
    <p:custDataLst>
      <p:tags r:id="rId5"/>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0" y="375920"/>
            <a:ext cx="2416175" cy="715010"/>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评价反思</a:t>
            </a:r>
            <a:endParaRPr lang="zh-CN" altLang="en-US" sz="2400" b="1" dirty="0"/>
          </a:p>
        </p:txBody>
      </p:sp>
      <p:sp>
        <p:nvSpPr>
          <p:cNvPr id="10" name="文本框 9"/>
          <p:cNvSpPr txBox="1"/>
          <p:nvPr>
            <p:custDataLst>
              <p:tags r:id="rId1"/>
            </p:custDataLst>
          </p:nvPr>
        </p:nvSpPr>
        <p:spPr>
          <a:xfrm>
            <a:off x="683895" y="1791335"/>
            <a:ext cx="10824210" cy="2570480"/>
          </a:xfrm>
          <a:prstGeom prst="rect">
            <a:avLst/>
          </a:prstGeom>
          <a:noFill/>
          <a:ln w="25400"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txBody>
          <a:bodyPr wrap="square" rtlCol="0">
            <a:noAutofit/>
          </a:bodyPr>
          <a:p>
            <a:pPr>
              <a:lnSpc>
                <a:spcPct val="150000"/>
              </a:lnSpc>
            </a:pPr>
            <a:r>
              <a:rPr lang="en-US" altLang="zh-CN" sz="2400"/>
              <a:t>     1.网络应用的发展在给我们带来前所未有的便利与机遇的同时也产生了数字 鸿沟现象，这对你有什么启发？</a:t>
            </a:r>
            <a:endParaRPr lang="en-US" altLang="zh-CN" sz="2400"/>
          </a:p>
          <a:p>
            <a:pPr>
              <a:lnSpc>
                <a:spcPct val="150000"/>
              </a:lnSpc>
            </a:pPr>
            <a:endParaRPr lang="en-US" altLang="zh-CN" sz="2400"/>
          </a:p>
          <a:p>
            <a:pPr>
              <a:lnSpc>
                <a:spcPct val="150000"/>
              </a:lnSpc>
            </a:pPr>
            <a:r>
              <a:rPr lang="en-US" altLang="zh-CN" sz="2400"/>
              <a:t>     2.你将如何更好地使用网络应用为自己的学习与生活服务？ </a:t>
            </a:r>
            <a:endParaRPr lang="en-US" altLang="zh-CN" sz="2400"/>
          </a:p>
        </p:txBody>
      </p:sp>
      <p:grpSp>
        <p:nvGrpSpPr>
          <p:cNvPr id="2" name="组合 1"/>
          <p:cNvGrpSpPr/>
          <p:nvPr/>
        </p:nvGrpSpPr>
        <p:grpSpPr>
          <a:xfrm>
            <a:off x="843915" y="1860550"/>
            <a:ext cx="203200" cy="580390"/>
            <a:chOff x="1649" y="2331"/>
            <a:chExt cx="320" cy="914"/>
          </a:xfrm>
        </p:grpSpPr>
        <p:pic>
          <p:nvPicPr>
            <p:cNvPr id="5" name="图片 4"/>
            <p:cNvPicPr>
              <a:picLocks noChangeAspect="1"/>
            </p:cNvPicPr>
            <p:nvPr>
              <p:custDataLst>
                <p:tags r:id="rId2"/>
              </p:custDataLst>
            </p:nvPr>
          </p:nvPicPr>
          <p:blipFill>
            <a:blip r:embed="rId3"/>
            <a:stretch>
              <a:fillRect/>
            </a:stretch>
          </p:blipFill>
          <p:spPr>
            <a:xfrm>
              <a:off x="1649" y="2331"/>
              <a:ext cx="120" cy="714"/>
            </a:xfrm>
            <a:prstGeom prst="rect">
              <a:avLst/>
            </a:prstGeom>
          </p:spPr>
        </p:pic>
        <p:pic>
          <p:nvPicPr>
            <p:cNvPr id="8" name="图片 7"/>
            <p:cNvPicPr>
              <a:picLocks noChangeAspect="1"/>
            </p:cNvPicPr>
            <p:nvPr>
              <p:custDataLst>
                <p:tags r:id="rId4"/>
              </p:custDataLst>
            </p:nvPr>
          </p:nvPicPr>
          <p:blipFill>
            <a:blip r:embed="rId3"/>
            <a:stretch>
              <a:fillRect/>
            </a:stretch>
          </p:blipFill>
          <p:spPr>
            <a:xfrm>
              <a:off x="1849" y="2531"/>
              <a:ext cx="120" cy="714"/>
            </a:xfrm>
            <a:prstGeom prst="rect">
              <a:avLst/>
            </a:prstGeom>
          </p:spPr>
        </p:pic>
      </p:grpSp>
      <p:grpSp>
        <p:nvGrpSpPr>
          <p:cNvPr id="13" name="组合 12"/>
          <p:cNvGrpSpPr/>
          <p:nvPr/>
        </p:nvGrpSpPr>
        <p:grpSpPr>
          <a:xfrm>
            <a:off x="920115" y="3474720"/>
            <a:ext cx="203200" cy="580390"/>
            <a:chOff x="1649" y="2331"/>
            <a:chExt cx="320" cy="914"/>
          </a:xfrm>
        </p:grpSpPr>
        <p:pic>
          <p:nvPicPr>
            <p:cNvPr id="14" name="图片 13"/>
            <p:cNvPicPr>
              <a:picLocks noChangeAspect="1"/>
            </p:cNvPicPr>
            <p:nvPr>
              <p:custDataLst>
                <p:tags r:id="rId5"/>
              </p:custDataLst>
            </p:nvPr>
          </p:nvPicPr>
          <p:blipFill>
            <a:blip r:embed="rId3"/>
            <a:stretch>
              <a:fillRect/>
            </a:stretch>
          </p:blipFill>
          <p:spPr>
            <a:xfrm>
              <a:off x="1649" y="2331"/>
              <a:ext cx="120" cy="714"/>
            </a:xfrm>
            <a:prstGeom prst="rect">
              <a:avLst/>
            </a:prstGeom>
          </p:spPr>
        </p:pic>
        <p:pic>
          <p:nvPicPr>
            <p:cNvPr id="15" name="图片 14"/>
            <p:cNvPicPr>
              <a:picLocks noChangeAspect="1"/>
            </p:cNvPicPr>
            <p:nvPr>
              <p:custDataLst>
                <p:tags r:id="rId6"/>
              </p:custDataLst>
            </p:nvPr>
          </p:nvPicPr>
          <p:blipFill>
            <a:blip r:embed="rId3"/>
            <a:stretch>
              <a:fillRect/>
            </a:stretch>
          </p:blipFill>
          <p:spPr>
            <a:xfrm>
              <a:off x="1849" y="2531"/>
              <a:ext cx="120" cy="714"/>
            </a:xfrm>
            <a:prstGeom prst="rect">
              <a:avLst/>
            </a:prstGeom>
          </p:spPr>
        </p:pic>
      </p:grpSp>
    </p:spTree>
    <p:custDataLst>
      <p:tags r:id="rId7"/>
    </p:custDataLst>
  </p:cSld>
  <p:clrMapOvr>
    <a:masterClrMapping/>
  </p:clrMapOvr>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ISLIDE.THEME" val="https://www.islide.cc;"/>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ISLIDE.VECTOR" val="#259238;"/>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ISLIDE.VECTOR" val="#259238;"/>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TABLE_ENDDRAG_ORIGIN_RECT" val="650*235"/>
  <p:tag name="TABLE_ENDDRAG_RECT" val="182*240*650*235"/>
</p:tagLst>
</file>

<file path=ppt/tags/tag33.xml><?xml version="1.0" encoding="utf-8"?>
<p:tagLst xmlns:p="http://schemas.openxmlformats.org/presentationml/2006/main">
  <p:tag name="ISLIDE.VECTOR" val="#259238;"/>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ISLIDE.VECTOR" val="#259238;"/>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ISLIDE.VECTOR" val="#259238;"/>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ISLIDE.VECTOR" val="#259238;"/>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TABLE_ENDDRAG_ORIGIN_RECT" val="574*233"/>
  <p:tag name="TABLE_ENDDRAG_RECT" val="264*246*574*233"/>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ISLIDE.THEME" val="https://www.islide.cc;"/>
</p:tagLst>
</file>

<file path=ppt/tags/tag70.xml><?xml version="1.0" encoding="utf-8"?>
<p:tagLst xmlns:p="http://schemas.openxmlformats.org/presentationml/2006/main">
  <p:tag name="ISLIDE.THEME" val="https://www.islide.cc;"/>
</p:tagLst>
</file>

<file path=ppt/tags/tag71.xml><?xml version="1.0" encoding="utf-8"?>
<p:tagLst xmlns:p="http://schemas.openxmlformats.org/presentationml/2006/main">
  <p:tag name="COMMONDATA" val="eyJoZGlkIjoiNGYyYjFlYWE3ZjBkNzljODQzYjcxNjc3Yzg0NmMwM2QifQ=="/>
  <p:tag name="KSO_WPP_MARK_KEY" val="10117a34-a2c0-442a-8703-6554ad47faba"/>
  <p:tag name="commondata" val="eyJoZGlkIjoiMDAyMzg2ZDdjMzVmN2I1ODJiOWUyM2I0NGNmNjNmYTMifQ=="/>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1">
  <a:themeElements>
    <a:clrScheme name="紫罗兰色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全雅黑">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2348</Words>
  <Application>WPS 演示</Application>
  <PresentationFormat>宽屏</PresentationFormat>
  <Paragraphs>202</Paragraphs>
  <Slides>14</Slides>
  <Notes>26</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2</vt:i4>
      </vt:variant>
      <vt:variant>
        <vt:lpstr>幻灯片标题</vt:lpstr>
      </vt:variant>
      <vt:variant>
        <vt:i4>14</vt:i4>
      </vt:variant>
    </vt:vector>
  </HeadingPairs>
  <TitlesOfParts>
    <vt:vector size="27" baseType="lpstr">
      <vt:lpstr>Arial</vt:lpstr>
      <vt:lpstr>宋体</vt:lpstr>
      <vt:lpstr>Wingdings</vt:lpstr>
      <vt:lpstr>微软雅黑</vt:lpstr>
      <vt:lpstr>Impact</vt:lpstr>
      <vt:lpstr>仿宋</vt:lpstr>
      <vt:lpstr>Arial Unicode MS</vt:lpstr>
      <vt:lpstr>等线</vt:lpstr>
      <vt:lpstr>Calibri</vt:lpstr>
      <vt:lpstr>思源黑体</vt:lpstr>
      <vt:lpstr>Office 主题​​1</vt:lpstr>
      <vt:lpstr>TCLayout.ActiveDocument.1</vt:lpstr>
      <vt:lpstr>TCLayout.ActiveDocument.1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LING Yun</dc:creator>
  <cp:lastModifiedBy>张丹</cp:lastModifiedBy>
  <cp:revision>201</cp:revision>
  <cp:lastPrinted>2022-10-05T09:28:00Z</cp:lastPrinted>
  <dcterms:created xsi:type="dcterms:W3CDTF">2022-05-01T11:16:00Z</dcterms:created>
  <dcterms:modified xsi:type="dcterms:W3CDTF">2024-08-25T11:54:13Z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BA722DDB93214B70ADD6D1C9B83F5E83_13</vt:lpwstr>
  </property>
  <property fmtid="{D5CDD505-2E9C-101B-9397-08002B2CF9AE}" pid="3" name="KSOProductBuildVer">
    <vt:lpwstr>2052-12.1.0.15712</vt:lpwstr>
  </property>
</Properties>
</file>