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5" r:id="rId10"/>
    <p:sldId id="4106" r:id="rId11"/>
    <p:sldId id="4107" r:id="rId12"/>
    <p:sldId id="4079" r:id="rId13"/>
    <p:sldId id="4081" r:id="rId14"/>
    <p:sldId id="4082" r:id="rId15"/>
    <p:sldId id="4084" r:id="rId16"/>
    <p:sldId id="4085" r:id="rId17"/>
    <p:sldId id="4087" r:id="rId18"/>
    <p:sldId id="4109" r:id="rId19"/>
    <p:sldId id="4097" r:id="rId20"/>
    <p:sldId id="4090" r:id="rId21"/>
    <p:sldId id="4091" r:id="rId22"/>
    <p:sldId id="4095" r:id="rId23"/>
  </p:sldIdLst>
  <p:sldSz cx="12192000" cy="6858000"/>
  <p:notesSz cx="6798945" cy="9929495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116" d="100"/>
          <a:sy n="116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30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2" Type="http://schemas.openxmlformats.org/officeDocument/2006/relationships/image" Target="../media/image10.png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2" Type="http://schemas.openxmlformats.org/officeDocument/2006/relationships/image" Target="../media/image13.png"/><Relationship Id="rId1" Type="http://schemas.openxmlformats.org/officeDocument/2006/relationships/tags" Target="../tags/tag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.xml"/><Relationship Id="rId6" Type="http://schemas.openxmlformats.org/officeDocument/2006/relationships/image" Target="../media/image7.jpeg"/><Relationship Id="rId5" Type="http://schemas.openxmlformats.org/officeDocument/2006/relationships/tags" Target="../tags/tag9.xml"/><Relationship Id="rId4" Type="http://schemas.openxmlformats.org/officeDocument/2006/relationships/image" Target="../media/image6.jpeg"/><Relationship Id="rId3" Type="http://schemas.openxmlformats.org/officeDocument/2006/relationships/tags" Target="../tags/tag8.xml"/><Relationship Id="rId2" Type="http://schemas.openxmlformats.org/officeDocument/2006/relationships/image" Target="../media/image5.pn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image" Target="../media/image9.png"/><Relationship Id="rId3" Type="http://schemas.openxmlformats.org/officeDocument/2006/relationships/tags" Target="../tags/tag15.xml"/><Relationship Id="rId2" Type="http://schemas.openxmlformats.org/officeDocument/2006/relationships/image" Target="../media/image8.png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2</a:t>
            </a:r>
            <a:r>
              <a:rPr lang="zh-CN" altLang="en-US" sz="5400" dirty="0" smtClean="0"/>
              <a:t>单元 </a:t>
            </a:r>
            <a:r>
              <a:rPr lang="zh-CN" altLang="en-US" sz="5400" dirty="0"/>
              <a:t>初识数据科学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第3节 数据的统计分析</a:t>
            </a:r>
            <a:r>
              <a:rPr lang="en-US" altLang="zh-CN" sz="3600" dirty="0" smtClean="0"/>
              <a:t> </a:t>
            </a:r>
            <a:endParaRPr lang="en-US" altLang="zh-CN" sz="3900" dirty="0" smtClean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 smtClean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2054730" y="1281506"/>
            <a:ext cx="4580255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、使用电子素材进行</a:t>
            </a:r>
            <a:r>
              <a:rPr lang="zh-CN" altLang="en-US" sz="2800" b="1" dirty="0" smtClean="0">
                <a:latin typeface="+mj-lt"/>
                <a:ea typeface="+mj-ea"/>
                <a:cs typeface="+mj-cs"/>
              </a:rPr>
              <a:t>实践</a:t>
            </a:r>
            <a:endParaRPr lang="zh-CN" altLang="en-US" sz="2800" b="1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79830" y="2082165"/>
            <a:ext cx="7792720" cy="35756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571796" y="2179147"/>
            <a:ext cx="5221301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3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调试运行，组内交流</a:t>
            </a:r>
            <a:r>
              <a:rPr lang="zh-CN" altLang="en-US" sz="3200" b="1" dirty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97444" y="3280994"/>
            <a:ext cx="4810932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4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展示、汇报与交流。</a:t>
            </a: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7179" y="2258062"/>
            <a:ext cx="3023141" cy="459993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44569" y="1158038"/>
              <a:ext cx="13635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2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 编程分析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自主学习与实践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实践活动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问题</a:t>
            </a:r>
            <a:r>
              <a:rPr lang="zh-CN" altLang="en-US" sz="2400" b="1" dirty="0" smtClean="0"/>
              <a:t>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1018112" y="1852675"/>
            <a:ext cx="6964354" cy="365609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3200" dirty="0" smtClean="0"/>
              <a:t>       </a:t>
            </a:r>
            <a:r>
              <a:rPr lang="zh-CN" altLang="zh-CN" sz="3200" dirty="0" smtClean="0"/>
              <a:t>以上节课中使用的</a:t>
            </a:r>
            <a:r>
              <a:rPr lang="zh-CN" altLang="zh-CN" sz="3200" dirty="0"/>
              <a:t>“视力数据”为例，如果要使用编程的方式进行分析，我们需要哪些基础知识？会用到哪些第三方</a:t>
            </a:r>
            <a:r>
              <a:rPr lang="zh-CN" altLang="zh-CN" sz="3200" dirty="0"/>
              <a:t>库？</a:t>
            </a:r>
            <a:endParaRPr lang="zh-CN" altLang="zh-CN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80" y="1409330"/>
            <a:ext cx="10782501" cy="3030866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3200" dirty="0" smtClean="0"/>
              <a:t>一、</a:t>
            </a:r>
            <a:r>
              <a:rPr lang="zh-CN" altLang="zh-CN" sz="3200" dirty="0" smtClean="0"/>
              <a:t>重点</a:t>
            </a:r>
            <a:r>
              <a:rPr lang="zh-CN" altLang="zh-CN" sz="3200" dirty="0"/>
              <a:t>内容导学</a:t>
            </a:r>
            <a:r>
              <a:rPr lang="zh-CN" altLang="zh-CN" sz="3200" dirty="0" smtClean="0"/>
              <a:t>：</a:t>
            </a:r>
            <a:endParaRPr lang="en-US" altLang="zh-CN" sz="3200" dirty="0" smtClean="0"/>
          </a:p>
          <a:p>
            <a:pPr algn="just">
              <a:lnSpc>
                <a:spcPct val="1500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      </a:t>
            </a:r>
            <a:r>
              <a:rPr lang="zh-CN" altLang="zh-CN" sz="3200" dirty="0" smtClean="0"/>
              <a:t>如何</a:t>
            </a:r>
            <a:r>
              <a:rPr lang="zh-CN" altLang="zh-CN" sz="3200" dirty="0"/>
              <a:t>导入并使用第三方库（</a:t>
            </a:r>
            <a:r>
              <a:rPr lang="en-US" altLang="zh-CN" sz="3200" dirty="0"/>
              <a:t>pandas</a:t>
            </a:r>
            <a:r>
              <a:rPr lang="zh-CN" altLang="zh-CN" sz="3200" dirty="0"/>
              <a:t>）中的函数？如何读取电子表格？如何对读取到的</a:t>
            </a:r>
            <a:r>
              <a:rPr lang="en-US" altLang="zh-CN" sz="3200" dirty="0"/>
              <a:t>Series</a:t>
            </a:r>
            <a:r>
              <a:rPr lang="zh-CN" altLang="en-US" sz="3200" dirty="0"/>
              <a:t>或</a:t>
            </a:r>
            <a:r>
              <a:rPr lang="en-US" altLang="zh-CN" sz="3200" dirty="0"/>
              <a:t>DataFrame</a:t>
            </a:r>
            <a:r>
              <a:rPr lang="zh-CN" altLang="en-US" sz="3200" dirty="0"/>
              <a:t>数据进行分析</a:t>
            </a:r>
            <a:r>
              <a:rPr lang="zh-CN" altLang="zh-CN" sz="3200" dirty="0" smtClean="0"/>
              <a:t>？</a:t>
            </a:r>
            <a:endParaRPr lang="en-US" altLang="zh-CN" sz="32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10782300" cy="544893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3200" dirty="0" smtClean="0"/>
              <a:t>一、</a:t>
            </a:r>
            <a:r>
              <a:rPr lang="zh-CN" altLang="zh-CN" sz="3200" dirty="0" smtClean="0"/>
              <a:t>重点</a:t>
            </a:r>
            <a:r>
              <a:rPr lang="zh-CN" altLang="zh-CN" sz="3200" dirty="0"/>
              <a:t>内容导学</a:t>
            </a:r>
            <a:r>
              <a:rPr lang="zh-CN" altLang="zh-CN" sz="3200" dirty="0" smtClean="0"/>
              <a:t>：</a:t>
            </a:r>
            <a:endParaRPr lang="en-US" altLang="zh-CN" sz="3200" dirty="0" smtClean="0"/>
          </a:p>
          <a:p>
            <a:pPr algn="just">
              <a:lnSpc>
                <a:spcPct val="1500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0" dirty="0" smtClean="0"/>
              <a:t>Series</a:t>
            </a:r>
            <a:r>
              <a:rPr lang="zh-CN" altLang="en-US" sz="3200" b="0" dirty="0" smtClean="0"/>
              <a:t>可以看作是一列数据，假设这列数据被存储在变量</a:t>
            </a:r>
            <a:r>
              <a:rPr lang="en-US" altLang="zh-CN" sz="3200" b="0" dirty="0" smtClean="0"/>
              <a:t>s</a:t>
            </a:r>
            <a:r>
              <a:rPr lang="zh-CN" altLang="en-US" sz="3200" b="0" dirty="0" smtClean="0"/>
              <a:t>中，我们可以直接输出</a:t>
            </a:r>
            <a:r>
              <a:rPr lang="en-US" altLang="zh-CN" sz="3200" b="0" dirty="0" smtClean="0"/>
              <a:t>s</a:t>
            </a:r>
            <a:r>
              <a:rPr lang="zh-CN" altLang="en-US" sz="3200" b="0" dirty="0" smtClean="0"/>
              <a:t>，或以</a:t>
            </a:r>
            <a:r>
              <a:rPr lang="en-US" altLang="zh-CN" sz="3200" b="0" dirty="0" smtClean="0"/>
              <a:t>s.sum()</a:t>
            </a:r>
            <a:r>
              <a:rPr lang="zh-CN" altLang="en-US" sz="3200" b="0" dirty="0" smtClean="0"/>
              <a:t>的方式调用内部函数，就像字符串可以直接使用</a:t>
            </a:r>
            <a:r>
              <a:rPr lang="en-US" altLang="zh-CN" sz="3200" b="0" dirty="0" smtClean="0"/>
              <a:t>split</a:t>
            </a:r>
            <a:r>
              <a:rPr lang="zh-CN" altLang="en-US" sz="3200" b="0" dirty="0" smtClean="0"/>
              <a:t>函数那样。</a:t>
            </a:r>
            <a:endParaRPr lang="zh-CN" altLang="en-US" sz="3200" b="0" dirty="0" smtClean="0"/>
          </a:p>
          <a:p>
            <a:pPr indent="457200" algn="just">
              <a:lnSpc>
                <a:spcPct val="150000"/>
              </a:lnSpc>
            </a:pPr>
            <a:r>
              <a:rPr lang="zh-CN" altLang="en-US" sz="3200" b="0" dirty="0" smtClean="0"/>
              <a:t>而</a:t>
            </a:r>
            <a:r>
              <a:rPr lang="en-US" altLang="zh-CN" sz="3200" b="0" dirty="0" smtClean="0"/>
              <a:t>DataFrame</a:t>
            </a:r>
            <a:r>
              <a:rPr lang="zh-CN" altLang="en-US" sz="3200" b="0" dirty="0" smtClean="0"/>
              <a:t>可以被看作由多列</a:t>
            </a:r>
            <a:r>
              <a:rPr lang="en-US" altLang="zh-CN" sz="3200" b="0" dirty="0" smtClean="0"/>
              <a:t>Series</a:t>
            </a:r>
            <a:r>
              <a:rPr lang="zh-CN" altLang="en-US" sz="3200" b="0" dirty="0" smtClean="0"/>
              <a:t>组成的数据对象，其操作方式大体</a:t>
            </a:r>
            <a:r>
              <a:rPr lang="zh-CN" altLang="en-US" sz="3200" b="0" dirty="0" smtClean="0"/>
              <a:t>接近。</a:t>
            </a:r>
            <a:endParaRPr lang="zh-CN" altLang="en-US" sz="3200" b="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80" y="1409330"/>
            <a:ext cx="10609506" cy="303086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3200" dirty="0" smtClean="0"/>
              <a:t>二、</a:t>
            </a:r>
            <a:r>
              <a:rPr lang="zh-CN" altLang="zh-CN" sz="3200" dirty="0" smtClean="0"/>
              <a:t>自主学习</a:t>
            </a:r>
            <a:r>
              <a:rPr lang="zh-CN" altLang="zh-CN" sz="3200" dirty="0"/>
              <a:t>方法提示</a:t>
            </a:r>
            <a:r>
              <a:rPr lang="zh-CN" altLang="zh-CN" sz="3200" dirty="0" smtClean="0"/>
              <a:t>：</a:t>
            </a:r>
            <a:endParaRPr lang="en-US" altLang="zh-CN" sz="3200" dirty="0" smtClean="0"/>
          </a:p>
          <a:p>
            <a:pPr algn="just">
              <a:lnSpc>
                <a:spcPct val="1500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     </a:t>
            </a:r>
            <a:r>
              <a:rPr lang="zh-CN" altLang="en-US" sz="3200" dirty="0" smtClean="0"/>
              <a:t>书本</a:t>
            </a:r>
            <a:r>
              <a:rPr lang="en-US" altLang="zh-CN" sz="3200" dirty="0" smtClean="0"/>
              <a:t>P27-29</a:t>
            </a:r>
            <a:r>
              <a:rPr lang="zh-CN" altLang="zh-CN" sz="3200" dirty="0"/>
              <a:t>。先独立阅读与调试，再小组互学，共同解决遇到的问题。</a:t>
            </a:r>
            <a:endParaRPr lang="zh-CN" altLang="zh-CN" sz="3200" dirty="0"/>
          </a:p>
          <a:p>
            <a:pPr algn="just">
              <a:lnSpc>
                <a:spcPct val="150000"/>
              </a:lnSpc>
            </a:pPr>
            <a:endParaRPr lang="en-US" altLang="zh-CN" sz="32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自主学习与实践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587149" y="1737881"/>
            <a:ext cx="11300049" cy="85291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50000"/>
              </a:lnSpc>
            </a:pPr>
            <a:r>
              <a:rPr lang="en-US" altLang="zh-CN" sz="3200" dirty="0" smtClean="0"/>
              <a:t>1</a:t>
            </a:r>
            <a:r>
              <a:rPr lang="zh-CN" altLang="en-US" sz="3200" dirty="0" smtClean="0"/>
              <a:t>、</a:t>
            </a:r>
            <a:r>
              <a:rPr lang="zh-CN" altLang="zh-CN" sz="3200" dirty="0" smtClean="0"/>
              <a:t>学习</a:t>
            </a:r>
            <a:r>
              <a:rPr lang="zh-CN" altLang="zh-CN" sz="3200" dirty="0"/>
              <a:t>内容</a:t>
            </a:r>
            <a:r>
              <a:rPr lang="zh-CN" altLang="zh-CN" sz="3200" dirty="0" smtClean="0"/>
              <a:t>：</a:t>
            </a:r>
            <a:r>
              <a:rPr lang="en-US" altLang="zh-CN" sz="3200" dirty="0"/>
              <a:t>pandas</a:t>
            </a:r>
            <a:r>
              <a:rPr lang="zh-CN" altLang="en-US" sz="3200" dirty="0"/>
              <a:t>基础语法</a:t>
            </a:r>
            <a:endParaRPr lang="zh-CN" altLang="en-US" sz="3200" dirty="0"/>
          </a:p>
          <a:p>
            <a:pPr>
              <a:lnSpc>
                <a:spcPct val="130000"/>
              </a:lnSpc>
            </a:pPr>
            <a:endParaRPr lang="zh-CN" altLang="en-US" sz="3200" dirty="0"/>
          </a:p>
        </p:txBody>
      </p:sp>
      <p:sp>
        <p:nvSpPr>
          <p:cNvPr id="10" name="标题 4"/>
          <p:cNvSpPr txBox="1"/>
          <p:nvPr/>
        </p:nvSpPr>
        <p:spPr>
          <a:xfrm>
            <a:off x="587149" y="3985800"/>
            <a:ext cx="11300049" cy="167728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30000"/>
              </a:lnSpc>
            </a:pPr>
            <a:r>
              <a:rPr lang="en-US" altLang="zh-CN" sz="3200" dirty="0" smtClean="0"/>
              <a:t>2</a:t>
            </a:r>
            <a:r>
              <a:rPr lang="zh-CN" altLang="en-US" sz="3200" dirty="0" smtClean="0"/>
              <a:t>、</a:t>
            </a:r>
            <a:r>
              <a:rPr lang="zh-CN" altLang="zh-CN" sz="3200" dirty="0" smtClean="0"/>
              <a:t>先</a:t>
            </a:r>
            <a:r>
              <a:rPr lang="zh-CN" altLang="zh-CN" sz="3200" dirty="0"/>
              <a:t>自主学习（还可参考拓展阅读和应用编程系统的帮助系统解决），再小组合作，如遇疑难向教师求助。</a:t>
            </a:r>
            <a:endParaRPr lang="zh-CN" altLang="zh-CN" sz="3200" dirty="0"/>
          </a:p>
          <a:p>
            <a:pPr lvl="0">
              <a:lnSpc>
                <a:spcPct val="150000"/>
              </a:lnSpc>
            </a:pPr>
            <a:endParaRPr lang="zh-CN" altLang="en-US" sz="3200" dirty="0"/>
          </a:p>
          <a:p>
            <a:pPr>
              <a:lnSpc>
                <a:spcPct val="130000"/>
              </a:lnSpc>
            </a:pP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实践活动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73810" y="1494155"/>
            <a:ext cx="9436100" cy="40830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81" y="2292625"/>
            <a:ext cx="5775400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zh-CN" sz="4000" dirty="0" smtClean="0"/>
              <a:t>数据分析</a:t>
            </a:r>
            <a:r>
              <a:rPr lang="zh-CN" altLang="zh-CN" sz="4000" dirty="0" smtClean="0"/>
              <a:t>基础</a:t>
            </a:r>
            <a:endParaRPr lang="zh-CN" altLang="zh-CN" sz="4000" dirty="0" smtClean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zh-CN" sz="4000" dirty="0"/>
              <a:t>编程分析</a:t>
            </a:r>
            <a:endParaRPr lang="zh-CN" altLang="zh-CN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项目应用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084471" y="1952731"/>
            <a:ext cx="762292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讨论相关知识在小组项目中解决问题的作用并做好记录</a:t>
            </a:r>
            <a:r>
              <a:rPr lang="zh-CN" altLang="zh-CN" sz="3200" b="1" dirty="0" smtClean="0">
                <a:latin typeface="+mj-lt"/>
                <a:ea typeface="+mj-ea"/>
                <a:cs typeface="+mj-cs"/>
              </a:rPr>
              <a:t>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84471" y="3724127"/>
            <a:ext cx="740050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2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</a:t>
            </a:r>
            <a:r>
              <a:rPr lang="zh-CN" altLang="zh-CN" sz="3200" b="1" dirty="0" smtClean="0"/>
              <a:t>及时</a:t>
            </a:r>
            <a:r>
              <a:rPr lang="zh-CN" altLang="zh-CN" sz="3200" b="1" dirty="0"/>
              <a:t>做好项目的纸质讨论材和电子档案的更新、整理与保存。</a:t>
            </a:r>
            <a:endParaRPr lang="zh-CN" altLang="zh-CN" sz="3200" b="1" dirty="0"/>
          </a:p>
          <a:p>
            <a:pPr indent="266700" algn="just">
              <a:lnSpc>
                <a:spcPct val="120000"/>
              </a:lnSpc>
            </a:pPr>
            <a:endParaRPr lang="zh-CN" altLang="zh-CN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52573" y="1158213"/>
              <a:ext cx="1555606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 数据分析基础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自主学习与实践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实践活动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4788" y="1852675"/>
            <a:ext cx="7190672" cy="3656098"/>
          </a:xfrm>
          <a:prstGeom prst="rect">
            <a:avLst/>
          </a:prstGeom>
        </p:spPr>
        <p:txBody>
          <a:bodyPr anchor="t">
            <a:normAutofit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3200" dirty="0" smtClean="0"/>
              <a:t>       </a:t>
            </a:r>
            <a:r>
              <a:rPr lang="zh-CN" altLang="zh-CN" sz="3200" dirty="0" smtClean="0"/>
              <a:t>以</a:t>
            </a:r>
            <a:r>
              <a:rPr lang="zh-CN" altLang="zh-CN" sz="3200" dirty="0"/>
              <a:t>“天气数据”为例，我们会收集到很多数据，如温度、湿度、阴晴等等，要使用哪些方法与</a:t>
            </a:r>
            <a:r>
              <a:rPr lang="zh-CN" altLang="zh-CN" sz="3200" dirty="0"/>
              <a:t>工具来分析它们</a:t>
            </a:r>
            <a:r>
              <a:rPr lang="zh-CN" altLang="zh-CN" sz="3200" dirty="0"/>
              <a:t>呢？小组项目中是否也有同样的问题？要解决这类问题需要学习哪方面知识？</a:t>
            </a:r>
            <a:endParaRPr lang="zh-CN" altLang="zh-CN" sz="3200" dirty="0"/>
          </a:p>
          <a:p>
            <a:pPr algn="just">
              <a:lnSpc>
                <a:spcPct val="130000"/>
              </a:lnSpc>
            </a:pPr>
            <a:endParaRPr lang="zh-CN" altLang="en-US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 smtClean="0"/>
              <a:t>一、</a:t>
            </a:r>
            <a:r>
              <a:rPr lang="zh-CN" sz="3200" dirty="0"/>
              <a:t>常见的数据分析方法</a:t>
            </a:r>
            <a:endParaRPr lang="zh-CN" sz="3200" dirty="0"/>
          </a:p>
          <a:p>
            <a:pPr>
              <a:lnSpc>
                <a:spcPct val="150000"/>
              </a:lnSpc>
            </a:pPr>
            <a:r>
              <a:rPr lang="en-US" altLang="zh-CN" sz="3200" dirty="0" smtClean="0"/>
              <a:t>1</a:t>
            </a:r>
            <a:r>
              <a:rPr lang="zh-CN" altLang="en-US" sz="3200" dirty="0" smtClean="0"/>
              <a:t>、</a:t>
            </a:r>
            <a:r>
              <a:rPr sz="3200"/>
              <a:t>对比分析法</a:t>
            </a:r>
            <a:endParaRPr sz="3200"/>
          </a:p>
          <a:p>
            <a:pPr>
              <a:lnSpc>
                <a:spcPct val="150000"/>
              </a:lnSpc>
            </a:pPr>
            <a:r>
              <a:rPr lang="en-US" sz="3200"/>
              <a:t>2</a:t>
            </a:r>
            <a:r>
              <a:rPr lang="zh-CN" altLang="en-US" sz="3200"/>
              <a:t>、</a:t>
            </a:r>
            <a:r>
              <a:rPr sz="3200"/>
              <a:t>聚类分析法</a:t>
            </a:r>
            <a:endParaRPr sz="3200"/>
          </a:p>
          <a:p>
            <a:pPr>
              <a:lnSpc>
                <a:spcPct val="150000"/>
              </a:lnSpc>
            </a:pPr>
            <a:r>
              <a:rPr lang="en-US" sz="3200"/>
              <a:t>3</a:t>
            </a:r>
            <a:r>
              <a:rPr lang="zh-CN" altLang="en-US" sz="3200"/>
              <a:t>、</a:t>
            </a:r>
            <a:r>
              <a:rPr sz="3200"/>
              <a:t>平均分析法</a:t>
            </a:r>
            <a:endParaRPr sz="32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 smtClean="0"/>
              <a:t>试分析这些图代表哪种方法</a:t>
            </a:r>
            <a:endParaRPr lang="en-US" altLang="zh-CN" sz="2800" dirty="0" smtClean="0"/>
          </a:p>
          <a:p>
            <a:pPr>
              <a:lnSpc>
                <a:spcPct val="130000"/>
              </a:lnSpc>
            </a:pP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572000" y="3126740"/>
            <a:ext cx="2639695" cy="1851660"/>
          </a:xfrm>
          <a:prstGeom prst="rect">
            <a:avLst/>
          </a:prstGeom>
        </p:spPr>
      </p:pic>
      <p:pic>
        <p:nvPicPr>
          <p:cNvPr id="475" name="IM 475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83895" y="3126740"/>
            <a:ext cx="3194050" cy="1708150"/>
          </a:xfrm>
          <a:prstGeom prst="rect">
            <a:avLst/>
          </a:prstGeom>
        </p:spPr>
      </p:pic>
      <p:pic>
        <p:nvPicPr>
          <p:cNvPr id="486" name="IM 486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241348" y="3285490"/>
            <a:ext cx="3352165" cy="154940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利用</a:t>
            </a:r>
            <a:r>
              <a:rPr lang="en-US" altLang="zh-CN" sz="2800" dirty="0"/>
              <a:t>Excel</a:t>
            </a:r>
            <a:r>
              <a:rPr lang="zh-CN" altLang="en-US" sz="2800" dirty="0"/>
              <a:t>中的工具库获取更多</a:t>
            </a:r>
            <a:r>
              <a:rPr lang="zh-CN" altLang="en-US" sz="2800" dirty="0"/>
              <a:t>功能</a:t>
            </a:r>
            <a:endParaRPr lang="zh-CN" altLang="en-US" sz="2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800" dirty="0"/>
              <a:t>Excel</a:t>
            </a:r>
            <a:r>
              <a:rPr lang="zh-CN" altLang="en-US" sz="2800" dirty="0"/>
              <a:t>常见函数的</a:t>
            </a:r>
            <a:r>
              <a:rPr lang="zh-CN" altLang="en-US" sz="2800" dirty="0"/>
              <a:t>使用</a:t>
            </a:r>
            <a:endParaRPr lang="zh-CN" altLang="en-US" sz="2800" dirty="0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643255" y="2654300"/>
          <a:ext cx="10835640" cy="3240405"/>
        </p:xfrm>
        <a:graphic>
          <a:graphicData uri="http://schemas.openxmlformats.org/drawingml/2006/table">
            <a:tbl>
              <a:tblPr/>
              <a:tblGrid>
                <a:gridCol w="1586230"/>
                <a:gridCol w="1273175"/>
                <a:gridCol w="2783840"/>
                <a:gridCol w="5192395"/>
              </a:tblGrid>
              <a:tr h="4254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函数名</a:t>
                      </a:r>
                      <a:endParaRPr lang="en-US" altLang="en-US" sz="2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7B6E4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作用</a:t>
                      </a:r>
                      <a:endParaRPr lang="en-US" altLang="en-US" sz="2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7B6E4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范例</a:t>
                      </a:r>
                      <a:endParaRPr lang="en-US" altLang="en-US" sz="2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7B6E4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范例作用</a:t>
                      </a:r>
                      <a:endParaRPr lang="en-US" altLang="en-US" sz="2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7B6E4"/>
                    </a:solidFill>
                  </a:tcPr>
                </a:tc>
              </a:tr>
              <a:tr h="3975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SUM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求和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=SUM(A1:A10)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得到A1到A10区域内，所有数据的总和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75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AVERAGE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求平均值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=AVERAGE(A1:A10)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先将A1到A10区域内的总和求出，再除以数据总数(10)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1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MAX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求最大值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=MAX(A1:A10)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得到A1到A10区域内的最大值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7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MIN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求最小值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=MIN(A1:A10)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得到A1到A10区域内的最小值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RANK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求排名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=RANK(A1,A1:A10)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得到A1在A1到A10区域内的排名(默认依据数字大小降序排序)</a:t>
                      </a:r>
                      <a:endParaRPr lang="en-US" altLang="en-US" sz="24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如果在</a:t>
            </a:r>
            <a:r>
              <a:rPr lang="en-US" altLang="zh-CN" sz="2800" dirty="0"/>
              <a:t>Excel</a:t>
            </a:r>
            <a:r>
              <a:rPr lang="zh-CN" altLang="en-US" sz="2800" dirty="0"/>
              <a:t>中要批量使用</a:t>
            </a:r>
            <a:r>
              <a:rPr lang="zh-CN" altLang="en-US" sz="2800" dirty="0"/>
              <a:t>函数？</a:t>
            </a:r>
            <a:endParaRPr lang="zh-CN" altLang="en-US" sz="2800" dirty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43255" y="2267585"/>
            <a:ext cx="4453890" cy="14484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109970" y="2267585"/>
            <a:ext cx="4552315" cy="2510790"/>
          </a:xfrm>
          <a:prstGeom prst="rect">
            <a:avLst/>
          </a:prstGeom>
        </p:spPr>
      </p:pic>
      <p:sp>
        <p:nvSpPr>
          <p:cNvPr id="5" name="标题 4"/>
          <p:cNvSpPr txBox="1"/>
          <p:nvPr/>
        </p:nvSpPr>
        <p:spPr>
          <a:xfrm>
            <a:off x="644014" y="489420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公式发生了哪些</a:t>
            </a:r>
            <a:r>
              <a:rPr lang="zh-CN" altLang="en-US" sz="2800" dirty="0"/>
              <a:t>变化？</a:t>
            </a:r>
            <a:endParaRPr lang="zh-CN" altLang="en-US" sz="2800" dirty="0"/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KSO_WM_UNIT_TABLE_BEAUTIFY" val="smartTable{5adaf11d-32ec-45d9-95c6-165253027020}"/>
  <p:tag name="TABLE_ENDDRAG_ORIGIN_RECT" val="853*255"/>
  <p:tag name="TABLE_ENDDRAG_RECT" val="50*209*853*255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ISLIDE.VECTOR" val="#259238;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VECTOR" val="#259238;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ISLIDE.VECTOR" val="#259238;"/>
</p:tagLst>
</file>

<file path=ppt/tags/tag23.xml><?xml version="1.0" encoding="utf-8"?>
<p:tagLst xmlns:p="http://schemas.openxmlformats.org/presentationml/2006/main">
  <p:tag name="ISLIDE.VECTOR" val="#259238;"/>
</p:tagLst>
</file>

<file path=ppt/tags/tag24.xml><?xml version="1.0" encoding="utf-8"?>
<p:tagLst xmlns:p="http://schemas.openxmlformats.org/presentationml/2006/main">
  <p:tag name="ISLIDE.VECTOR" val="#259238;"/>
</p:tagLst>
</file>

<file path=ppt/tags/tag25.xml><?xml version="1.0" encoding="utf-8"?>
<p:tagLst xmlns:p="http://schemas.openxmlformats.org/presentationml/2006/main">
  <p:tag name="ISLIDE.VECTOR" val="#259238;"/>
</p:tagLst>
</file>

<file path=ppt/tags/tag26.xml><?xml version="1.0" encoding="utf-8"?>
<p:tagLst xmlns:p="http://schemas.openxmlformats.org/presentationml/2006/main">
  <p:tag name="ISLIDE.VECTOR" val="#259238;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ISLIDE.VECTOR" val="#259238;"/>
</p:tagLst>
</file>

<file path=ppt/tags/tag29.xml><?xml version="1.0" encoding="utf-8"?>
<p:tagLst xmlns:p="http://schemas.openxmlformats.org/presentationml/2006/main">
  <p:tag name="ISLIDE.VECTOR" val="#259238;"/>
</p:tagLst>
</file>

<file path=ppt/tags/tag3.xml><?xml version="1.0" encoding="utf-8"?>
<p:tagLst xmlns:p="http://schemas.openxmlformats.org/presentationml/2006/main">
  <p:tag name="ISLIDE.THEME" val="https://www.islide.cc;"/>
</p:tagLst>
</file>

<file path=ppt/tags/tag30.xml><?xml version="1.0" encoding="utf-8"?>
<p:tagLst xmlns:p="http://schemas.openxmlformats.org/presentationml/2006/main">
  <p:tag name="COMMONDATA" val="eyJoZGlkIjoiMzdkY2Q3NTg4NzlhZmIwNmQxODRjYTRmYmYyNWExOGMifQ=="/>
  <p:tag name="KSO_WPP_MARK_KEY" val="4fe478c1-45e6-4662-9be7-39ac3a84bcd3"/>
  <p:tag name="commondata" val="eyJoZGlkIjoiYTU2ZWIxNjFmNDFhNjc3ZTBjYTVhY2I3MTMyNmRjMmE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1624</Words>
  <Application>WPS 演示</Application>
  <PresentationFormat>宽屏</PresentationFormat>
  <Paragraphs>324</Paragraphs>
  <Slides>20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数据分析基础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266</cp:revision>
  <cp:lastPrinted>2022-10-05T09:28:00Z</cp:lastPrinted>
  <dcterms:created xsi:type="dcterms:W3CDTF">2022-05-01T11:16:00Z</dcterms:created>
  <dcterms:modified xsi:type="dcterms:W3CDTF">2024-09-02T06:18:52Z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C6FCDC390E854C42BFA638D44EDF25FB_13</vt:lpwstr>
  </property>
  <property fmtid="{D5CDD505-2E9C-101B-9397-08002B2CF9AE}" pid="3" name="KSOProductBuildVer">
    <vt:lpwstr>2052-12.1.0.17857</vt:lpwstr>
  </property>
</Properties>
</file>