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65" r:id="rId5"/>
    <p:sldId id="4066" r:id="rId6"/>
    <p:sldId id="4123" r:id="rId7"/>
    <p:sldId id="4074" r:id="rId8"/>
    <p:sldId id="4075" r:id="rId9"/>
    <p:sldId id="4105" r:id="rId10"/>
    <p:sldId id="4107" r:id="rId11"/>
    <p:sldId id="4095" r:id="rId12"/>
    <p:sldId id="4081" r:id="rId13"/>
  </p:sldIdLst>
  <p:sldSz cx="12192000" cy="6858000"/>
  <p:notesSz cx="6798945" cy="9929495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97" autoAdjust="0"/>
    <p:restoredTop sz="96424" autoAdjust="0"/>
  </p:normalViewPr>
  <p:slideViewPr>
    <p:cSldViewPr snapToGrid="0">
      <p:cViewPr varScale="1">
        <p:scale>
          <a:sx n="116" d="100"/>
          <a:sy n="116" d="100"/>
        </p:scale>
        <p:origin x="2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</a:t>
            </a:r>
            <a:r>
              <a:rPr lang="zh-CN" altLang="en-US" sz="2400" b="0" dirty="0" smtClean="0"/>
              <a:t>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 smtClean="0"/>
              <a:t>第</a:t>
            </a:r>
            <a:r>
              <a:rPr lang="en-US" altLang="zh-CN" sz="5400" dirty="0" smtClean="0"/>
              <a:t>2</a:t>
            </a:r>
            <a:r>
              <a:rPr lang="zh-CN" altLang="en-US" sz="5400" dirty="0" smtClean="0"/>
              <a:t>单元 </a:t>
            </a:r>
            <a:r>
              <a:rPr lang="zh-CN" altLang="en-US" sz="5400" dirty="0"/>
              <a:t>初识数据科学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sz="3600" dirty="0"/>
              <a:t>1</a:t>
            </a:r>
            <a:r>
              <a:rPr altLang="zh-CN" sz="3600" dirty="0"/>
              <a:t>节 </a:t>
            </a:r>
            <a:r>
              <a:rPr lang="zh-CN" sz="3600" dirty="0"/>
              <a:t>从数据到大数据</a:t>
            </a:r>
            <a:r>
              <a:rPr lang="en-US" altLang="zh-CN" sz="3600" dirty="0" smtClean="0"/>
              <a:t> </a:t>
            </a:r>
            <a:endParaRPr lang="en-US" altLang="zh-CN" sz="3900" dirty="0" smtClean="0">
              <a:solidFill>
                <a:srgbClr val="9B57D3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3900" dirty="0" smtClean="0"/>
          </a:p>
          <a:p>
            <a:pPr>
              <a:lnSpc>
                <a:spcPct val="120000"/>
              </a:lnSpc>
            </a:pPr>
            <a:r>
              <a:rPr lang="zh-CN" altLang="en-US" sz="3900" dirty="0" smtClean="0"/>
              <a:t>八年级</a:t>
            </a:r>
            <a:r>
              <a:rPr lang="en-US" altLang="zh-CN" sz="3900" dirty="0" smtClean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项目分工</a:t>
            </a:r>
            <a:endParaRPr lang="zh-CN" altLang="en-US" sz="24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7179" y="2258062"/>
            <a:ext cx="3023141" cy="45999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445" y="1880235"/>
            <a:ext cx="7145020" cy="29705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30141" y="1158213"/>
              <a:ext cx="1678038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 smtClean="0">
                  <a:solidFill>
                    <a:schemeClr val="bg1"/>
                  </a:solidFill>
                </a:rPr>
                <a:t>1</a:t>
              </a:r>
              <a:r>
                <a:rPr lang="zh-CN" altLang="en-US" sz="2400" b="1" dirty="0" smtClean="0">
                  <a:solidFill>
                    <a:schemeClr val="bg1"/>
                  </a:solidFill>
                </a:rPr>
                <a:t>课时   从数据到大数据</a:t>
              </a:r>
              <a:endParaRPr lang="zh-CN" altLang="en-US" sz="2400" b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体验活动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问题研讨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sym typeface="+mn-ea"/>
                </a:rPr>
                <a:t>自主学习与项目方案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项目分工</a:t>
              </a:r>
              <a:endParaRPr lang="zh-CN" altLang="en-US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体验活动</a:t>
            </a:r>
            <a:endParaRPr lang="zh-CN" altLang="en-US" sz="24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890" y="1358265"/>
            <a:ext cx="6708775" cy="493585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964788" y="1852675"/>
            <a:ext cx="7190672" cy="365609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zh-CN" altLang="en-US" sz="3200" dirty="0" smtClean="0"/>
              <a:t>       </a:t>
            </a:r>
            <a:r>
              <a:rPr lang="zh-CN" altLang="zh-CN" sz="3200" dirty="0"/>
              <a:t>影响一天气温的因素包括当天的湿度、光照、风力等。其中蕴藏的</a:t>
            </a:r>
            <a:r>
              <a:rPr lang="zh-CN" altLang="zh-CN" sz="3200" dirty="0"/>
              <a:t>数据是如何被用来理解和解决问题的呢？小组可以设计怎么样的方案探究这类问题？要解决这类问题需要学习哪方面知识？</a:t>
            </a:r>
            <a:endParaRPr lang="zh-CN" altLang="zh-CN" sz="3200" dirty="0"/>
          </a:p>
          <a:p>
            <a:pPr algn="just">
              <a:lnSpc>
                <a:spcPct val="130000"/>
              </a:lnSpc>
            </a:pPr>
            <a:endParaRPr lang="zh-CN" altLang="en-US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200" dirty="0" smtClean="0"/>
              <a:t>一、</a:t>
            </a:r>
            <a:r>
              <a:rPr lang="zh-CN" sz="3200" dirty="0"/>
              <a:t>数据再认识</a:t>
            </a:r>
            <a:endParaRPr lang="zh-CN" sz="3200" dirty="0"/>
          </a:p>
          <a:p>
            <a:pPr>
              <a:lnSpc>
                <a:spcPct val="150000"/>
              </a:lnSpc>
            </a:pPr>
            <a:r>
              <a:rPr lang="en-US" altLang="zh-CN" sz="3200" dirty="0" smtClean="0"/>
              <a:t>1</a:t>
            </a:r>
            <a:r>
              <a:rPr lang="zh-CN" altLang="en-US" sz="3200" dirty="0" smtClean="0"/>
              <a:t>、</a:t>
            </a:r>
            <a:r>
              <a:rPr lang="zh-CN" sz="3200"/>
              <a:t>数据的表现形式</a:t>
            </a:r>
            <a:endParaRPr lang="zh-CN" sz="3200"/>
          </a:p>
          <a:p>
            <a:pPr>
              <a:lnSpc>
                <a:spcPct val="150000"/>
              </a:lnSpc>
            </a:pPr>
            <a:r>
              <a:rPr lang="en-US" sz="3200"/>
              <a:t>2</a:t>
            </a:r>
            <a:r>
              <a:rPr lang="zh-CN" altLang="en-US" sz="3200"/>
              <a:t>、</a:t>
            </a:r>
            <a:r>
              <a:rPr lang="zh-CN" sz="3200"/>
              <a:t>从数据到数据集</a:t>
            </a:r>
            <a:endParaRPr lang="zh-CN" sz="3200"/>
          </a:p>
          <a:p>
            <a:pPr>
              <a:lnSpc>
                <a:spcPct val="150000"/>
              </a:lnSpc>
            </a:pPr>
            <a:r>
              <a:rPr lang="en-US" sz="3200"/>
              <a:t>3</a:t>
            </a:r>
            <a:r>
              <a:rPr lang="zh-CN" altLang="en-US" sz="3200"/>
              <a:t>、历史中的数据故事</a:t>
            </a:r>
            <a:endParaRPr lang="zh-CN" sz="32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11268710" cy="89344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800" dirty="0" smtClean="0"/>
              <a:t>1</a:t>
            </a:r>
            <a:r>
              <a:rPr lang="zh-CN" altLang="en-US" sz="2800" dirty="0" smtClean="0"/>
              <a:t>、</a:t>
            </a:r>
            <a:r>
              <a:rPr lang="zh-CN" sz="2800" dirty="0" smtClean="0"/>
              <a:t>数据的表现形式</a:t>
            </a:r>
            <a:endParaRPr 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4310" y="2053590"/>
            <a:ext cx="6701790" cy="41014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255" y="1409065"/>
            <a:ext cx="11268710" cy="4817110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800" dirty="0"/>
              <a:t>2</a:t>
            </a:r>
            <a:r>
              <a:rPr lang="zh-CN" altLang="en-US" sz="2800" dirty="0"/>
              <a:t>、</a:t>
            </a:r>
            <a:r>
              <a:rPr lang="zh-CN" sz="2800" dirty="0"/>
              <a:t>从数据到数据集</a:t>
            </a:r>
            <a:endParaRPr lang="zh-CN" sz="2800" dirty="0"/>
          </a:p>
          <a:p>
            <a:pPr>
              <a:lnSpc>
                <a:spcPct val="130000"/>
              </a:lnSpc>
            </a:pPr>
            <a:r>
              <a:rPr lang="zh-CN" sz="2800" dirty="0"/>
              <a:t>数据集，就是描述某一事物某些属性的一系列数据，数据集所包含的</a:t>
            </a:r>
            <a:endParaRPr lang="zh-CN" sz="2800" dirty="0"/>
          </a:p>
          <a:p>
            <a:pPr>
              <a:lnSpc>
                <a:spcPct val="130000"/>
              </a:lnSpc>
            </a:pPr>
            <a:r>
              <a:rPr lang="zh-CN" sz="2800" dirty="0"/>
              <a:t>数据项的数量应充分大，至少要能反映出该事物这些属性的一般情况。</a:t>
            </a:r>
            <a:endParaRPr lang="zh-CN" sz="2800" dirty="0"/>
          </a:p>
          <a:p>
            <a:pPr>
              <a:lnSpc>
                <a:spcPct val="130000"/>
              </a:lnSpc>
            </a:pPr>
            <a:r>
              <a:rPr lang="zh-CN" sz="2800" dirty="0"/>
              <a:t>例如，在数据科学和人工智能领域中，有一个被广泛使用的手写数字图像数据集 MNIST，它由 70 000 幅小图像构成，每幅图像都是 0 到 9 之间某个数字的一种书写形式。</a:t>
            </a:r>
            <a:endParaRPr lang="zh-CN" sz="2800" dirty="0"/>
          </a:p>
          <a:p>
            <a:pPr>
              <a:lnSpc>
                <a:spcPct val="130000"/>
              </a:lnSpc>
            </a:pPr>
            <a:endParaRPr lang="zh-CN" sz="2800" dirty="0"/>
          </a:p>
          <a:p>
            <a:pPr>
              <a:lnSpc>
                <a:spcPct val="130000"/>
              </a:lnSpc>
            </a:pPr>
            <a:r>
              <a:rPr lang="en-US" altLang="zh-CN" sz="2800" dirty="0"/>
              <a:t>3</a:t>
            </a:r>
            <a:r>
              <a:rPr lang="zh-CN" altLang="en-US" sz="2800" dirty="0"/>
              <a:t>、历史中的数据故事</a:t>
            </a:r>
            <a:endParaRPr lang="zh-CN" altLang="en-US" sz="28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800" dirty="0"/>
              <a:t>大数据的提出</a:t>
            </a:r>
            <a:endParaRPr lang="zh-CN" altLang="en-US" sz="2800" dirty="0"/>
          </a:p>
          <a:p>
            <a:pPr>
              <a:lnSpc>
                <a:spcPct val="130000"/>
              </a:lnSpc>
            </a:pPr>
            <a:r>
              <a:rPr lang="zh-CN" altLang="en-US" sz="2800" dirty="0"/>
              <a:t>大数据的特征</a:t>
            </a:r>
            <a:endParaRPr lang="zh-CN" altLang="en-US" sz="2800" dirty="0"/>
          </a:p>
          <a:p>
            <a:pPr>
              <a:lnSpc>
                <a:spcPct val="130000"/>
              </a:lnSpc>
            </a:pPr>
            <a:r>
              <a:rPr lang="zh-CN" altLang="en-US" sz="2800" dirty="0"/>
              <a:t>大数据的典型应用</a:t>
            </a:r>
            <a:endParaRPr lang="zh-CN" altLang="en-US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1485" y="3315970"/>
            <a:ext cx="8393430" cy="24199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30892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自主学习与项目方案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824865" y="1452245"/>
            <a:ext cx="10861675" cy="1272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3200" b="1" dirty="0" smtClean="0">
                <a:latin typeface="+mj-lt"/>
                <a:ea typeface="+mj-ea"/>
                <a:cs typeface="+mj-cs"/>
              </a:rPr>
              <a:t>1</a:t>
            </a:r>
            <a:r>
              <a:rPr lang="zh-CN" altLang="en-US" sz="3200" b="1" dirty="0" smtClean="0">
                <a:latin typeface="+mj-lt"/>
                <a:ea typeface="+mj-ea"/>
                <a:cs typeface="+mj-cs"/>
              </a:rPr>
              <a:t>、通过以上学习，</a:t>
            </a:r>
            <a:r>
              <a:rPr lang="zh-CN" altLang="zh-CN" sz="3200" b="1" dirty="0">
                <a:latin typeface="+mj-lt"/>
                <a:ea typeface="+mj-ea"/>
                <a:cs typeface="+mj-cs"/>
              </a:rPr>
              <a:t>你对项目方案有什么不同的看法或建议?你们准备如何设计项目方案?请填写在下表中。</a:t>
            </a:r>
            <a:endParaRPr lang="zh-CN" altLang="en-US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89" y="4184822"/>
            <a:ext cx="2281272" cy="22777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090" y="3429000"/>
            <a:ext cx="7517765" cy="32816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COMMONDATA" val="eyJoZGlkIjoiZWRlMTllMmJkYTM2ZTE2MTJiODY1Zjk5YmYxODJlNzEifQ=="/>
  <p:tag name="KSO_WPP_MARK_KEY" val="4fe478c1-45e6-4662-9be7-39ac3a84bcd3"/>
  <p:tag name="commondata" val="eyJoZGlkIjoiYTU2ZWIxNjFmNDFhNjc3ZTBjYTVhY2I3MTMyNmRjMmE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718</Words>
  <Application>WPS 演示</Application>
  <PresentationFormat>宽屏</PresentationFormat>
  <Paragraphs>132</Paragraphs>
  <Slides>10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270</cp:revision>
  <cp:lastPrinted>2022-10-05T09:28:00Z</cp:lastPrinted>
  <dcterms:created xsi:type="dcterms:W3CDTF">2022-05-01T11:16:00Z</dcterms:created>
  <dcterms:modified xsi:type="dcterms:W3CDTF">2024-09-02T06:18:27Z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C6FCDC390E854C42BFA638D44EDF25FB_13</vt:lpwstr>
  </property>
  <property fmtid="{D5CDD505-2E9C-101B-9397-08002B2CF9AE}" pid="3" name="KSOProductBuildVer">
    <vt:lpwstr>2052-12.1.0.17857</vt:lpwstr>
  </property>
</Properties>
</file>