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84" r:id="rId5"/>
    <p:sldId id="4065" r:id="rId6"/>
    <p:sldId id="4066" r:id="rId7"/>
    <p:sldId id="4074" r:id="rId8"/>
    <p:sldId id="4075" r:id="rId9"/>
    <p:sldId id="4105" r:id="rId10"/>
    <p:sldId id="4106" r:id="rId11"/>
    <p:sldId id="4107" r:id="rId12"/>
    <p:sldId id="4079" r:id="rId13"/>
    <p:sldId id="4081" r:id="rId14"/>
    <p:sldId id="4082" r:id="rId15"/>
    <p:sldId id="4084" r:id="rId16"/>
    <p:sldId id="4085" r:id="rId17"/>
    <p:sldId id="4087" r:id="rId18"/>
    <p:sldId id="4109" r:id="rId19"/>
    <p:sldId id="4097" r:id="rId20"/>
    <p:sldId id="4090" r:id="rId21"/>
    <p:sldId id="4091" r:id="rId22"/>
    <p:sldId id="4120" r:id="rId23"/>
    <p:sldId id="4121" r:id="rId24"/>
    <p:sldId id="4095" r:id="rId25"/>
  </p:sldIdLst>
  <p:sldSz cx="12192000" cy="6858000"/>
  <p:notesSz cx="6798945" cy="9929495"/>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G Yun" initials="L. Yun"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5DD9"/>
    <a:srgbClr val="1480D1"/>
    <a:srgbClr val="AC9EE8"/>
    <a:srgbClr val="FF9999"/>
    <a:srgbClr val="FFFFFF"/>
    <a:srgbClr val="9B57D3"/>
    <a:srgbClr val="D6543A"/>
    <a:srgbClr val="64A7CE"/>
    <a:srgbClr val="475C9D"/>
    <a:srgbClr val="6A0A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297" autoAdjust="0"/>
    <p:restoredTop sz="96424" autoAdjust="0"/>
  </p:normalViewPr>
  <p:slideViewPr>
    <p:cSldViewPr snapToGrid="0">
      <p:cViewPr varScale="1">
        <p:scale>
          <a:sx n="116" d="100"/>
          <a:sy n="116" d="100"/>
        </p:scale>
        <p:origin x="258" y="102"/>
      </p:cViewPr>
      <p:guideLst/>
    </p:cSldViewPr>
  </p:slideViewPr>
  <p:notesTextViewPr>
    <p:cViewPr>
      <p:scale>
        <a:sx n="1" d="1"/>
        <a:sy n="1" d="1"/>
      </p:scale>
      <p:origin x="0" y="0"/>
    </p:cViewPr>
  </p:notesTextViewPr>
  <p:notesViewPr>
    <p:cSldViewPr snapToGrid="0">
      <p:cViewPr varScale="1">
        <p:scale>
          <a:sx n="64" d="100"/>
          <a:sy n="64" d="100"/>
        </p:scale>
        <p:origin x="2581" y="37"/>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gs" Target="tags/tag24.xml"/><Relationship Id="rId3" Type="http://schemas.openxmlformats.org/officeDocument/2006/relationships/slide" Target="slides/slide1.xml"/><Relationship Id="rId29" Type="http://schemas.openxmlformats.org/officeDocument/2006/relationships/commentAuthors" Target="commentAuthors.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347" cy="49821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1342" y="0"/>
            <a:ext cx="2946347" cy="498215"/>
          </a:xfrm>
          <a:prstGeom prst="rect">
            <a:avLst/>
          </a:prstGeom>
        </p:spPr>
        <p:txBody>
          <a:bodyPr vert="horz" lIns="91440" tIns="45720" rIns="91440" bIns="45720" rtlCol="0"/>
          <a:lstStyle>
            <a:lvl1pPr algn="r">
              <a:defRPr sz="1200"/>
            </a:lvl1pPr>
          </a:lstStyle>
          <a:p>
            <a:fld id="{4FE8C601-4179-4DF0-9BD2-9FBE63BCF89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26642" y="556591"/>
            <a:ext cx="6343905" cy="356980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226642" y="4184773"/>
            <a:ext cx="6345978" cy="5246826"/>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9431600"/>
            <a:ext cx="2946347" cy="498214"/>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1342" y="9431600"/>
            <a:ext cx="2946347" cy="498214"/>
          </a:xfrm>
          <a:prstGeom prst="rect">
            <a:avLst/>
          </a:prstGeom>
        </p:spPr>
        <p:txBody>
          <a:bodyPr vert="horz" lIns="91440" tIns="45720" rIns="91440" bIns="45720" rtlCol="0" anchor="b"/>
          <a:lstStyle>
            <a:lvl1pPr algn="r">
              <a:defRPr sz="1200"/>
            </a:lvl1pPr>
          </a:lstStyle>
          <a:p>
            <a:fld id="{AFF25857-32F1-465E-8A3D-993BA041AD3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9E6FDB6-6D2B-46C1-9FA1-D82906A37C3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正文1">
    <p:spTree>
      <p:nvGrpSpPr>
        <p:cNvPr id="1" name=""/>
        <p:cNvGrpSpPr/>
        <p:nvPr/>
      </p:nvGrpSpPr>
      <p:grpSpPr>
        <a:xfrm>
          <a:off x="0" y="0"/>
          <a:ext cx="0" cy="0"/>
          <a:chOff x="0" y="0"/>
          <a:chExt cx="0" cy="0"/>
        </a:xfrm>
      </p:grpSpPr>
      <p:sp>
        <p:nvSpPr>
          <p:cNvPr id="7" name="矩形 6"/>
          <p:cNvSpPr/>
          <p:nvPr userDrawn="1"/>
        </p:nvSpPr>
        <p:spPr>
          <a:xfrm>
            <a:off x="0" y="6492875"/>
            <a:ext cx="12192000" cy="365125"/>
          </a:xfrm>
          <a:prstGeom prst="rect">
            <a:avLst/>
          </a:prstGeom>
          <a:gradFill flip="none" rotWithShape="1">
            <a:gsLst>
              <a:gs pos="82000">
                <a:srgbClr val="AB032B"/>
              </a:gs>
              <a:gs pos="63000">
                <a:srgbClr val="950556"/>
              </a:gs>
              <a:gs pos="0">
                <a:srgbClr val="6A0AAB"/>
              </a:gs>
              <a:gs pos="100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425450" y="190500"/>
            <a:ext cx="9309100" cy="798788"/>
          </a:xfrm>
        </p:spPr>
        <p:txBody>
          <a:bodyPr>
            <a:normAutofit/>
          </a:bodyPr>
          <a:lstStyle>
            <a:lvl1pPr>
              <a:defRPr sz="3600">
                <a:solidFill>
                  <a:srgbClr val="7030A0"/>
                </a:solidFill>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425450" y="1238250"/>
            <a:ext cx="11372850" cy="5010149"/>
          </a:xfrm>
        </p:spPr>
        <p:txBody>
          <a:bodyPr>
            <a:normAutofit/>
          </a:bodyPr>
          <a:lstStyle>
            <a:lvl1pPr>
              <a:defRPr sz="2400"/>
            </a:lvl1pPr>
            <a:lvl2pPr>
              <a:defRPr sz="2000"/>
            </a:lvl2pPr>
            <a:lvl3pPr>
              <a:defRPr sz="1800"/>
            </a:lvl3pPr>
            <a:lvl4pPr>
              <a:defRPr sz="1600"/>
            </a:lvl4pPr>
            <a:lvl5pPr>
              <a:defRPr sz="1600"/>
            </a:lvl5p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灯片编号占位符 5"/>
          <p:cNvSpPr>
            <a:spLocks noGrp="1"/>
          </p:cNvSpPr>
          <p:nvPr>
            <p:ph type="sldNum" sz="quarter" idx="12"/>
          </p:nvPr>
        </p:nvSpPr>
        <p:spPr>
          <a:xfrm>
            <a:off x="11589456" y="6492875"/>
            <a:ext cx="539044" cy="352953"/>
          </a:xfrm>
        </p:spPr>
        <p:txBody>
          <a:bodyPr/>
          <a:lstStyle>
            <a:lvl1pPr>
              <a:defRPr b="1">
                <a:solidFill>
                  <a:schemeClr val="bg1"/>
                </a:solidFill>
              </a:defRPr>
            </a:lvl1pPr>
          </a:lstStyle>
          <a:p>
            <a:fld id="{7E94C9D3-C384-4E7D-BD0D-43030464E9B0}" type="slidenum">
              <a:rPr lang="zh-CN" altLang="en-US" smtClean="0"/>
            </a:fld>
            <a:endParaRPr lang="zh-CN" altLang="en-US"/>
          </a:p>
        </p:txBody>
      </p:sp>
      <p:pic>
        <p:nvPicPr>
          <p:cNvPr id="9" name="清华校徽校标矢量图.ai-3 [转换].png"/>
          <p:cNvPicPr/>
          <p:nvPr userDrawn="1"/>
        </p:nvPicPr>
        <p:blipFill rotWithShape="1">
          <a:blip r:embed="rId2" cstate="print">
            <a:alphaModFix amt="67408"/>
            <a:duotone>
              <a:prstClr val="black"/>
              <a:srgbClr val="6A0AAB">
                <a:tint val="45000"/>
                <a:satMod val="400000"/>
              </a:srgbClr>
            </a:duotone>
          </a:blip>
          <a:srcRect l="19950" t="62600" r="26455" b="20888"/>
          <a:stretch>
            <a:fillRect/>
          </a:stretch>
        </p:blipFill>
        <p:spPr>
          <a:xfrm>
            <a:off x="9981896" y="190500"/>
            <a:ext cx="1962454" cy="798788"/>
          </a:xfrm>
          <a:prstGeom prst="rect">
            <a:avLst/>
          </a:prstGeom>
          <a:ln w="12700">
            <a:miter lim="4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白板">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7E94C9D3-C384-4E7D-BD0D-43030464E9B0}"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showMasterSp="0" userDrawn="1">
  <p:cSld name="标题幻灯片">
    <p:spTree>
      <p:nvGrpSpPr>
        <p:cNvPr id="1" name=""/>
        <p:cNvGrpSpPr/>
        <p:nvPr/>
      </p:nvGrpSpPr>
      <p:grpSpPr>
        <a:xfrm>
          <a:off x="0" y="0"/>
          <a:ext cx="0" cy="0"/>
          <a:chOff x="0" y="0"/>
          <a:chExt cx="0" cy="0"/>
        </a:xfrm>
      </p:grpSpPr>
      <p:grpSp>
        <p:nvGrpSpPr>
          <p:cNvPr id="10" name="组合 9"/>
          <p:cNvGrpSpPr/>
          <p:nvPr userDrawn="1"/>
        </p:nvGrpSpPr>
        <p:grpSpPr>
          <a:xfrm>
            <a:off x="0" y="319314"/>
            <a:ext cx="12206514" cy="6553200"/>
            <a:chOff x="-100178" y="243584"/>
            <a:chExt cx="12349278" cy="6614417"/>
          </a:xfrm>
        </p:grpSpPr>
        <p:sp>
          <p:nvSpPr>
            <p:cNvPr id="16" name="任意多边形: 形状 15"/>
            <p:cNvSpPr/>
            <p:nvPr/>
          </p:nvSpPr>
          <p:spPr>
            <a:xfrm>
              <a:off x="1290792" y="243584"/>
              <a:ext cx="10948991" cy="6614416"/>
            </a:xfrm>
            <a:custGeom>
              <a:avLst/>
              <a:gdLst>
                <a:gd name="connsiteX0" fmla="*/ 10927348 w 10948991"/>
                <a:gd name="connsiteY0" fmla="*/ 0 h 6614416"/>
                <a:gd name="connsiteX1" fmla="*/ 10948991 w 10948991"/>
                <a:gd name="connsiteY1" fmla="*/ 216423 h 6614416"/>
                <a:gd name="connsiteX2" fmla="*/ 6412213 w 10948991"/>
                <a:gd name="connsiteY2" fmla="*/ 2518628 h 6614416"/>
                <a:gd name="connsiteX3" fmla="*/ 1062811 w 10948991"/>
                <a:gd name="connsiteY3" fmla="*/ 6601329 h 6614416"/>
                <a:gd name="connsiteX4" fmla="*/ 1048102 w 10948991"/>
                <a:gd name="connsiteY4" fmla="*/ 6614416 h 6614416"/>
                <a:gd name="connsiteX5" fmla="*/ 0 w 10948991"/>
                <a:gd name="connsiteY5" fmla="*/ 6614416 h 6614416"/>
                <a:gd name="connsiteX6" fmla="*/ 96161 w 10948991"/>
                <a:gd name="connsiteY6" fmla="*/ 6527148 h 6614416"/>
                <a:gd name="connsiteX7" fmla="*/ 549839 w 10948991"/>
                <a:gd name="connsiteY7" fmla="*/ 6122080 h 6614416"/>
                <a:gd name="connsiteX8" fmla="*/ 10927348 w 10948991"/>
                <a:gd name="connsiteY8" fmla="*/ 0 h 661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48991" h="6614416">
                  <a:moveTo>
                    <a:pt x="10927348" y="0"/>
                  </a:moveTo>
                  <a:lnTo>
                    <a:pt x="10948991" y="216423"/>
                  </a:lnTo>
                  <a:cubicBezTo>
                    <a:pt x="10948991" y="216423"/>
                    <a:pt x="9450258" y="825114"/>
                    <a:pt x="6412213" y="2518628"/>
                  </a:cubicBezTo>
                  <a:cubicBezTo>
                    <a:pt x="4798251" y="3418308"/>
                    <a:pt x="2687247" y="5163188"/>
                    <a:pt x="1062811" y="6601329"/>
                  </a:cubicBezTo>
                  <a:lnTo>
                    <a:pt x="1048102" y="6614416"/>
                  </a:lnTo>
                  <a:lnTo>
                    <a:pt x="0" y="6614416"/>
                  </a:lnTo>
                  <a:lnTo>
                    <a:pt x="96161" y="6527148"/>
                  </a:lnTo>
                  <a:cubicBezTo>
                    <a:pt x="359095" y="6289576"/>
                    <a:pt x="549839" y="6122080"/>
                    <a:pt x="549839" y="6122080"/>
                  </a:cubicBezTo>
                  <a:cubicBezTo>
                    <a:pt x="4480633" y="1953222"/>
                    <a:pt x="10927348" y="0"/>
                    <a:pt x="10927348" y="0"/>
                  </a:cubicBezTo>
                  <a:close/>
                </a:path>
              </a:pathLst>
            </a:custGeom>
            <a:solidFill>
              <a:schemeClr val="accent2"/>
            </a:solidFill>
            <a:ln w="9525" cap="flat">
              <a:noFill/>
              <a:prstDash val="solid"/>
              <a:miter/>
            </a:ln>
          </p:spPr>
          <p:txBody>
            <a:bodyPr rtlCol="0" anchor="ctr"/>
            <a:lstStyle/>
            <a:p>
              <a:endParaRPr lang="zh-CN" altLang="en-US"/>
            </a:p>
          </p:txBody>
        </p:sp>
        <p:sp>
          <p:nvSpPr>
            <p:cNvPr id="15" name="任意多边形: 形状 14"/>
            <p:cNvSpPr/>
            <p:nvPr/>
          </p:nvSpPr>
          <p:spPr>
            <a:xfrm>
              <a:off x="-100178" y="3454768"/>
              <a:ext cx="5590253" cy="3403233"/>
            </a:xfrm>
            <a:custGeom>
              <a:avLst/>
              <a:gdLst>
                <a:gd name="connsiteX0" fmla="*/ 5590253 w 5590253"/>
                <a:gd name="connsiteY0" fmla="*/ 0 h 3403233"/>
                <a:gd name="connsiteX1" fmla="*/ 1672181 w 5590253"/>
                <a:gd name="connsiteY1" fmla="*/ 3403233 h 3403233"/>
                <a:gd name="connsiteX2" fmla="*/ 0 w 5590253"/>
                <a:gd name="connsiteY2" fmla="*/ 3403233 h 3403233"/>
                <a:gd name="connsiteX3" fmla="*/ 11935 w 5590253"/>
                <a:gd name="connsiteY3" fmla="*/ 1606946 h 3403233"/>
                <a:gd name="connsiteX4" fmla="*/ 5590253 w 5590253"/>
                <a:gd name="connsiteY4" fmla="*/ 0 h 340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90253" h="3403233">
                  <a:moveTo>
                    <a:pt x="5590253" y="0"/>
                  </a:moveTo>
                  <a:lnTo>
                    <a:pt x="1672181" y="3403233"/>
                  </a:lnTo>
                  <a:lnTo>
                    <a:pt x="0" y="3403233"/>
                  </a:lnTo>
                  <a:lnTo>
                    <a:pt x="11935" y="1606946"/>
                  </a:lnTo>
                  <a:cubicBezTo>
                    <a:pt x="11935" y="1606946"/>
                    <a:pt x="1226612" y="2908192"/>
                    <a:pt x="5590253" y="0"/>
                  </a:cubicBezTo>
                  <a:close/>
                </a:path>
              </a:pathLst>
            </a:custGeom>
            <a:solidFill>
              <a:schemeClr val="accent3"/>
            </a:solidFill>
            <a:ln w="9525" cap="flat">
              <a:noFill/>
              <a:prstDash val="solid"/>
              <a:miter/>
            </a:ln>
          </p:spPr>
          <p:txBody>
            <a:bodyPr rtlCol="0" anchor="ctr"/>
            <a:lstStyle/>
            <a:p>
              <a:endParaRPr lang="zh-CN" altLang="en-US"/>
            </a:p>
          </p:txBody>
        </p:sp>
        <p:sp>
          <p:nvSpPr>
            <p:cNvPr id="14" name="任意多边形: 形状 13"/>
            <p:cNvSpPr/>
            <p:nvPr/>
          </p:nvSpPr>
          <p:spPr>
            <a:xfrm>
              <a:off x="2255450" y="268342"/>
              <a:ext cx="9993650" cy="6589658"/>
            </a:xfrm>
            <a:custGeom>
              <a:avLst/>
              <a:gdLst>
                <a:gd name="connsiteX0" fmla="*/ 9993650 w 9993650"/>
                <a:gd name="connsiteY0" fmla="*/ 0 h 6589658"/>
                <a:gd name="connsiteX1" fmla="*/ 9993650 w 9993650"/>
                <a:gd name="connsiteY1" fmla="*/ 6589658 h 6589658"/>
                <a:gd name="connsiteX2" fmla="*/ 9481282 w 9993650"/>
                <a:gd name="connsiteY2" fmla="*/ 6589658 h 6589658"/>
                <a:gd name="connsiteX3" fmla="*/ 9442156 w 9993650"/>
                <a:gd name="connsiteY3" fmla="*/ 6576126 h 6589658"/>
                <a:gd name="connsiteX4" fmla="*/ 1536593 w 9993650"/>
                <a:gd name="connsiteY4" fmla="*/ 6502535 h 6589658"/>
                <a:gd name="connsiteX5" fmla="*/ 1251116 w 9993650"/>
                <a:gd name="connsiteY5" fmla="*/ 6589658 h 6589658"/>
                <a:gd name="connsiteX6" fmla="*/ 0 w 9993650"/>
                <a:gd name="connsiteY6" fmla="*/ 6589658 h 6589658"/>
                <a:gd name="connsiteX7" fmla="*/ 195378 w 9993650"/>
                <a:gd name="connsiteY7" fmla="*/ 6414513 h 6589658"/>
                <a:gd name="connsiteX8" fmla="*/ 3300752 w 9993650"/>
                <a:gd name="connsiteY8" fmla="*/ 3857750 h 6589658"/>
                <a:gd name="connsiteX9" fmla="*/ 9993650 w 9993650"/>
                <a:gd name="connsiteY9" fmla="*/ 0 h 6589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93650" h="6589658">
                  <a:moveTo>
                    <a:pt x="9993650" y="0"/>
                  </a:moveTo>
                  <a:lnTo>
                    <a:pt x="9993650" y="6589658"/>
                  </a:lnTo>
                  <a:lnTo>
                    <a:pt x="9481282" y="6589658"/>
                  </a:lnTo>
                  <a:lnTo>
                    <a:pt x="9442156" y="6576126"/>
                  </a:lnTo>
                  <a:cubicBezTo>
                    <a:pt x="6331463" y="5540142"/>
                    <a:pt x="3479003" y="5935015"/>
                    <a:pt x="1536593" y="6502535"/>
                  </a:cubicBezTo>
                  <a:lnTo>
                    <a:pt x="1251116" y="6589658"/>
                  </a:lnTo>
                  <a:lnTo>
                    <a:pt x="0" y="6589658"/>
                  </a:lnTo>
                  <a:lnTo>
                    <a:pt x="195378" y="6414513"/>
                  </a:lnTo>
                  <a:cubicBezTo>
                    <a:pt x="1925596" y="4879294"/>
                    <a:pt x="3300752" y="3857750"/>
                    <a:pt x="3300752" y="3857750"/>
                  </a:cubicBezTo>
                  <a:cubicBezTo>
                    <a:pt x="5889719" y="1547428"/>
                    <a:pt x="9993650" y="0"/>
                    <a:pt x="9993650" y="0"/>
                  </a:cubicBezTo>
                  <a:close/>
                </a:path>
              </a:pathLst>
            </a:custGeom>
            <a:gradFill>
              <a:gsLst>
                <a:gs pos="0">
                  <a:schemeClr val="accent4"/>
                </a:gs>
                <a:gs pos="100000">
                  <a:schemeClr val="accent1"/>
                </a:gs>
              </a:gsLst>
              <a:lin ang="5400000" scaled="1"/>
            </a:gradFill>
            <a:ln w="9525" cap="flat">
              <a:noFill/>
              <a:prstDash val="solid"/>
              <a:miter/>
            </a:ln>
          </p:spPr>
          <p:txBody>
            <a:bodyPr rtlCol="0" anchor="ctr"/>
            <a:lstStyle/>
            <a:p>
              <a:endParaRPr lang="zh-CN" altLang="en-US" dirty="0"/>
            </a:p>
          </p:txBody>
        </p:sp>
      </p:grpSp>
      <p:sp>
        <p:nvSpPr>
          <p:cNvPr id="9801" name="副标题 2"/>
          <p:cNvSpPr>
            <a:spLocks noGrp="1"/>
          </p:cNvSpPr>
          <p:nvPr userDrawn="1">
            <p:ph type="subTitle" idx="1"/>
          </p:nvPr>
        </p:nvSpPr>
        <p:spPr>
          <a:xfrm>
            <a:off x="673099" y="2356861"/>
            <a:ext cx="5669644" cy="558799"/>
          </a:xfrm>
        </p:spPr>
        <p:txBody>
          <a:bodyPr anchor="ct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US" dirty="0"/>
          </a:p>
        </p:txBody>
      </p:sp>
      <p:sp>
        <p:nvSpPr>
          <p:cNvPr id="9802" name="标题 1"/>
          <p:cNvSpPr>
            <a:spLocks noGrp="1"/>
          </p:cNvSpPr>
          <p:nvPr userDrawn="1">
            <p:ph type="ctrTitle"/>
          </p:nvPr>
        </p:nvSpPr>
        <p:spPr>
          <a:xfrm>
            <a:off x="673099" y="1079864"/>
            <a:ext cx="5669644" cy="1262862"/>
          </a:xfrm>
        </p:spPr>
        <p:txBody>
          <a:bodyPr anchor="ctr">
            <a:noAutofit/>
          </a:bodyPr>
          <a:lstStyle>
            <a:lvl1pPr algn="l">
              <a:defRPr sz="4000">
                <a:solidFill>
                  <a:schemeClr val="tx1"/>
                </a:solidFill>
              </a:defRPr>
            </a:lvl1pPr>
          </a:lstStyle>
          <a:p>
            <a:r>
              <a:rPr lang="en-US" dirty="0"/>
              <a:t>Click to edit Master title style</a:t>
            </a:r>
            <a:endParaRPr lang="zh-CN" altLang="en-US" dirty="0"/>
          </a:p>
        </p:txBody>
      </p:sp>
      <p:sp>
        <p:nvSpPr>
          <p:cNvPr id="12" name="文本占位符 13"/>
          <p:cNvSpPr>
            <a:spLocks noGrp="1"/>
          </p:cNvSpPr>
          <p:nvPr userDrawn="1">
            <p:ph type="body" sz="quarter" idx="10" hasCustomPrompt="1"/>
          </p:nvPr>
        </p:nvSpPr>
        <p:spPr>
          <a:xfrm>
            <a:off x="673099" y="3591058"/>
            <a:ext cx="5669644" cy="296271"/>
          </a:xfrm>
        </p:spPr>
        <p:txBody>
          <a:bodyPr vert="horz" anchor="ctr">
            <a:noAutofit/>
          </a:bodyPr>
          <a:lstStyle>
            <a:lvl1pPr marL="0" indent="0" algn="l">
              <a:buNone/>
              <a:defRPr sz="1500" b="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Signature</a:t>
            </a:r>
            <a:endParaRPr lang="en-US" altLang="zh-CN" dirty="0"/>
          </a:p>
        </p:txBody>
      </p:sp>
      <p:sp>
        <p:nvSpPr>
          <p:cNvPr id="13" name="文本占位符 13"/>
          <p:cNvSpPr>
            <a:spLocks noGrp="1"/>
          </p:cNvSpPr>
          <p:nvPr userDrawn="1">
            <p:ph type="body" sz="quarter" idx="11" hasCustomPrompt="1"/>
          </p:nvPr>
        </p:nvSpPr>
        <p:spPr>
          <a:xfrm>
            <a:off x="673099" y="3887329"/>
            <a:ext cx="5669644" cy="296271"/>
          </a:xfrm>
        </p:spPr>
        <p:txBody>
          <a:bodyPr vert="horz" anchor="ctr">
            <a:noAutofit/>
          </a:bodyPr>
          <a:lstStyle>
            <a:lvl1pPr marL="0" indent="0" algn="l">
              <a:buNone/>
              <a:defRPr sz="1500" b="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showMasterSp="0" userDrawn="1">
  <p:cSld name="节标题">
    <p:spTree>
      <p:nvGrpSpPr>
        <p:cNvPr id="1" name=""/>
        <p:cNvGrpSpPr/>
        <p:nvPr/>
      </p:nvGrpSpPr>
      <p:grpSpPr>
        <a:xfrm>
          <a:off x="0" y="0"/>
          <a:ext cx="0" cy="0"/>
          <a:chOff x="0" y="0"/>
          <a:chExt cx="0" cy="0"/>
        </a:xfrm>
      </p:grpSpPr>
      <p:sp>
        <p:nvSpPr>
          <p:cNvPr id="20" name="标题 1"/>
          <p:cNvSpPr>
            <a:spLocks noGrp="1"/>
          </p:cNvSpPr>
          <p:nvPr userDrawn="1">
            <p:ph type="title"/>
          </p:nvPr>
        </p:nvSpPr>
        <p:spPr>
          <a:xfrm>
            <a:off x="5432635" y="2406872"/>
            <a:ext cx="5419185" cy="895350"/>
          </a:xfrm>
        </p:spPr>
        <p:txBody>
          <a:bodyPr anchor="b">
            <a:normAutofit/>
          </a:bodyPr>
          <a:lstStyle>
            <a:lvl1pPr algn="l">
              <a:defRPr sz="24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5433751" y="3302222"/>
            <a:ext cx="5419185" cy="1015623"/>
          </a:xfrm>
        </p:spPr>
        <p:txBody>
          <a:bodyPr anchor="t">
            <a:normAutofit/>
          </a:bodyPr>
          <a:lstStyle>
            <a:lvl1pPr marL="0" indent="0" algn="l">
              <a:lnSpc>
                <a:spcPct val="100000"/>
              </a:lnSpc>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endParaRPr lang="en-US" dirty="0"/>
          </a:p>
        </p:txBody>
      </p:sp>
      <p:sp>
        <p:nvSpPr>
          <p:cNvPr id="7" name="任意多边形: 形状 6"/>
          <p:cNvSpPr/>
          <p:nvPr/>
        </p:nvSpPr>
        <p:spPr>
          <a:xfrm rot="5400000">
            <a:off x="-1200865" y="1974334"/>
            <a:ext cx="6088358" cy="3686628"/>
          </a:xfrm>
          <a:custGeom>
            <a:avLst/>
            <a:gdLst>
              <a:gd name="connsiteX0" fmla="*/ 10927348 w 10948991"/>
              <a:gd name="connsiteY0" fmla="*/ 0 h 6614416"/>
              <a:gd name="connsiteX1" fmla="*/ 10948991 w 10948991"/>
              <a:gd name="connsiteY1" fmla="*/ 216423 h 6614416"/>
              <a:gd name="connsiteX2" fmla="*/ 6412213 w 10948991"/>
              <a:gd name="connsiteY2" fmla="*/ 2518628 h 6614416"/>
              <a:gd name="connsiteX3" fmla="*/ 1062811 w 10948991"/>
              <a:gd name="connsiteY3" fmla="*/ 6601329 h 6614416"/>
              <a:gd name="connsiteX4" fmla="*/ 1048102 w 10948991"/>
              <a:gd name="connsiteY4" fmla="*/ 6614416 h 6614416"/>
              <a:gd name="connsiteX5" fmla="*/ 0 w 10948991"/>
              <a:gd name="connsiteY5" fmla="*/ 6614416 h 6614416"/>
              <a:gd name="connsiteX6" fmla="*/ 96161 w 10948991"/>
              <a:gd name="connsiteY6" fmla="*/ 6527148 h 6614416"/>
              <a:gd name="connsiteX7" fmla="*/ 549839 w 10948991"/>
              <a:gd name="connsiteY7" fmla="*/ 6122080 h 6614416"/>
              <a:gd name="connsiteX8" fmla="*/ 10927348 w 10948991"/>
              <a:gd name="connsiteY8" fmla="*/ 0 h 661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48991" h="6614416">
                <a:moveTo>
                  <a:pt x="10927348" y="0"/>
                </a:moveTo>
                <a:lnTo>
                  <a:pt x="10948991" y="216423"/>
                </a:lnTo>
                <a:cubicBezTo>
                  <a:pt x="10948991" y="216423"/>
                  <a:pt x="9450258" y="825114"/>
                  <a:pt x="6412213" y="2518628"/>
                </a:cubicBezTo>
                <a:cubicBezTo>
                  <a:pt x="4798251" y="3418308"/>
                  <a:pt x="2687247" y="5163188"/>
                  <a:pt x="1062811" y="6601329"/>
                </a:cubicBezTo>
                <a:lnTo>
                  <a:pt x="1048102" y="6614416"/>
                </a:lnTo>
                <a:lnTo>
                  <a:pt x="0" y="6614416"/>
                </a:lnTo>
                <a:lnTo>
                  <a:pt x="96161" y="6527148"/>
                </a:lnTo>
                <a:cubicBezTo>
                  <a:pt x="359095" y="6289576"/>
                  <a:pt x="549839" y="6122080"/>
                  <a:pt x="549839" y="6122080"/>
                </a:cubicBezTo>
                <a:cubicBezTo>
                  <a:pt x="4480633" y="1953222"/>
                  <a:pt x="10927348" y="0"/>
                  <a:pt x="10927348" y="0"/>
                </a:cubicBezTo>
                <a:close/>
              </a:path>
            </a:pathLst>
          </a:custGeom>
          <a:solidFill>
            <a:schemeClr val="accent2"/>
          </a:solidFill>
          <a:ln w="9525" cap="flat">
            <a:noFill/>
            <a:prstDash val="solid"/>
            <a:miter/>
          </a:ln>
        </p:spPr>
        <p:txBody>
          <a:bodyPr rtlCol="0" anchor="ctr"/>
          <a:lstStyle/>
          <a:p>
            <a:endParaRPr lang="zh-CN" altLang="en-US"/>
          </a:p>
        </p:txBody>
      </p:sp>
      <p:sp>
        <p:nvSpPr>
          <p:cNvPr id="8" name="任意多边形: 形状 7"/>
          <p:cNvSpPr/>
          <p:nvPr/>
        </p:nvSpPr>
        <p:spPr>
          <a:xfrm rot="5400000">
            <a:off x="-605857" y="605855"/>
            <a:ext cx="3108548" cy="1896835"/>
          </a:xfrm>
          <a:custGeom>
            <a:avLst/>
            <a:gdLst>
              <a:gd name="connsiteX0" fmla="*/ 5590253 w 5590253"/>
              <a:gd name="connsiteY0" fmla="*/ 0 h 3403233"/>
              <a:gd name="connsiteX1" fmla="*/ 1672181 w 5590253"/>
              <a:gd name="connsiteY1" fmla="*/ 3403233 h 3403233"/>
              <a:gd name="connsiteX2" fmla="*/ 0 w 5590253"/>
              <a:gd name="connsiteY2" fmla="*/ 3403233 h 3403233"/>
              <a:gd name="connsiteX3" fmla="*/ 11935 w 5590253"/>
              <a:gd name="connsiteY3" fmla="*/ 1606946 h 3403233"/>
              <a:gd name="connsiteX4" fmla="*/ 5590253 w 5590253"/>
              <a:gd name="connsiteY4" fmla="*/ 0 h 340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90253" h="3403233">
                <a:moveTo>
                  <a:pt x="5590253" y="0"/>
                </a:moveTo>
                <a:lnTo>
                  <a:pt x="1672181" y="3403233"/>
                </a:lnTo>
                <a:lnTo>
                  <a:pt x="0" y="3403233"/>
                </a:lnTo>
                <a:lnTo>
                  <a:pt x="11935" y="1606946"/>
                </a:lnTo>
                <a:cubicBezTo>
                  <a:pt x="11935" y="1606946"/>
                  <a:pt x="1226612" y="2908192"/>
                  <a:pt x="5590253" y="0"/>
                </a:cubicBezTo>
                <a:close/>
              </a:path>
            </a:pathLst>
          </a:custGeom>
          <a:solidFill>
            <a:schemeClr val="accent3"/>
          </a:solidFill>
          <a:ln w="9525" cap="flat">
            <a:noFill/>
            <a:prstDash val="solid"/>
            <a:miter/>
          </a:ln>
        </p:spPr>
        <p:txBody>
          <a:bodyPr rtlCol="0" anchor="ctr"/>
          <a:lstStyle/>
          <a:p>
            <a:endParaRPr lang="zh-CN" altLang="en-US"/>
          </a:p>
        </p:txBody>
      </p:sp>
      <p:sp>
        <p:nvSpPr>
          <p:cNvPr id="9" name="任意多边形: 形状 8"/>
          <p:cNvSpPr/>
          <p:nvPr/>
        </p:nvSpPr>
        <p:spPr>
          <a:xfrm rot="5400000">
            <a:off x="-942148" y="2252031"/>
            <a:ext cx="5557125" cy="3672829"/>
          </a:xfrm>
          <a:custGeom>
            <a:avLst/>
            <a:gdLst>
              <a:gd name="connsiteX0" fmla="*/ 9993650 w 9993650"/>
              <a:gd name="connsiteY0" fmla="*/ 0 h 6589658"/>
              <a:gd name="connsiteX1" fmla="*/ 9993650 w 9993650"/>
              <a:gd name="connsiteY1" fmla="*/ 6589658 h 6589658"/>
              <a:gd name="connsiteX2" fmla="*/ 9481282 w 9993650"/>
              <a:gd name="connsiteY2" fmla="*/ 6589658 h 6589658"/>
              <a:gd name="connsiteX3" fmla="*/ 9442156 w 9993650"/>
              <a:gd name="connsiteY3" fmla="*/ 6576126 h 6589658"/>
              <a:gd name="connsiteX4" fmla="*/ 1536593 w 9993650"/>
              <a:gd name="connsiteY4" fmla="*/ 6502535 h 6589658"/>
              <a:gd name="connsiteX5" fmla="*/ 1251116 w 9993650"/>
              <a:gd name="connsiteY5" fmla="*/ 6589658 h 6589658"/>
              <a:gd name="connsiteX6" fmla="*/ 0 w 9993650"/>
              <a:gd name="connsiteY6" fmla="*/ 6589658 h 6589658"/>
              <a:gd name="connsiteX7" fmla="*/ 195378 w 9993650"/>
              <a:gd name="connsiteY7" fmla="*/ 6414513 h 6589658"/>
              <a:gd name="connsiteX8" fmla="*/ 3300752 w 9993650"/>
              <a:gd name="connsiteY8" fmla="*/ 3857750 h 6589658"/>
              <a:gd name="connsiteX9" fmla="*/ 9993650 w 9993650"/>
              <a:gd name="connsiteY9" fmla="*/ 0 h 6589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93650" h="6589658">
                <a:moveTo>
                  <a:pt x="9993650" y="0"/>
                </a:moveTo>
                <a:lnTo>
                  <a:pt x="9993650" y="6589658"/>
                </a:lnTo>
                <a:lnTo>
                  <a:pt x="9481282" y="6589658"/>
                </a:lnTo>
                <a:lnTo>
                  <a:pt x="9442156" y="6576126"/>
                </a:lnTo>
                <a:cubicBezTo>
                  <a:pt x="6331463" y="5540142"/>
                  <a:pt x="3479003" y="5935015"/>
                  <a:pt x="1536593" y="6502535"/>
                </a:cubicBezTo>
                <a:lnTo>
                  <a:pt x="1251116" y="6589658"/>
                </a:lnTo>
                <a:lnTo>
                  <a:pt x="0" y="6589658"/>
                </a:lnTo>
                <a:lnTo>
                  <a:pt x="195378" y="6414513"/>
                </a:lnTo>
                <a:cubicBezTo>
                  <a:pt x="1925596" y="4879294"/>
                  <a:pt x="3300752" y="3857750"/>
                  <a:pt x="3300752" y="3857750"/>
                </a:cubicBezTo>
                <a:cubicBezTo>
                  <a:pt x="5889719" y="1547428"/>
                  <a:pt x="9993650" y="0"/>
                  <a:pt x="9993650" y="0"/>
                </a:cubicBezTo>
                <a:close/>
              </a:path>
            </a:pathLst>
          </a:custGeom>
          <a:gradFill>
            <a:gsLst>
              <a:gs pos="0">
                <a:schemeClr val="accent4"/>
              </a:gs>
              <a:gs pos="100000">
                <a:schemeClr val="accent1"/>
              </a:gs>
            </a:gsLst>
            <a:lin ang="5400000" scaled="1"/>
          </a:gradFill>
          <a:ln w="9525" cap="flat">
            <a:noFill/>
            <a:prstDash val="solid"/>
            <a:miter/>
          </a:ln>
        </p:spPr>
        <p:txBody>
          <a:bodyPr rtlCol="0" anchor="ctr"/>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灯片编号占位符 5"/>
          <p:cNvSpPr>
            <a:spLocks noGrp="1"/>
          </p:cNvSpPr>
          <p:nvPr>
            <p:ph type="sldNum" sz="quarter" idx="4"/>
          </p:nvPr>
        </p:nvSpPr>
        <p:spPr>
          <a:xfrm>
            <a:off x="11525956" y="6390216"/>
            <a:ext cx="53904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94C9D3-C384-4E7D-BD0D-43030464E9B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323850" algn="l" defTabSz="914400" rtl="0" eaLnBrk="1" latinLnBrk="0" hangingPunct="1">
        <a:lnSpc>
          <a:spcPct val="120000"/>
        </a:lnSpc>
        <a:spcBef>
          <a:spcPts val="1000"/>
        </a:spcBef>
        <a:buFont typeface="Wingdings" panose="05000000000000000000" pitchFamily="2" charset="2"/>
        <a:buChar char="n"/>
        <a:defRPr sz="2800" b="1" kern="1200">
          <a:solidFill>
            <a:schemeClr val="tx1"/>
          </a:solidFill>
          <a:latin typeface="+mn-lt"/>
          <a:ea typeface="+mn-ea"/>
          <a:cs typeface="+mn-cs"/>
        </a:defRPr>
      </a:lvl1pPr>
      <a:lvl2pPr marL="685800" indent="-323850" algn="l" defTabSz="914400" rtl="0" eaLnBrk="1" latinLnBrk="0" hangingPunct="1">
        <a:lnSpc>
          <a:spcPct val="120000"/>
        </a:lnSpc>
        <a:spcBef>
          <a:spcPts val="500"/>
        </a:spcBef>
        <a:buFont typeface="Wingdings" panose="05000000000000000000" pitchFamily="2" charset="2"/>
        <a:buChar char="n"/>
        <a:defRPr sz="2400" b="1" kern="1200">
          <a:solidFill>
            <a:schemeClr val="tx1"/>
          </a:solidFill>
          <a:latin typeface="+mn-lt"/>
          <a:ea typeface="+mn-ea"/>
          <a:cs typeface="+mn-cs"/>
        </a:defRPr>
      </a:lvl2pPr>
      <a:lvl3pPr marL="1143000" indent="-323850" algn="l" defTabSz="914400" rtl="0" eaLnBrk="1" latinLnBrk="0" hangingPunct="1">
        <a:lnSpc>
          <a:spcPct val="120000"/>
        </a:lnSpc>
        <a:spcBef>
          <a:spcPts val="500"/>
        </a:spcBef>
        <a:buFont typeface="Wingdings" panose="05000000000000000000" pitchFamily="2" charset="2"/>
        <a:buChar char="n"/>
        <a:defRPr sz="2000" b="1" kern="1200">
          <a:solidFill>
            <a:schemeClr val="tx1"/>
          </a:solidFill>
          <a:latin typeface="+mn-lt"/>
          <a:ea typeface="+mn-ea"/>
          <a:cs typeface="+mn-cs"/>
        </a:defRPr>
      </a:lvl3pPr>
      <a:lvl4pPr marL="1600200" indent="-323850" algn="l" defTabSz="914400" rtl="0" eaLnBrk="1" latinLnBrk="0" hangingPunct="1">
        <a:lnSpc>
          <a:spcPct val="120000"/>
        </a:lnSpc>
        <a:spcBef>
          <a:spcPts val="500"/>
        </a:spcBef>
        <a:buFont typeface="Wingdings" panose="05000000000000000000" pitchFamily="2" charset="2"/>
        <a:buChar char="n"/>
        <a:defRPr sz="1800" b="1" kern="1200">
          <a:solidFill>
            <a:schemeClr val="tx1"/>
          </a:solidFill>
          <a:latin typeface="+mn-lt"/>
          <a:ea typeface="+mn-ea"/>
          <a:cs typeface="+mn-cs"/>
        </a:defRPr>
      </a:lvl4pPr>
      <a:lvl5pPr marL="2057400" indent="-323850" algn="l" defTabSz="914400" rtl="0" eaLnBrk="1" latinLnBrk="0" hangingPunct="1">
        <a:lnSpc>
          <a:spcPct val="120000"/>
        </a:lnSpc>
        <a:spcBef>
          <a:spcPts val="500"/>
        </a:spcBef>
        <a:buFont typeface="Wingdings" panose="05000000000000000000" pitchFamily="2" charset="2"/>
        <a:buChar char="n"/>
        <a:defRPr sz="18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vmlDrawing" Target="../drawings/vmlDrawing1.vml"/><Relationship Id="rId6" Type="http://schemas.openxmlformats.org/officeDocument/2006/relationships/slideLayout" Target="../slideLayouts/slideLayout3.xml"/><Relationship Id="rId5" Type="http://schemas.openxmlformats.org/officeDocument/2006/relationships/tags" Target="../tags/tag2.xml"/><Relationship Id="rId4" Type="http://schemas.openxmlformats.org/officeDocument/2006/relationships/image" Target="../media/image3.png"/><Relationship Id="rId3" Type="http://schemas.openxmlformats.org/officeDocument/2006/relationships/tags" Target="../tags/tag1.xml"/><Relationship Id="rId2" Type="http://schemas.openxmlformats.org/officeDocument/2006/relationships/image" Target="../media/image2.emf"/><Relationship Id="rId1"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openxmlformats.org/officeDocument/2006/relationships/tags" Target="../tags/tag11.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tags" Target="../tags/tag16.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2.xml"/><Relationship Id="rId2" Type="http://schemas.openxmlformats.org/officeDocument/2006/relationships/tags" Target="../tags/tag22.xml"/><Relationship Id="rId1" Type="http://schemas.openxmlformats.org/officeDocument/2006/relationships/image" Target="../media/image13.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对象 2" hidden="1"/>
          <p:cNvGraphicFramePr>
            <a:graphicFrameLocks noChangeAspect="1"/>
          </p:cNvGraphicFramePr>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39" name="think-cell Slide" r:id="rId1" imgW="9525" imgH="9525" progId="TCLayout.ActiveDocument.1">
                  <p:embed/>
                </p:oleObj>
              </mc:Choice>
              <mc:Fallback>
                <p:oleObj name="think-cell Slide" r:id="rId1" imgW="9525" imgH="9525" progId="TCLayout.ActiveDocument.1">
                  <p:embed/>
                  <p:pic>
                    <p:nvPicPr>
                      <p:cNvPr id="0" name="对象 2" hidden="1"/>
                      <p:cNvPicPr/>
                      <p:nvPr/>
                    </p:nvPicPr>
                    <p:blipFill>
                      <a:blip r:embed="rId2"/>
                      <a:stretch>
                        <a:fillRect/>
                      </a:stretch>
                    </p:blipFill>
                    <p:spPr>
                      <a:xfrm>
                        <a:off x="1588" y="1588"/>
                        <a:ext cx="1588" cy="1588"/>
                      </a:xfrm>
                      <a:prstGeom prst="rect">
                        <a:avLst/>
                      </a:prstGeom>
                    </p:spPr>
                  </p:pic>
                </p:oleObj>
              </mc:Fallback>
            </mc:AlternateContent>
          </a:graphicData>
        </a:graphic>
      </p:graphicFrame>
      <p:sp>
        <p:nvSpPr>
          <p:cNvPr id="2" name="矩形 1" hidden="1"/>
          <p:cNvSpPr/>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US" altLang="zh-CN" sz="4000" b="1" dirty="0">
              <a:latin typeface="Arial" panose="020B0604020202020204" pitchFamily="34" charset="0"/>
              <a:ea typeface="微软雅黑" panose="020B0503020204020204" pitchFamily="34" charset="-122"/>
              <a:cs typeface="+mj-cs"/>
              <a:sym typeface="Arial" panose="020B0604020202020204" pitchFamily="34" charset="0"/>
            </a:endParaRPr>
          </a:p>
        </p:txBody>
      </p:sp>
      <p:sp>
        <p:nvSpPr>
          <p:cNvPr id="5" name="副标题 4"/>
          <p:cNvSpPr>
            <a:spLocks noGrp="1"/>
          </p:cNvSpPr>
          <p:nvPr>
            <p:ph type="subTitle" idx="1"/>
          </p:nvPr>
        </p:nvSpPr>
        <p:spPr>
          <a:xfrm>
            <a:off x="673099" y="3750350"/>
            <a:ext cx="4539562" cy="558799"/>
          </a:xfrm>
        </p:spPr>
        <p:txBody>
          <a:bodyPr>
            <a:normAutofit/>
          </a:bodyPr>
          <a:lstStyle/>
          <a:p>
            <a:r>
              <a:rPr lang="zh-CN" altLang="en-US" sz="2400" b="0" dirty="0"/>
              <a:t>编写</a:t>
            </a:r>
            <a:r>
              <a:rPr lang="zh-CN" altLang="en-US" sz="2400" b="0" dirty="0" smtClean="0"/>
              <a:t>组  </a:t>
            </a:r>
            <a:endParaRPr lang="zh-CN" altLang="en-US" sz="2400" b="0" dirty="0"/>
          </a:p>
        </p:txBody>
      </p:sp>
      <p:sp>
        <p:nvSpPr>
          <p:cNvPr id="8" name="标题 1"/>
          <p:cNvSpPr txBox="1"/>
          <p:nvPr/>
        </p:nvSpPr>
        <p:spPr>
          <a:xfrm>
            <a:off x="673099" y="382452"/>
            <a:ext cx="10113092" cy="336789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nSpc>
                <a:spcPct val="120000"/>
              </a:lnSpc>
            </a:pPr>
            <a:r>
              <a:rPr lang="zh-CN" altLang="en-US" sz="5400" dirty="0" smtClean="0"/>
              <a:t>第</a:t>
            </a:r>
            <a:r>
              <a:rPr lang="en-US" altLang="zh-CN" sz="5400" dirty="0" smtClean="0"/>
              <a:t>2</a:t>
            </a:r>
            <a:r>
              <a:rPr lang="zh-CN" altLang="en-US" sz="5400" dirty="0" smtClean="0"/>
              <a:t>单元 </a:t>
            </a:r>
            <a:r>
              <a:rPr lang="zh-CN" altLang="en-US" sz="5400" dirty="0"/>
              <a:t>初识数据科学</a:t>
            </a:r>
            <a:endParaRPr lang="zh-CN" altLang="en-US" sz="5400" dirty="0"/>
          </a:p>
          <a:p>
            <a:pPr>
              <a:lnSpc>
                <a:spcPct val="120000"/>
              </a:lnSpc>
            </a:pPr>
            <a:r>
              <a:rPr altLang="zh-CN" sz="3600" dirty="0"/>
              <a:t>第</a:t>
            </a:r>
            <a:r>
              <a:rPr lang="en-US" sz="3600" dirty="0"/>
              <a:t>2</a:t>
            </a:r>
            <a:r>
              <a:rPr altLang="zh-CN" sz="3600" dirty="0"/>
              <a:t>节 数据的</a:t>
            </a:r>
            <a:r>
              <a:rPr lang="zh-CN" sz="3600" dirty="0"/>
              <a:t>采集和整理</a:t>
            </a:r>
            <a:r>
              <a:rPr lang="en-US" altLang="zh-CN" sz="3600" dirty="0" smtClean="0"/>
              <a:t> </a:t>
            </a:r>
            <a:endParaRPr lang="en-US" altLang="zh-CN" sz="3900" dirty="0" smtClean="0">
              <a:solidFill>
                <a:srgbClr val="9B57D3"/>
              </a:solidFill>
            </a:endParaRPr>
          </a:p>
          <a:p>
            <a:pPr>
              <a:lnSpc>
                <a:spcPct val="120000"/>
              </a:lnSpc>
            </a:pPr>
            <a:endParaRPr lang="en-US" altLang="zh-CN" sz="3900" dirty="0" smtClean="0"/>
          </a:p>
          <a:p>
            <a:pPr>
              <a:lnSpc>
                <a:spcPct val="120000"/>
              </a:lnSpc>
            </a:pPr>
            <a:r>
              <a:rPr lang="zh-CN" altLang="en-US" sz="3900" dirty="0" smtClean="0"/>
              <a:t>八年级</a:t>
            </a:r>
            <a:r>
              <a:rPr lang="en-US" altLang="zh-CN" sz="3900" dirty="0" smtClean="0"/>
              <a:t>  </a:t>
            </a:r>
            <a:r>
              <a:rPr lang="zh-CN" altLang="en-US" sz="3900" dirty="0"/>
              <a:t>上册</a:t>
            </a:r>
            <a:endParaRPr lang="zh-CN" altLang="en-US" sz="3900" dirty="0"/>
          </a:p>
        </p:txBody>
      </p:sp>
      <p:pic>
        <p:nvPicPr>
          <p:cNvPr id="4" name="Picture 33" descr="C:\Documents and Settings\EJPeng\桌面\社标.png"/>
          <p:cNvPicPr>
            <a:picLocks noChangeAspect="1"/>
          </p:cNvPicPr>
          <p:nvPr>
            <p:custDataLst>
              <p:tags r:id="rId3"/>
            </p:custDataLst>
          </p:nvPr>
        </p:nvPicPr>
        <p:blipFill>
          <a:blip r:embed="rId4"/>
          <a:stretch>
            <a:fillRect/>
          </a:stretch>
        </p:blipFill>
        <p:spPr>
          <a:xfrm>
            <a:off x="142240" y="5731193"/>
            <a:ext cx="1873250" cy="546100"/>
          </a:xfrm>
          <a:prstGeom prst="rect">
            <a:avLst/>
          </a:prstGeom>
          <a:noFill/>
          <a:ln w="9525">
            <a:noFill/>
          </a:ln>
        </p:spPr>
      </p:pic>
    </p:spTree>
    <p:custDataLst>
      <p:tags r:id="rId5"/>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实践活动</a:t>
            </a:r>
            <a:endParaRPr lang="zh-CN" altLang="en-US" sz="2400" b="1" dirty="0"/>
          </a:p>
        </p:txBody>
      </p:sp>
      <p:sp>
        <p:nvSpPr>
          <p:cNvPr id="2" name="矩形 1"/>
          <p:cNvSpPr/>
          <p:nvPr/>
        </p:nvSpPr>
        <p:spPr>
          <a:xfrm>
            <a:off x="2232530" y="1281506"/>
            <a:ext cx="4224655" cy="607695"/>
          </a:xfrm>
          <a:prstGeom prst="rect">
            <a:avLst/>
          </a:prstGeom>
        </p:spPr>
        <p:txBody>
          <a:bodyPr wrap="none">
            <a:spAutoFit/>
          </a:bodyPr>
          <a:lstStyle/>
          <a:p>
            <a:pPr indent="266700" algn="just">
              <a:lnSpc>
                <a:spcPct val="120000"/>
              </a:lnSpc>
              <a:spcAft>
                <a:spcPts val="0"/>
              </a:spcAft>
            </a:pPr>
            <a:r>
              <a:rPr lang="en-US" altLang="zh-CN" sz="2800" b="1" dirty="0" smtClean="0">
                <a:latin typeface="+mj-lt"/>
                <a:ea typeface="+mj-ea"/>
                <a:cs typeface="+mj-cs"/>
              </a:rPr>
              <a:t>1</a:t>
            </a:r>
            <a:r>
              <a:rPr lang="zh-CN" altLang="en-US" sz="2800" b="1" dirty="0" smtClean="0">
                <a:latin typeface="+mj-lt"/>
                <a:ea typeface="+mj-ea"/>
                <a:cs typeface="+mj-cs"/>
              </a:rPr>
              <a:t>、采集校园的环境数据</a:t>
            </a:r>
            <a:endParaRPr lang="zh-CN" altLang="en-US" sz="2800" b="1" dirty="0" smtClean="0">
              <a:latin typeface="+mj-lt"/>
              <a:ea typeface="+mj-ea"/>
              <a:cs typeface="+mj-cs"/>
            </a:endParaRPr>
          </a:p>
        </p:txBody>
      </p:sp>
      <p:pic>
        <p:nvPicPr>
          <p:cNvPr id="4" name="图片 3"/>
          <p:cNvPicPr>
            <a:picLocks noChangeAspect="1"/>
          </p:cNvPicPr>
          <p:nvPr/>
        </p:nvPicPr>
        <p:blipFill>
          <a:blip r:embed="rId1"/>
          <a:stretch>
            <a:fillRect/>
          </a:stretch>
        </p:blipFill>
        <p:spPr>
          <a:xfrm>
            <a:off x="2136775" y="2080260"/>
            <a:ext cx="7124700" cy="4184650"/>
          </a:xfrm>
          <a:prstGeom prst="rect">
            <a:avLst/>
          </a:prstGeom>
        </p:spPr>
      </p:pic>
    </p:spTree>
    <p:custDataLst>
      <p:tags r:id="rId2"/>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实践活动</a:t>
            </a:r>
            <a:endParaRPr lang="zh-CN" altLang="en-US" sz="2400" b="1" dirty="0"/>
          </a:p>
        </p:txBody>
      </p:sp>
      <p:sp>
        <p:nvSpPr>
          <p:cNvPr id="2" name="矩形 1"/>
          <p:cNvSpPr/>
          <p:nvPr/>
        </p:nvSpPr>
        <p:spPr>
          <a:xfrm>
            <a:off x="1597044" y="2179147"/>
            <a:ext cx="5170805" cy="681990"/>
          </a:xfrm>
          <a:prstGeom prst="rect">
            <a:avLst/>
          </a:prstGeom>
        </p:spPr>
        <p:txBody>
          <a:bodyPr wrap="none">
            <a:spAutoFit/>
          </a:bodyPr>
          <a:lstStyle/>
          <a:p>
            <a:pPr lvl="0" indent="266700" algn="just">
              <a:lnSpc>
                <a:spcPct val="120000"/>
              </a:lnSpc>
            </a:pPr>
            <a:r>
              <a:rPr lang="en-US" altLang="zh-CN" sz="3200" b="1" dirty="0" smtClean="0">
                <a:latin typeface="+mj-lt"/>
                <a:ea typeface="+mj-ea"/>
                <a:cs typeface="+mj-cs"/>
              </a:rPr>
              <a:t>2</a:t>
            </a:r>
            <a:r>
              <a:rPr lang="zh-CN" altLang="en-US" sz="3200" b="1" dirty="0" smtClean="0">
                <a:latin typeface="+mj-lt"/>
                <a:ea typeface="+mj-ea"/>
                <a:cs typeface="+mj-cs"/>
              </a:rPr>
              <a:t>、</a:t>
            </a:r>
            <a:r>
              <a:rPr lang="zh-CN" altLang="zh-CN" sz="3200" b="1" dirty="0">
                <a:latin typeface="+mj-lt"/>
                <a:ea typeface="+mj-ea"/>
                <a:cs typeface="+mj-cs"/>
              </a:rPr>
              <a:t>调试运行，组内交流</a:t>
            </a:r>
            <a:r>
              <a:rPr lang="zh-CN" altLang="en-US" sz="3200" b="1" dirty="0">
                <a:latin typeface="+mj-lt"/>
                <a:ea typeface="+mj-ea"/>
                <a:cs typeface="+mj-cs"/>
              </a:rPr>
              <a:t>。</a:t>
            </a:r>
            <a:endParaRPr lang="zh-CN" altLang="en-US" sz="3200" b="1" dirty="0">
              <a:latin typeface="+mj-lt"/>
              <a:ea typeface="+mj-ea"/>
              <a:cs typeface="+mj-cs"/>
            </a:endParaRPr>
          </a:p>
        </p:txBody>
      </p:sp>
      <p:sp>
        <p:nvSpPr>
          <p:cNvPr id="14" name="矩形 13"/>
          <p:cNvSpPr/>
          <p:nvPr/>
        </p:nvSpPr>
        <p:spPr>
          <a:xfrm>
            <a:off x="1620707" y="3280994"/>
            <a:ext cx="4764405" cy="681990"/>
          </a:xfrm>
          <a:prstGeom prst="rect">
            <a:avLst/>
          </a:prstGeom>
        </p:spPr>
        <p:txBody>
          <a:bodyPr wrap="none">
            <a:spAutoFit/>
          </a:bodyPr>
          <a:lstStyle/>
          <a:p>
            <a:pPr indent="266700" algn="just">
              <a:lnSpc>
                <a:spcPct val="120000"/>
              </a:lnSpc>
            </a:pPr>
            <a:r>
              <a:rPr lang="en-US" altLang="zh-CN" sz="3200" b="1" dirty="0" smtClean="0">
                <a:latin typeface="+mj-lt"/>
                <a:ea typeface="+mj-ea"/>
                <a:cs typeface="+mj-cs"/>
              </a:rPr>
              <a:t>3</a:t>
            </a:r>
            <a:r>
              <a:rPr lang="zh-CN" altLang="en-US" sz="3200" b="1" dirty="0" smtClean="0">
                <a:latin typeface="+mj-lt"/>
                <a:ea typeface="+mj-ea"/>
                <a:cs typeface="+mj-cs"/>
              </a:rPr>
              <a:t>、</a:t>
            </a:r>
            <a:r>
              <a:rPr lang="zh-CN" altLang="zh-CN" sz="3200" b="1" dirty="0">
                <a:latin typeface="+mj-lt"/>
                <a:ea typeface="+mj-ea"/>
                <a:cs typeface="+mj-cs"/>
              </a:rPr>
              <a:t>展示、汇报与交流。</a:t>
            </a:r>
            <a:endParaRPr lang="zh-CN" altLang="zh-CN" sz="3200" b="1" dirty="0">
              <a:latin typeface="+mj-lt"/>
              <a:ea typeface="+mj-ea"/>
              <a:cs typeface="+mj-cs"/>
            </a:endParaRPr>
          </a:p>
        </p:txBody>
      </p:sp>
      <p:pic>
        <p:nvPicPr>
          <p:cNvPr id="5" name="图片 4"/>
          <p:cNvPicPr>
            <a:picLocks noChangeAspect="1"/>
          </p:cNvPicPr>
          <p:nvPr/>
        </p:nvPicPr>
        <p:blipFill>
          <a:blip r:embed="rId1"/>
          <a:stretch>
            <a:fillRect/>
          </a:stretch>
        </p:blipFill>
        <p:spPr>
          <a:xfrm>
            <a:off x="8007179" y="2258062"/>
            <a:ext cx="3023141" cy="4599938"/>
          </a:xfrm>
          <a:prstGeom prst="rect">
            <a:avLst/>
          </a:prstGeom>
        </p:spPr>
      </p:pic>
    </p:spTree>
    <p:custDataLst>
      <p:tags r:id="rId2"/>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项目应用</a:t>
            </a:r>
            <a:endParaRPr lang="zh-CN" altLang="en-US" sz="2400" b="1" dirty="0"/>
          </a:p>
        </p:txBody>
      </p:sp>
      <p:sp>
        <p:nvSpPr>
          <p:cNvPr id="2" name="矩形 1"/>
          <p:cNvSpPr/>
          <p:nvPr/>
        </p:nvSpPr>
        <p:spPr>
          <a:xfrm>
            <a:off x="1084471" y="1952731"/>
            <a:ext cx="7622923" cy="1274195"/>
          </a:xfrm>
          <a:prstGeom prst="rect">
            <a:avLst/>
          </a:prstGeom>
        </p:spPr>
        <p:txBody>
          <a:bodyPr wrap="square">
            <a:spAutoFit/>
          </a:bodyPr>
          <a:lstStyle/>
          <a:p>
            <a:pPr lvl="0">
              <a:lnSpc>
                <a:spcPct val="120000"/>
              </a:lnSpc>
            </a:pPr>
            <a:r>
              <a:rPr lang="en-US" altLang="zh-CN" sz="3200" b="1" dirty="0" smtClean="0">
                <a:latin typeface="+mj-lt"/>
                <a:ea typeface="+mj-ea"/>
                <a:cs typeface="+mj-cs"/>
              </a:rPr>
              <a:t>1</a:t>
            </a:r>
            <a:r>
              <a:rPr lang="zh-CN" altLang="en-US" sz="3200" b="1" dirty="0" smtClean="0">
                <a:latin typeface="+mj-lt"/>
                <a:ea typeface="+mj-ea"/>
                <a:cs typeface="+mj-cs"/>
              </a:rPr>
              <a:t>、</a:t>
            </a:r>
            <a:r>
              <a:rPr lang="zh-CN" altLang="zh-CN" sz="3200" b="1" dirty="0">
                <a:latin typeface="+mj-lt"/>
                <a:ea typeface="+mj-ea"/>
                <a:cs typeface="+mj-cs"/>
              </a:rPr>
              <a:t>讨论相关知识在小组项目中解决问题的作用并做好记录</a:t>
            </a:r>
            <a:r>
              <a:rPr lang="zh-CN" altLang="zh-CN" sz="3200" b="1" dirty="0" smtClean="0">
                <a:latin typeface="+mj-lt"/>
                <a:ea typeface="+mj-ea"/>
                <a:cs typeface="+mj-cs"/>
              </a:rPr>
              <a:t>。</a:t>
            </a:r>
            <a:endParaRPr lang="zh-CN" altLang="en-US" sz="3200" b="1" dirty="0">
              <a:latin typeface="+mj-lt"/>
              <a:ea typeface="+mj-ea"/>
              <a:cs typeface="+mj-cs"/>
            </a:endParaRPr>
          </a:p>
        </p:txBody>
      </p:sp>
      <p:sp>
        <p:nvSpPr>
          <p:cNvPr id="14" name="矩形 13"/>
          <p:cNvSpPr/>
          <p:nvPr/>
        </p:nvSpPr>
        <p:spPr>
          <a:xfrm>
            <a:off x="1084471" y="3724127"/>
            <a:ext cx="7400501" cy="1865126"/>
          </a:xfrm>
          <a:prstGeom prst="rect">
            <a:avLst/>
          </a:prstGeom>
        </p:spPr>
        <p:txBody>
          <a:bodyPr wrap="square">
            <a:spAutoFit/>
          </a:bodyPr>
          <a:lstStyle/>
          <a:p>
            <a:pPr lvl="0" algn="just">
              <a:lnSpc>
                <a:spcPct val="120000"/>
              </a:lnSpc>
            </a:pPr>
            <a:r>
              <a:rPr lang="en-US" altLang="zh-CN" sz="3200" b="1" dirty="0" smtClean="0">
                <a:latin typeface="+mj-lt"/>
                <a:ea typeface="+mj-ea"/>
                <a:cs typeface="+mj-cs"/>
              </a:rPr>
              <a:t>2</a:t>
            </a:r>
            <a:r>
              <a:rPr lang="zh-CN" altLang="en-US" sz="3200" b="1" dirty="0" smtClean="0">
                <a:latin typeface="+mj-lt"/>
                <a:ea typeface="+mj-ea"/>
                <a:cs typeface="+mj-cs"/>
              </a:rPr>
              <a:t>、</a:t>
            </a:r>
            <a:r>
              <a:rPr lang="zh-CN" altLang="zh-CN" sz="3200" b="1" dirty="0" smtClean="0"/>
              <a:t>及时</a:t>
            </a:r>
            <a:r>
              <a:rPr lang="zh-CN" altLang="zh-CN" sz="3200" b="1" dirty="0"/>
              <a:t>做好项目的纸质讨论材和电子档案的更新、整理与保存。</a:t>
            </a:r>
            <a:endParaRPr lang="zh-CN" altLang="zh-CN" sz="3200" b="1" dirty="0"/>
          </a:p>
          <a:p>
            <a:pPr indent="266700" algn="just">
              <a:lnSpc>
                <a:spcPct val="120000"/>
              </a:lnSpc>
            </a:pPr>
            <a:endParaRPr lang="zh-CN" altLang="zh-CN" sz="3200" b="1" dirty="0">
              <a:latin typeface="+mj-lt"/>
              <a:ea typeface="+mj-ea"/>
              <a:cs typeface="+mj-cs"/>
            </a:endParaRPr>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569589" y="4184822"/>
            <a:ext cx="2281272" cy="2277762"/>
          </a:xfrm>
          <a:prstGeom prst="rect">
            <a:avLst/>
          </a:prstGeom>
        </p:spPr>
      </p:pic>
    </p:spTree>
    <p:custDataLst>
      <p:tags r:id="rId2"/>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 y="274154"/>
            <a:ext cx="6587544" cy="714778"/>
            <a:chOff x="0" y="1049628"/>
            <a:chExt cx="2873574" cy="714778"/>
          </a:xfrm>
        </p:grpSpPr>
        <p:sp>
          <p:nvSpPr>
            <p:cNvPr id="7"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444569" y="1158038"/>
              <a:ext cx="1363533" cy="534035"/>
            </a:xfrm>
            <a:prstGeom prst="rect">
              <a:avLst/>
            </a:prstGeom>
            <a:noFill/>
          </p:spPr>
          <p:txBody>
            <a:bodyPr wrap="square">
              <a:spAutoFit/>
            </a:bodyPr>
            <a:lstStyle/>
            <a:p>
              <a:pPr algn="ctr">
                <a:lnSpc>
                  <a:spcPct val="120000"/>
                </a:lnSpc>
              </a:pPr>
              <a:r>
                <a:rPr lang="zh-CN" altLang="en-US" sz="2400" b="1" dirty="0" smtClean="0">
                  <a:solidFill>
                    <a:schemeClr val="bg1"/>
                  </a:solidFill>
                </a:rPr>
                <a:t>第</a:t>
              </a:r>
              <a:r>
                <a:rPr lang="en-US" altLang="zh-CN" sz="2400" b="1" dirty="0" smtClean="0">
                  <a:solidFill>
                    <a:schemeClr val="bg1"/>
                  </a:solidFill>
                </a:rPr>
                <a:t>2</a:t>
              </a:r>
              <a:r>
                <a:rPr lang="zh-CN" altLang="en-US" sz="2400" b="1" dirty="0" smtClean="0">
                  <a:solidFill>
                    <a:schemeClr val="bg1"/>
                  </a:solidFill>
                </a:rPr>
                <a:t>课时   数据的整理</a:t>
              </a:r>
              <a:endParaRPr lang="zh-CN" altLang="en-US" sz="2400" b="1" dirty="0" smtClean="0">
                <a:solidFill>
                  <a:schemeClr val="bg1"/>
                </a:solidFill>
              </a:endParaRPr>
            </a:p>
          </p:txBody>
        </p:sp>
      </p:grpSp>
      <p:pic>
        <p:nvPicPr>
          <p:cNvPr id="2"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grpSp>
        <p:nvGrpSpPr>
          <p:cNvPr id="17" name="组合 16"/>
          <p:cNvGrpSpPr/>
          <p:nvPr/>
        </p:nvGrpSpPr>
        <p:grpSpPr>
          <a:xfrm>
            <a:off x="2590798" y="1743307"/>
            <a:ext cx="7073748" cy="887151"/>
            <a:chOff x="2251405" y="1618612"/>
            <a:chExt cx="7073748" cy="887151"/>
          </a:xfrm>
        </p:grpSpPr>
        <p:sp>
          <p:nvSpPr>
            <p:cNvPr id="9" name="标题 4"/>
            <p:cNvSpPr txBox="1"/>
            <p:nvPr/>
          </p:nvSpPr>
          <p:spPr>
            <a:xfrm>
              <a:off x="3549753" y="1618612"/>
              <a:ext cx="5775400" cy="887151"/>
            </a:xfrm>
            <a:prstGeom prst="rect">
              <a:avLst/>
            </a:prstGeom>
          </p:spPr>
          <p:txBody>
            <a:bodyPr anchor="t">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nSpc>
                  <a:spcPct val="130000"/>
                </a:lnSpc>
              </a:pPr>
              <a:r>
                <a:rPr lang="zh-CN" altLang="zh-CN" sz="4000" dirty="0"/>
                <a:t>问题探讨</a:t>
              </a:r>
              <a:endParaRPr lang="zh-CN" altLang="en-US" sz="4000" dirty="0"/>
            </a:p>
          </p:txBody>
        </p:sp>
        <p:sp>
          <p:nvSpPr>
            <p:cNvPr id="10" name="文本框 9"/>
            <p:cNvSpPr txBox="1"/>
            <p:nvPr/>
          </p:nvSpPr>
          <p:spPr>
            <a:xfrm>
              <a:off x="2251405" y="1783725"/>
              <a:ext cx="933365" cy="556926"/>
            </a:xfrm>
            <a:prstGeom prst="rect">
              <a:avLst/>
            </a:prstGeom>
            <a:noFill/>
            <a:ln w="117475">
              <a:noFill/>
            </a:ln>
          </p:spPr>
          <p:txBody>
            <a:bodyPr wrap="none" rtlCol="0">
              <a:prstTxWarp prst="textPlain">
                <a:avLst/>
              </a:prstTxWarp>
              <a:spAutoFit/>
            </a:bodyPr>
            <a:lstStyle/>
            <a:p>
              <a:r>
                <a:rPr lang="en-US" altLang="zh-CN" spc="100" dirty="0" smtClean="0">
                  <a:solidFill>
                    <a:schemeClr val="accent3">
                      <a:lumMod val="60000"/>
                      <a:lumOff val="40000"/>
                    </a:schemeClr>
                  </a:solidFill>
                  <a:latin typeface="Impact" panose="020B0806030902050204" pitchFamily="34" charset="0"/>
                  <a:cs typeface="Arial" panose="020B0604020202020204" pitchFamily="34" charset="0"/>
                </a:rPr>
                <a:t>/01</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grpSp>
      <p:grpSp>
        <p:nvGrpSpPr>
          <p:cNvPr id="5" name="组合 4"/>
          <p:cNvGrpSpPr/>
          <p:nvPr/>
        </p:nvGrpSpPr>
        <p:grpSpPr>
          <a:xfrm>
            <a:off x="2590799" y="2570795"/>
            <a:ext cx="6630404" cy="887151"/>
            <a:chOff x="2251404" y="2501247"/>
            <a:chExt cx="6630404" cy="887151"/>
          </a:xfrm>
        </p:grpSpPr>
        <p:sp>
          <p:nvSpPr>
            <p:cNvPr id="11" name="文本框 10"/>
            <p:cNvSpPr txBox="1"/>
            <p:nvPr/>
          </p:nvSpPr>
          <p:spPr>
            <a:xfrm>
              <a:off x="2251404" y="2666359"/>
              <a:ext cx="933365" cy="556926"/>
            </a:xfrm>
            <a:prstGeom prst="rect">
              <a:avLst/>
            </a:prstGeom>
            <a:noFill/>
            <a:ln w="117475">
              <a:noFill/>
            </a:ln>
          </p:spPr>
          <p:txBody>
            <a:bodyPr wrap="none" rtlCol="0">
              <a:prstTxWarp prst="textPlain">
                <a:avLst/>
              </a:prstTxWarp>
              <a:spAutoFit/>
            </a:bodyPr>
            <a:lstStyle/>
            <a:p>
              <a:r>
                <a:rPr lang="en-US" altLang="zh-CN" spc="100" dirty="0" smtClean="0">
                  <a:solidFill>
                    <a:schemeClr val="accent3">
                      <a:lumMod val="60000"/>
                      <a:lumOff val="40000"/>
                    </a:schemeClr>
                  </a:solidFill>
                  <a:latin typeface="Impact" panose="020B0806030902050204" pitchFamily="34" charset="0"/>
                  <a:cs typeface="Arial" panose="020B0604020202020204" pitchFamily="34" charset="0"/>
                </a:rPr>
                <a:t>/02</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12" name="标题 4"/>
            <p:cNvSpPr txBox="1"/>
            <p:nvPr/>
          </p:nvSpPr>
          <p:spPr>
            <a:xfrm>
              <a:off x="3549754" y="2501247"/>
              <a:ext cx="5332054"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en-US" sz="4000" dirty="0" smtClean="0"/>
                <a:t>教师导学</a:t>
              </a:r>
              <a:endParaRPr lang="zh-CN" altLang="en-US" sz="4000" dirty="0"/>
            </a:p>
          </p:txBody>
        </p:sp>
      </p:grpSp>
      <p:grpSp>
        <p:nvGrpSpPr>
          <p:cNvPr id="4" name="组合 3"/>
          <p:cNvGrpSpPr/>
          <p:nvPr/>
        </p:nvGrpSpPr>
        <p:grpSpPr>
          <a:xfrm>
            <a:off x="2590798" y="3398282"/>
            <a:ext cx="6630404" cy="887151"/>
            <a:chOff x="2251403" y="3383885"/>
            <a:chExt cx="6630404" cy="887151"/>
          </a:xfrm>
        </p:grpSpPr>
        <p:sp>
          <p:nvSpPr>
            <p:cNvPr id="13" name="文本框 12"/>
            <p:cNvSpPr txBox="1"/>
            <p:nvPr/>
          </p:nvSpPr>
          <p:spPr>
            <a:xfrm>
              <a:off x="2251403" y="3548997"/>
              <a:ext cx="933365" cy="556926"/>
            </a:xfrm>
            <a:prstGeom prst="rect">
              <a:avLst/>
            </a:prstGeom>
            <a:noFill/>
            <a:ln w="117475">
              <a:noFill/>
            </a:ln>
          </p:spPr>
          <p:txBody>
            <a:bodyPr wrap="none" rtlCol="0">
              <a:prstTxWarp prst="textPlain">
                <a:avLst/>
              </a:prstTxWarp>
              <a:spAutoFit/>
            </a:bodyPr>
            <a:lstStyle/>
            <a:p>
              <a:r>
                <a:rPr lang="en-US" altLang="zh-CN" spc="100" dirty="0" smtClean="0">
                  <a:solidFill>
                    <a:schemeClr val="accent3">
                      <a:lumMod val="60000"/>
                      <a:lumOff val="40000"/>
                    </a:schemeClr>
                  </a:solidFill>
                  <a:latin typeface="Impact" panose="020B0806030902050204" pitchFamily="34" charset="0"/>
                  <a:cs typeface="Arial" panose="020B0604020202020204" pitchFamily="34" charset="0"/>
                </a:rPr>
                <a:t>/03</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14" name="标题 4"/>
            <p:cNvSpPr txBox="1"/>
            <p:nvPr/>
          </p:nvSpPr>
          <p:spPr>
            <a:xfrm>
              <a:off x="3549753" y="3383885"/>
              <a:ext cx="5332054"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en-US" sz="4000" dirty="0" smtClean="0"/>
                <a:t>自主学习与实践</a:t>
              </a:r>
              <a:endParaRPr lang="zh-CN" altLang="en-US" sz="4000" dirty="0"/>
            </a:p>
          </p:txBody>
        </p:sp>
      </p:grpSp>
      <p:grpSp>
        <p:nvGrpSpPr>
          <p:cNvPr id="3" name="组合 2"/>
          <p:cNvGrpSpPr/>
          <p:nvPr/>
        </p:nvGrpSpPr>
        <p:grpSpPr>
          <a:xfrm>
            <a:off x="2590798" y="4225769"/>
            <a:ext cx="6630404" cy="887151"/>
            <a:chOff x="2251403" y="4427118"/>
            <a:chExt cx="6630404" cy="887151"/>
          </a:xfrm>
        </p:grpSpPr>
        <p:sp>
          <p:nvSpPr>
            <p:cNvPr id="15" name="文本框 14"/>
            <p:cNvSpPr txBox="1"/>
            <p:nvPr/>
          </p:nvSpPr>
          <p:spPr>
            <a:xfrm>
              <a:off x="2251403" y="4592230"/>
              <a:ext cx="933365" cy="556926"/>
            </a:xfrm>
            <a:prstGeom prst="rect">
              <a:avLst/>
            </a:prstGeom>
            <a:noFill/>
            <a:ln w="117475">
              <a:noFill/>
            </a:ln>
          </p:spPr>
          <p:txBody>
            <a:bodyPr wrap="none" rtlCol="0">
              <a:prstTxWarp prst="textPlain">
                <a:avLst/>
              </a:prstTxWarp>
              <a:spAutoFit/>
            </a:bodyPr>
            <a:lstStyle/>
            <a:p>
              <a:r>
                <a:rPr lang="en-US" altLang="zh-CN" spc="100" dirty="0" smtClean="0">
                  <a:solidFill>
                    <a:schemeClr val="accent3">
                      <a:lumMod val="60000"/>
                      <a:lumOff val="40000"/>
                    </a:schemeClr>
                  </a:solidFill>
                  <a:latin typeface="Impact" panose="020B0806030902050204" pitchFamily="34" charset="0"/>
                  <a:cs typeface="Arial" panose="020B0604020202020204" pitchFamily="34" charset="0"/>
                </a:rPr>
                <a:t>/04</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16" name="标题 4"/>
            <p:cNvSpPr txBox="1"/>
            <p:nvPr/>
          </p:nvSpPr>
          <p:spPr>
            <a:xfrm>
              <a:off x="3549753" y="4427118"/>
              <a:ext cx="5332054"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en-US" sz="4000" dirty="0" smtClean="0"/>
                <a:t>实践活动</a:t>
              </a:r>
              <a:endParaRPr lang="zh-CN" altLang="en-US" sz="4000" dirty="0"/>
            </a:p>
          </p:txBody>
        </p:sp>
      </p:grpSp>
      <p:grpSp>
        <p:nvGrpSpPr>
          <p:cNvPr id="18" name="组合 17"/>
          <p:cNvGrpSpPr/>
          <p:nvPr/>
        </p:nvGrpSpPr>
        <p:grpSpPr>
          <a:xfrm>
            <a:off x="2590798" y="5053257"/>
            <a:ext cx="6630404" cy="887151"/>
            <a:chOff x="2251403" y="4427118"/>
            <a:chExt cx="6630404" cy="887151"/>
          </a:xfrm>
        </p:grpSpPr>
        <p:sp>
          <p:nvSpPr>
            <p:cNvPr id="19" name="文本框 18"/>
            <p:cNvSpPr txBox="1"/>
            <p:nvPr/>
          </p:nvSpPr>
          <p:spPr>
            <a:xfrm>
              <a:off x="2251403" y="4592230"/>
              <a:ext cx="933365" cy="556926"/>
            </a:xfrm>
            <a:prstGeom prst="rect">
              <a:avLst/>
            </a:prstGeom>
            <a:noFill/>
            <a:ln w="117475">
              <a:noFill/>
            </a:ln>
          </p:spPr>
          <p:txBody>
            <a:bodyPr wrap="none" rtlCol="0">
              <a:prstTxWarp prst="textPlain">
                <a:avLst/>
              </a:prstTxWarp>
              <a:spAutoFit/>
            </a:bodyPr>
            <a:lstStyle/>
            <a:p>
              <a:r>
                <a:rPr lang="en-US" altLang="zh-CN" spc="100" dirty="0" smtClean="0">
                  <a:solidFill>
                    <a:schemeClr val="accent3">
                      <a:lumMod val="60000"/>
                      <a:lumOff val="40000"/>
                    </a:schemeClr>
                  </a:solidFill>
                  <a:latin typeface="Impact" panose="020B0806030902050204" pitchFamily="34" charset="0"/>
                  <a:cs typeface="Arial" panose="020B0604020202020204" pitchFamily="34" charset="0"/>
                </a:rPr>
                <a:t>/05</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20" name="标题 4"/>
            <p:cNvSpPr txBox="1"/>
            <p:nvPr/>
          </p:nvSpPr>
          <p:spPr>
            <a:xfrm>
              <a:off x="3549753" y="4427118"/>
              <a:ext cx="5332054"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zh-CN" sz="4000" dirty="0"/>
                <a:t>项目应用</a:t>
              </a:r>
              <a:endParaRPr lang="zh-CN" altLang="en-US" sz="4000" dirty="0"/>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问题</a:t>
            </a:r>
            <a:r>
              <a:rPr lang="zh-CN" altLang="en-US" sz="2400" b="1" dirty="0" smtClean="0"/>
              <a:t>探讨</a:t>
            </a:r>
            <a:endParaRPr lang="zh-CN" altLang="en-US" sz="2400" b="1" dirty="0"/>
          </a:p>
        </p:txBody>
      </p:sp>
      <p:sp>
        <p:nvSpPr>
          <p:cNvPr id="8" name="标题 4"/>
          <p:cNvSpPr txBox="1"/>
          <p:nvPr/>
        </p:nvSpPr>
        <p:spPr>
          <a:xfrm>
            <a:off x="1018112" y="1852675"/>
            <a:ext cx="6964354" cy="3656098"/>
          </a:xfrm>
          <a:prstGeom prst="rect">
            <a:avLst/>
          </a:prstGeom>
        </p:spPr>
        <p:txBody>
          <a:bodyPr anchor="t">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just">
              <a:lnSpc>
                <a:spcPct val="120000"/>
              </a:lnSpc>
            </a:pPr>
            <a:r>
              <a:rPr lang="en-US" altLang="zh-CN" sz="3200" dirty="0" smtClean="0"/>
              <a:t>       </a:t>
            </a:r>
            <a:r>
              <a:rPr lang="zh-CN" altLang="zh-CN" sz="3200" dirty="0" smtClean="0"/>
              <a:t>以上节课中采集到的</a:t>
            </a:r>
            <a:r>
              <a:rPr lang="zh-CN" altLang="zh-CN" sz="3200" dirty="0"/>
              <a:t>“天气数据”为例，如果要对其进行分类存储和整理，即通过数据整理得到有效的信息，我们需要哪些基础知识？会用到哪些第三方</a:t>
            </a:r>
            <a:r>
              <a:rPr lang="zh-CN" altLang="zh-CN" sz="3200" dirty="0"/>
              <a:t>库？</a:t>
            </a:r>
            <a:endParaRPr lang="zh-CN" altLang="zh-CN" sz="3200" dirty="0"/>
          </a:p>
        </p:txBody>
      </p:sp>
      <p:pic>
        <p:nvPicPr>
          <p:cNvPr id="2" name="图片 1"/>
          <p:cNvPicPr>
            <a:picLocks noChangeAspect="1"/>
          </p:cNvPicPr>
          <p:nvPr/>
        </p:nvPicPr>
        <p:blipFill rotWithShape="1">
          <a:blip r:embed="rId1"/>
          <a:srcRect b="30834"/>
          <a:stretch>
            <a:fillRect/>
          </a:stretch>
        </p:blipFill>
        <p:spPr>
          <a:xfrm>
            <a:off x="8940204" y="1852675"/>
            <a:ext cx="3376541" cy="5005325"/>
          </a:xfrm>
          <a:prstGeom prst="rect">
            <a:avLst/>
          </a:prstGeom>
        </p:spPr>
      </p:pic>
    </p:spTree>
    <p:custDataLst>
      <p:tags r:id="rId2"/>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教师导学</a:t>
            </a:r>
            <a:endParaRPr lang="zh-CN" altLang="en-US" sz="2400" b="1" dirty="0"/>
          </a:p>
        </p:txBody>
      </p:sp>
      <p:sp>
        <p:nvSpPr>
          <p:cNvPr id="8" name="标题 4"/>
          <p:cNvSpPr txBox="1"/>
          <p:nvPr/>
        </p:nvSpPr>
        <p:spPr>
          <a:xfrm>
            <a:off x="643380" y="1409330"/>
            <a:ext cx="10782501" cy="3030866"/>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just">
              <a:lnSpc>
                <a:spcPct val="150000"/>
              </a:lnSpc>
            </a:pPr>
            <a:r>
              <a:rPr lang="zh-CN" altLang="en-US" sz="3200" dirty="0" smtClean="0"/>
              <a:t>一、</a:t>
            </a:r>
            <a:r>
              <a:rPr lang="zh-CN" altLang="zh-CN" sz="3200" dirty="0" smtClean="0"/>
              <a:t>重点</a:t>
            </a:r>
            <a:r>
              <a:rPr lang="zh-CN" altLang="zh-CN" sz="3200" dirty="0"/>
              <a:t>内容导学</a:t>
            </a:r>
            <a:r>
              <a:rPr lang="zh-CN" altLang="zh-CN" sz="3200" dirty="0" smtClean="0"/>
              <a:t>：</a:t>
            </a:r>
            <a:endParaRPr lang="en-US" altLang="zh-CN" sz="3200" dirty="0" smtClean="0"/>
          </a:p>
          <a:p>
            <a:pPr algn="just">
              <a:lnSpc>
                <a:spcPct val="150000"/>
              </a:lnSpc>
            </a:pPr>
            <a:r>
              <a:rPr lang="en-US" altLang="zh-CN" sz="3200" dirty="0"/>
              <a:t> </a:t>
            </a:r>
            <a:r>
              <a:rPr lang="en-US" altLang="zh-CN" sz="3200" dirty="0" smtClean="0"/>
              <a:t>     </a:t>
            </a:r>
            <a:r>
              <a:rPr lang="zh-CN" sz="3200" dirty="0" smtClean="0"/>
              <a:t>数据整理的基本过程</a:t>
            </a:r>
            <a:endParaRPr lang="zh-CN" sz="3200" dirty="0" smtClean="0"/>
          </a:p>
        </p:txBody>
      </p:sp>
      <p:pic>
        <p:nvPicPr>
          <p:cNvPr id="2" name="图片 1"/>
          <p:cNvPicPr>
            <a:picLocks noChangeAspect="1"/>
          </p:cNvPicPr>
          <p:nvPr/>
        </p:nvPicPr>
        <p:blipFill>
          <a:blip r:embed="rId1"/>
          <a:stretch>
            <a:fillRect/>
          </a:stretch>
        </p:blipFill>
        <p:spPr>
          <a:xfrm>
            <a:off x="2806065" y="3106420"/>
            <a:ext cx="5894705" cy="2341880"/>
          </a:xfrm>
          <a:prstGeom prst="rect">
            <a:avLst/>
          </a:prstGeom>
        </p:spPr>
      </p:pic>
    </p:spTree>
    <p:custDataLst>
      <p:tags r:id="rId2"/>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教师导学</a:t>
            </a:r>
            <a:endParaRPr lang="zh-CN" altLang="en-US" sz="2400" b="1" dirty="0"/>
          </a:p>
        </p:txBody>
      </p:sp>
      <p:sp>
        <p:nvSpPr>
          <p:cNvPr id="8" name="标题 4"/>
          <p:cNvSpPr txBox="1"/>
          <p:nvPr/>
        </p:nvSpPr>
        <p:spPr>
          <a:xfrm>
            <a:off x="643255" y="1409065"/>
            <a:ext cx="10782300" cy="1553845"/>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just">
              <a:lnSpc>
                <a:spcPct val="150000"/>
              </a:lnSpc>
            </a:pPr>
            <a:r>
              <a:rPr lang="zh-CN" altLang="en-US" sz="3200" dirty="0" smtClean="0"/>
              <a:t>一、</a:t>
            </a:r>
            <a:r>
              <a:rPr lang="zh-CN" altLang="zh-CN" sz="3200" dirty="0" smtClean="0"/>
              <a:t>重点</a:t>
            </a:r>
            <a:r>
              <a:rPr lang="zh-CN" altLang="zh-CN" sz="3200" dirty="0"/>
              <a:t>内容导学</a:t>
            </a:r>
            <a:r>
              <a:rPr lang="zh-CN" altLang="zh-CN" sz="3200" dirty="0" smtClean="0"/>
              <a:t>：</a:t>
            </a:r>
            <a:endParaRPr lang="en-US" altLang="zh-CN" sz="3200" dirty="0" smtClean="0"/>
          </a:p>
          <a:p>
            <a:pPr algn="just">
              <a:lnSpc>
                <a:spcPct val="150000"/>
              </a:lnSpc>
            </a:pPr>
            <a:r>
              <a:rPr lang="en-US" altLang="zh-CN" sz="3200" dirty="0"/>
              <a:t> </a:t>
            </a:r>
            <a:r>
              <a:rPr lang="en-US" altLang="zh-CN" sz="3200" dirty="0" smtClean="0"/>
              <a:t>   </a:t>
            </a:r>
            <a:r>
              <a:rPr lang="zh-CN" sz="3200" b="0" dirty="0" smtClean="0"/>
              <a:t>用电子表格工具整理数据</a:t>
            </a:r>
            <a:endParaRPr lang="zh-CN" sz="3200" b="0" dirty="0" smtClean="0"/>
          </a:p>
        </p:txBody>
      </p:sp>
      <p:pic>
        <p:nvPicPr>
          <p:cNvPr id="2" name="图片 1"/>
          <p:cNvPicPr>
            <a:picLocks noChangeAspect="1"/>
          </p:cNvPicPr>
          <p:nvPr/>
        </p:nvPicPr>
        <p:blipFill>
          <a:blip r:embed="rId1"/>
          <a:stretch>
            <a:fillRect/>
          </a:stretch>
        </p:blipFill>
        <p:spPr>
          <a:xfrm>
            <a:off x="2113915" y="2962910"/>
            <a:ext cx="8498840" cy="3106420"/>
          </a:xfrm>
          <a:prstGeom prst="rect">
            <a:avLst/>
          </a:prstGeom>
        </p:spPr>
      </p:pic>
    </p:spTree>
    <p:custDataLst>
      <p:tags r:id="rId2"/>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教师导学</a:t>
            </a:r>
            <a:endParaRPr lang="zh-CN" altLang="en-US" sz="2400" b="1" dirty="0"/>
          </a:p>
        </p:txBody>
      </p:sp>
      <p:sp>
        <p:nvSpPr>
          <p:cNvPr id="8" name="标题 4"/>
          <p:cNvSpPr txBox="1"/>
          <p:nvPr/>
        </p:nvSpPr>
        <p:spPr>
          <a:xfrm>
            <a:off x="643380" y="1409330"/>
            <a:ext cx="10609506" cy="3030866"/>
          </a:xfrm>
          <a:prstGeom prst="rect">
            <a:avLst/>
          </a:prstGeom>
        </p:spPr>
        <p:txBody>
          <a:bodyPr anchor="t">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just">
              <a:lnSpc>
                <a:spcPct val="150000"/>
              </a:lnSpc>
            </a:pPr>
            <a:r>
              <a:rPr lang="zh-CN" altLang="en-US" sz="3200" dirty="0" smtClean="0"/>
              <a:t>二、</a:t>
            </a:r>
            <a:r>
              <a:rPr lang="zh-CN" altLang="zh-CN" sz="3200" dirty="0" smtClean="0"/>
              <a:t>自主学习</a:t>
            </a:r>
            <a:r>
              <a:rPr lang="zh-CN" altLang="zh-CN" sz="3200" dirty="0"/>
              <a:t>方法提示</a:t>
            </a:r>
            <a:r>
              <a:rPr lang="zh-CN" altLang="zh-CN" sz="3200" dirty="0" smtClean="0"/>
              <a:t>：</a:t>
            </a:r>
            <a:endParaRPr lang="en-US" altLang="zh-CN" sz="3200" dirty="0" smtClean="0"/>
          </a:p>
          <a:p>
            <a:pPr algn="just">
              <a:lnSpc>
                <a:spcPct val="150000"/>
              </a:lnSpc>
            </a:pPr>
            <a:r>
              <a:rPr lang="en-US" altLang="zh-CN" sz="3200" dirty="0"/>
              <a:t> </a:t>
            </a:r>
            <a:r>
              <a:rPr lang="en-US" altLang="zh-CN" sz="3200" dirty="0" smtClean="0"/>
              <a:t>     </a:t>
            </a:r>
            <a:r>
              <a:rPr lang="zh-CN" altLang="en-US" sz="3200" dirty="0" smtClean="0"/>
              <a:t>书本</a:t>
            </a:r>
            <a:r>
              <a:rPr lang="en-US" altLang="zh-CN" sz="3200" dirty="0" smtClean="0"/>
              <a:t>P18-20</a:t>
            </a:r>
            <a:r>
              <a:rPr lang="zh-CN" altLang="zh-CN" sz="3200" dirty="0"/>
              <a:t>。先独立阅读与调试，再小组互学，共同解决遇到的问题。</a:t>
            </a:r>
            <a:endParaRPr lang="zh-CN" altLang="zh-CN" sz="3200" dirty="0"/>
          </a:p>
          <a:p>
            <a:pPr algn="just">
              <a:lnSpc>
                <a:spcPct val="150000"/>
              </a:lnSpc>
            </a:pPr>
            <a:endParaRPr lang="en-US" altLang="zh-CN" sz="3200" dirty="0" smtClean="0"/>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自主学习与实践</a:t>
            </a:r>
            <a:endParaRPr lang="zh-CN" altLang="en-US" sz="2400" b="1" dirty="0"/>
          </a:p>
        </p:txBody>
      </p:sp>
      <p:sp>
        <p:nvSpPr>
          <p:cNvPr id="8" name="标题 4"/>
          <p:cNvSpPr txBox="1"/>
          <p:nvPr/>
        </p:nvSpPr>
        <p:spPr>
          <a:xfrm>
            <a:off x="587149" y="1737881"/>
            <a:ext cx="11300049" cy="852919"/>
          </a:xfrm>
          <a:prstGeom prst="rect">
            <a:avLst/>
          </a:prstGeom>
        </p:spPr>
        <p:txBody>
          <a:bodyPr anchor="t">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lvl="0">
              <a:lnSpc>
                <a:spcPct val="150000"/>
              </a:lnSpc>
            </a:pPr>
            <a:r>
              <a:rPr lang="en-US" altLang="zh-CN" sz="3200" dirty="0" smtClean="0"/>
              <a:t>1</a:t>
            </a:r>
            <a:r>
              <a:rPr lang="zh-CN" altLang="en-US" sz="3200" dirty="0" smtClean="0"/>
              <a:t>、</a:t>
            </a:r>
            <a:r>
              <a:rPr lang="zh-CN" altLang="zh-CN" sz="3200" dirty="0" smtClean="0"/>
              <a:t>学习</a:t>
            </a:r>
            <a:r>
              <a:rPr lang="zh-CN" altLang="zh-CN" sz="3200" dirty="0"/>
              <a:t>内容</a:t>
            </a:r>
            <a:r>
              <a:rPr lang="zh-CN" altLang="zh-CN" sz="3200" dirty="0" smtClean="0"/>
              <a:t>：</a:t>
            </a:r>
            <a:r>
              <a:rPr sz="3200" dirty="0"/>
              <a:t>用Excel整理数据</a:t>
            </a:r>
            <a:endParaRPr sz="3200" dirty="0"/>
          </a:p>
        </p:txBody>
      </p:sp>
      <p:sp>
        <p:nvSpPr>
          <p:cNvPr id="10" name="标题 4"/>
          <p:cNvSpPr txBox="1"/>
          <p:nvPr/>
        </p:nvSpPr>
        <p:spPr>
          <a:xfrm>
            <a:off x="587149" y="3985800"/>
            <a:ext cx="11300049" cy="1677289"/>
          </a:xfrm>
          <a:prstGeom prst="rect">
            <a:avLst/>
          </a:prstGeom>
        </p:spPr>
        <p:txBody>
          <a:bodyPr anchor="t">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lvl="0">
              <a:lnSpc>
                <a:spcPct val="130000"/>
              </a:lnSpc>
            </a:pPr>
            <a:r>
              <a:rPr lang="en-US" altLang="zh-CN" sz="3200" dirty="0" smtClean="0"/>
              <a:t>2</a:t>
            </a:r>
            <a:r>
              <a:rPr lang="zh-CN" altLang="en-US" sz="3200" dirty="0" smtClean="0"/>
              <a:t>、</a:t>
            </a:r>
            <a:r>
              <a:rPr lang="zh-CN" altLang="zh-CN" sz="3200" dirty="0" smtClean="0"/>
              <a:t>先</a:t>
            </a:r>
            <a:r>
              <a:rPr lang="zh-CN" altLang="zh-CN" sz="3200" dirty="0"/>
              <a:t>自主学习（还可参考拓展阅读），再小组合作，如遇疑难向教师求助。</a:t>
            </a:r>
            <a:endParaRPr lang="zh-CN" altLang="zh-CN" sz="3200" dirty="0"/>
          </a:p>
          <a:p>
            <a:pPr lvl="0">
              <a:lnSpc>
                <a:spcPct val="150000"/>
              </a:lnSpc>
            </a:pPr>
            <a:endParaRPr lang="zh-CN" altLang="en-US" sz="3200" dirty="0"/>
          </a:p>
          <a:p>
            <a:pPr>
              <a:lnSpc>
                <a:spcPct val="130000"/>
              </a:lnSpc>
            </a:pPr>
            <a:endParaRPr lang="zh-CN" altLang="en-US" sz="3200" dirty="0"/>
          </a:p>
        </p:txBody>
      </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实践活动</a:t>
            </a:r>
            <a:endParaRPr lang="zh-CN" altLang="en-US" sz="2400" b="1" dirty="0"/>
          </a:p>
        </p:txBody>
      </p:sp>
      <p:pic>
        <p:nvPicPr>
          <p:cNvPr id="4" name="图片 3"/>
          <p:cNvPicPr>
            <a:picLocks noChangeAspect="1"/>
          </p:cNvPicPr>
          <p:nvPr/>
        </p:nvPicPr>
        <p:blipFill>
          <a:blip r:embed="rId1"/>
          <a:stretch>
            <a:fillRect/>
          </a:stretch>
        </p:blipFill>
        <p:spPr>
          <a:xfrm>
            <a:off x="1896745" y="1474470"/>
            <a:ext cx="8514080" cy="4253230"/>
          </a:xfrm>
          <a:prstGeom prst="rect">
            <a:avLst/>
          </a:prstGeom>
        </p:spPr>
      </p:pic>
    </p:spTree>
    <p:custDataLst>
      <p:tags r:id="rId2"/>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515681" y="2292625"/>
            <a:ext cx="5775400" cy="887151"/>
          </a:xfrm>
        </p:spPr>
        <p:txBody>
          <a:bodyPr anchor="t">
            <a:normAutofit/>
          </a:bodyPr>
          <a:lstStyle/>
          <a:p>
            <a:pPr>
              <a:lnSpc>
                <a:spcPct val="130000"/>
              </a:lnSpc>
            </a:pPr>
            <a:r>
              <a:rPr lang="zh-CN" altLang="zh-CN" sz="4000" dirty="0" smtClean="0"/>
              <a:t>数据的采集</a:t>
            </a:r>
            <a:endParaRPr lang="zh-CN" altLang="zh-CN" sz="4000" dirty="0" smtClean="0"/>
          </a:p>
        </p:txBody>
      </p:sp>
      <p:sp>
        <p:nvSpPr>
          <p:cNvPr id="7" name="标题 1"/>
          <p:cNvSpPr txBox="1"/>
          <p:nvPr/>
        </p:nvSpPr>
        <p:spPr>
          <a:xfrm>
            <a:off x="2646655" y="376865"/>
            <a:ext cx="3139246" cy="140550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r>
              <a:rPr lang="zh-CN" altLang="en-US" sz="5400" dirty="0">
                <a:solidFill>
                  <a:schemeClr val="accent4"/>
                </a:solidFill>
              </a:rPr>
              <a:t>主要内容</a:t>
            </a:r>
            <a:endParaRPr lang="zh-CN" altLang="en-US" sz="5400" dirty="0">
              <a:solidFill>
                <a:schemeClr val="accent4"/>
              </a:solidFill>
            </a:endParaRPr>
          </a:p>
        </p:txBody>
      </p:sp>
      <p:sp>
        <p:nvSpPr>
          <p:cNvPr id="8" name="文本框 7"/>
          <p:cNvSpPr txBox="1"/>
          <p:nvPr/>
        </p:nvSpPr>
        <p:spPr>
          <a:xfrm>
            <a:off x="3822358" y="2457738"/>
            <a:ext cx="1328341" cy="556926"/>
          </a:xfrm>
          <a:prstGeom prst="rect">
            <a:avLst/>
          </a:prstGeom>
          <a:noFill/>
          <a:ln w="117475">
            <a:noFill/>
          </a:ln>
        </p:spPr>
        <p:txBody>
          <a:bodyPr wrap="none" rtlCol="0">
            <a:prstTxWarp prst="textPlain">
              <a:avLst/>
            </a:prstTxWarp>
            <a:spAutoFit/>
          </a:bodyPr>
          <a:lstStyle/>
          <a:p>
            <a:r>
              <a:rPr lang="zh-CN" altLang="en-US" spc="100" dirty="0" smtClean="0">
                <a:solidFill>
                  <a:schemeClr val="accent3">
                    <a:lumMod val="60000"/>
                    <a:lumOff val="40000"/>
                  </a:schemeClr>
                </a:solidFill>
                <a:latin typeface="Impact" panose="020B0806030902050204" pitchFamily="34" charset="0"/>
                <a:cs typeface="Arial" panose="020B0604020202020204" pitchFamily="34" charset="0"/>
              </a:rPr>
              <a:t>第</a:t>
            </a:r>
            <a:r>
              <a:rPr lang="en-US" altLang="zh-CN" spc="100" dirty="0" smtClean="0">
                <a:solidFill>
                  <a:schemeClr val="accent3">
                    <a:lumMod val="60000"/>
                    <a:lumOff val="40000"/>
                  </a:schemeClr>
                </a:solidFill>
                <a:latin typeface="Impact" panose="020B0806030902050204" pitchFamily="34" charset="0"/>
                <a:cs typeface="Arial" panose="020B0604020202020204" pitchFamily="34" charset="0"/>
              </a:rPr>
              <a:t>1</a:t>
            </a:r>
            <a:r>
              <a:rPr lang="zh-CN" altLang="en-US" spc="100" dirty="0" smtClean="0">
                <a:solidFill>
                  <a:schemeClr val="accent3">
                    <a:lumMod val="60000"/>
                    <a:lumOff val="40000"/>
                  </a:schemeClr>
                </a:solidFill>
                <a:latin typeface="Impact" panose="020B0806030902050204" pitchFamily="34" charset="0"/>
                <a:cs typeface="Arial" panose="020B0604020202020204" pitchFamily="34" charset="0"/>
              </a:rPr>
              <a:t>课时</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6" name="标题 4"/>
          <p:cNvSpPr txBox="1"/>
          <p:nvPr/>
        </p:nvSpPr>
        <p:spPr>
          <a:xfrm>
            <a:off x="5515681" y="3181817"/>
            <a:ext cx="5775400"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zh-CN" sz="4000" dirty="0"/>
              <a:t>数据的整理</a:t>
            </a:r>
            <a:endParaRPr lang="zh-CN" altLang="zh-CN" sz="4000" dirty="0"/>
          </a:p>
        </p:txBody>
      </p:sp>
      <p:sp>
        <p:nvSpPr>
          <p:cNvPr id="9" name="文本框 8"/>
          <p:cNvSpPr txBox="1"/>
          <p:nvPr/>
        </p:nvSpPr>
        <p:spPr>
          <a:xfrm>
            <a:off x="3822359" y="3346930"/>
            <a:ext cx="1328340" cy="556926"/>
          </a:xfrm>
          <a:prstGeom prst="rect">
            <a:avLst/>
          </a:prstGeom>
          <a:noFill/>
          <a:ln w="117475">
            <a:noFill/>
          </a:ln>
        </p:spPr>
        <p:txBody>
          <a:bodyPr wrap="none" rtlCol="0">
            <a:prstTxWarp prst="textPlain">
              <a:avLst/>
            </a:prstTxWarp>
            <a:spAutoFit/>
          </a:bodyPr>
          <a:lstStyle/>
          <a:p>
            <a:r>
              <a:rPr lang="zh-CN" altLang="en-US" spc="100" dirty="0" smtClean="0">
                <a:solidFill>
                  <a:schemeClr val="accent3">
                    <a:lumMod val="60000"/>
                    <a:lumOff val="40000"/>
                  </a:schemeClr>
                </a:solidFill>
                <a:latin typeface="Impact" panose="020B0806030902050204" pitchFamily="34" charset="0"/>
                <a:cs typeface="Arial" panose="020B0604020202020204" pitchFamily="34" charset="0"/>
              </a:rPr>
              <a:t>第</a:t>
            </a:r>
            <a:r>
              <a:rPr lang="en-US" altLang="zh-CN" spc="100" dirty="0" smtClean="0">
                <a:solidFill>
                  <a:schemeClr val="accent3">
                    <a:lumMod val="60000"/>
                    <a:lumOff val="40000"/>
                  </a:schemeClr>
                </a:solidFill>
                <a:latin typeface="Impact" panose="020B0806030902050204" pitchFamily="34" charset="0"/>
                <a:cs typeface="Arial" panose="020B0604020202020204" pitchFamily="34" charset="0"/>
              </a:rPr>
              <a:t>2</a:t>
            </a:r>
            <a:r>
              <a:rPr lang="zh-CN" altLang="en-US" spc="100" dirty="0" smtClean="0">
                <a:solidFill>
                  <a:schemeClr val="accent3">
                    <a:lumMod val="60000"/>
                    <a:lumOff val="40000"/>
                  </a:schemeClr>
                </a:solidFill>
                <a:latin typeface="Impact" panose="020B0806030902050204" pitchFamily="34" charset="0"/>
                <a:cs typeface="Arial" panose="020B0604020202020204" pitchFamily="34" charset="0"/>
              </a:rPr>
              <a:t>课时</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自主学习与体验</a:t>
            </a:r>
            <a:endParaRPr lang="zh-CN" altLang="en-US" sz="2400" b="1" dirty="0"/>
          </a:p>
        </p:txBody>
      </p:sp>
      <p:sp>
        <p:nvSpPr>
          <p:cNvPr id="8" name="标题 4"/>
          <p:cNvSpPr txBox="1"/>
          <p:nvPr/>
        </p:nvSpPr>
        <p:spPr>
          <a:xfrm>
            <a:off x="587149" y="1737881"/>
            <a:ext cx="11300049" cy="852919"/>
          </a:xfrm>
          <a:prstGeom prst="rect">
            <a:avLst/>
          </a:prstGeom>
        </p:spPr>
        <p:txBody>
          <a:bodyPr anchor="t">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lvl="0">
              <a:lnSpc>
                <a:spcPct val="150000"/>
              </a:lnSpc>
            </a:pPr>
            <a:r>
              <a:rPr lang="en-US" altLang="zh-CN" sz="3200" dirty="0" smtClean="0"/>
              <a:t>1</a:t>
            </a:r>
            <a:r>
              <a:rPr lang="zh-CN" altLang="en-US" sz="3200" dirty="0" smtClean="0"/>
              <a:t>、</a:t>
            </a:r>
            <a:r>
              <a:rPr lang="zh-CN" altLang="zh-CN" sz="3200" dirty="0" smtClean="0"/>
              <a:t>学习</a:t>
            </a:r>
            <a:r>
              <a:rPr lang="zh-CN" altLang="zh-CN" sz="3200" dirty="0"/>
              <a:t>内容</a:t>
            </a:r>
            <a:r>
              <a:rPr lang="zh-CN" altLang="zh-CN" sz="3200" dirty="0" smtClean="0"/>
              <a:t>：</a:t>
            </a:r>
            <a:r>
              <a:rPr lang="zh-CN" sz="3200" dirty="0"/>
              <a:t>编写程序</a:t>
            </a:r>
            <a:r>
              <a:rPr sz="3200" dirty="0"/>
              <a:t>整理数据</a:t>
            </a:r>
            <a:endParaRPr sz="3200" dirty="0"/>
          </a:p>
        </p:txBody>
      </p:sp>
      <p:sp>
        <p:nvSpPr>
          <p:cNvPr id="10" name="标题 4"/>
          <p:cNvSpPr txBox="1"/>
          <p:nvPr/>
        </p:nvSpPr>
        <p:spPr>
          <a:xfrm>
            <a:off x="587149" y="3985800"/>
            <a:ext cx="11300049" cy="1677289"/>
          </a:xfrm>
          <a:prstGeom prst="rect">
            <a:avLst/>
          </a:prstGeom>
        </p:spPr>
        <p:txBody>
          <a:bodyPr anchor="t">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lvl="0">
              <a:lnSpc>
                <a:spcPct val="130000"/>
              </a:lnSpc>
            </a:pPr>
            <a:r>
              <a:rPr lang="en-US" altLang="zh-CN" sz="3200" dirty="0" smtClean="0"/>
              <a:t>2</a:t>
            </a:r>
            <a:r>
              <a:rPr lang="zh-CN" altLang="en-US" sz="3200" dirty="0" smtClean="0"/>
              <a:t>、</a:t>
            </a:r>
            <a:r>
              <a:rPr lang="zh-CN" altLang="zh-CN" sz="3200" dirty="0" smtClean="0"/>
              <a:t>先</a:t>
            </a:r>
            <a:r>
              <a:rPr lang="zh-CN" altLang="zh-CN" sz="3200" dirty="0"/>
              <a:t>自主学习（还可参考拓展阅读），再小组合作，如遇疑难向教师求助。</a:t>
            </a:r>
            <a:endParaRPr lang="zh-CN" altLang="zh-CN" sz="3200" dirty="0"/>
          </a:p>
          <a:p>
            <a:pPr lvl="0">
              <a:lnSpc>
                <a:spcPct val="150000"/>
              </a:lnSpc>
            </a:pPr>
            <a:endParaRPr lang="zh-CN" altLang="en-US" sz="3200" dirty="0"/>
          </a:p>
          <a:p>
            <a:pPr>
              <a:lnSpc>
                <a:spcPct val="130000"/>
              </a:lnSpc>
            </a:pPr>
            <a:endParaRPr lang="zh-CN" altLang="en-US" sz="3200" dirty="0"/>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自主学习与体验</a:t>
            </a:r>
            <a:endParaRPr lang="zh-CN" altLang="en-US" sz="2400" b="1" dirty="0"/>
          </a:p>
        </p:txBody>
      </p:sp>
      <p:pic>
        <p:nvPicPr>
          <p:cNvPr id="2" name="图片 1"/>
          <p:cNvPicPr>
            <a:picLocks noChangeAspect="1"/>
          </p:cNvPicPr>
          <p:nvPr/>
        </p:nvPicPr>
        <p:blipFill>
          <a:blip r:embed="rId1"/>
          <a:stretch>
            <a:fillRect/>
          </a:stretch>
        </p:blipFill>
        <p:spPr>
          <a:xfrm>
            <a:off x="1554480" y="1459230"/>
            <a:ext cx="8861425" cy="4316095"/>
          </a:xfrm>
          <a:prstGeom prst="rect">
            <a:avLst/>
          </a:prstGeom>
        </p:spPr>
      </p:pic>
    </p:spTree>
    <p:custDataLst>
      <p:tags r:id="rId2"/>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项目应用</a:t>
            </a:r>
            <a:endParaRPr lang="zh-CN" altLang="en-US" sz="2400" b="1" dirty="0"/>
          </a:p>
        </p:txBody>
      </p:sp>
      <p:sp>
        <p:nvSpPr>
          <p:cNvPr id="2" name="矩形 1"/>
          <p:cNvSpPr/>
          <p:nvPr/>
        </p:nvSpPr>
        <p:spPr>
          <a:xfrm>
            <a:off x="1084471" y="1952731"/>
            <a:ext cx="7622923" cy="1274195"/>
          </a:xfrm>
          <a:prstGeom prst="rect">
            <a:avLst/>
          </a:prstGeom>
        </p:spPr>
        <p:txBody>
          <a:bodyPr wrap="square">
            <a:spAutoFit/>
          </a:bodyPr>
          <a:lstStyle/>
          <a:p>
            <a:pPr lvl="0">
              <a:lnSpc>
                <a:spcPct val="120000"/>
              </a:lnSpc>
            </a:pPr>
            <a:r>
              <a:rPr lang="en-US" altLang="zh-CN" sz="3200" b="1" dirty="0" smtClean="0">
                <a:latin typeface="+mj-lt"/>
                <a:ea typeface="+mj-ea"/>
                <a:cs typeface="+mj-cs"/>
              </a:rPr>
              <a:t>1</a:t>
            </a:r>
            <a:r>
              <a:rPr lang="zh-CN" altLang="en-US" sz="3200" b="1" dirty="0" smtClean="0">
                <a:latin typeface="+mj-lt"/>
                <a:ea typeface="+mj-ea"/>
                <a:cs typeface="+mj-cs"/>
              </a:rPr>
              <a:t>、</a:t>
            </a:r>
            <a:r>
              <a:rPr lang="zh-CN" altLang="zh-CN" sz="3200" b="1" dirty="0">
                <a:latin typeface="+mj-lt"/>
                <a:ea typeface="+mj-ea"/>
                <a:cs typeface="+mj-cs"/>
              </a:rPr>
              <a:t>讨论相关知识在小组项目中解决问题的作用并做好记录</a:t>
            </a:r>
            <a:r>
              <a:rPr lang="zh-CN" altLang="zh-CN" sz="3200" b="1" dirty="0" smtClean="0">
                <a:latin typeface="+mj-lt"/>
                <a:ea typeface="+mj-ea"/>
                <a:cs typeface="+mj-cs"/>
              </a:rPr>
              <a:t>。</a:t>
            </a:r>
            <a:endParaRPr lang="zh-CN" altLang="en-US" sz="3200" b="1" dirty="0">
              <a:latin typeface="+mj-lt"/>
              <a:ea typeface="+mj-ea"/>
              <a:cs typeface="+mj-cs"/>
            </a:endParaRPr>
          </a:p>
        </p:txBody>
      </p:sp>
      <p:sp>
        <p:nvSpPr>
          <p:cNvPr id="14" name="矩形 13"/>
          <p:cNvSpPr/>
          <p:nvPr/>
        </p:nvSpPr>
        <p:spPr>
          <a:xfrm>
            <a:off x="1084471" y="3724127"/>
            <a:ext cx="7400501" cy="1865126"/>
          </a:xfrm>
          <a:prstGeom prst="rect">
            <a:avLst/>
          </a:prstGeom>
        </p:spPr>
        <p:txBody>
          <a:bodyPr wrap="square">
            <a:spAutoFit/>
          </a:bodyPr>
          <a:lstStyle/>
          <a:p>
            <a:pPr lvl="0" algn="just">
              <a:lnSpc>
                <a:spcPct val="120000"/>
              </a:lnSpc>
            </a:pPr>
            <a:r>
              <a:rPr lang="en-US" altLang="zh-CN" sz="3200" b="1" dirty="0" smtClean="0">
                <a:latin typeface="+mj-lt"/>
                <a:ea typeface="+mj-ea"/>
                <a:cs typeface="+mj-cs"/>
              </a:rPr>
              <a:t>2</a:t>
            </a:r>
            <a:r>
              <a:rPr lang="zh-CN" altLang="en-US" sz="3200" b="1" dirty="0" smtClean="0">
                <a:latin typeface="+mj-lt"/>
                <a:ea typeface="+mj-ea"/>
                <a:cs typeface="+mj-cs"/>
              </a:rPr>
              <a:t>、</a:t>
            </a:r>
            <a:r>
              <a:rPr lang="zh-CN" altLang="zh-CN" sz="3200" b="1" dirty="0" smtClean="0"/>
              <a:t>及时</a:t>
            </a:r>
            <a:r>
              <a:rPr lang="zh-CN" altLang="zh-CN" sz="3200" b="1" dirty="0"/>
              <a:t>做好项目的纸质讨论材和电子档案的更新、整理与保存。</a:t>
            </a:r>
            <a:endParaRPr lang="zh-CN" altLang="zh-CN" sz="3200" b="1" dirty="0"/>
          </a:p>
          <a:p>
            <a:pPr indent="266700" algn="just">
              <a:lnSpc>
                <a:spcPct val="120000"/>
              </a:lnSpc>
            </a:pPr>
            <a:endParaRPr lang="zh-CN" altLang="zh-CN" sz="3200" b="1" dirty="0">
              <a:latin typeface="+mj-lt"/>
              <a:ea typeface="+mj-ea"/>
              <a:cs typeface="+mj-cs"/>
            </a:endParaRPr>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569589" y="4184822"/>
            <a:ext cx="2281272" cy="2277762"/>
          </a:xfrm>
          <a:prstGeom prst="rect">
            <a:avLst/>
          </a:prstGeom>
        </p:spPr>
      </p:pic>
    </p:spTree>
    <p:custDataLst>
      <p:tags r:id="rId2"/>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 y="274154"/>
            <a:ext cx="6587544" cy="714778"/>
            <a:chOff x="0" y="1049628"/>
            <a:chExt cx="2873574" cy="714778"/>
          </a:xfrm>
        </p:grpSpPr>
        <p:sp>
          <p:nvSpPr>
            <p:cNvPr id="7"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252573" y="1158213"/>
              <a:ext cx="1555606" cy="534035"/>
            </a:xfrm>
            <a:prstGeom prst="rect">
              <a:avLst/>
            </a:prstGeom>
            <a:noFill/>
          </p:spPr>
          <p:txBody>
            <a:bodyPr wrap="square">
              <a:spAutoFit/>
            </a:bodyPr>
            <a:lstStyle/>
            <a:p>
              <a:pPr algn="ctr">
                <a:lnSpc>
                  <a:spcPct val="120000"/>
                </a:lnSpc>
              </a:pPr>
              <a:r>
                <a:rPr lang="zh-CN" altLang="en-US" sz="2400" b="1" dirty="0" smtClean="0">
                  <a:solidFill>
                    <a:schemeClr val="bg1"/>
                  </a:solidFill>
                </a:rPr>
                <a:t>第</a:t>
              </a:r>
              <a:r>
                <a:rPr lang="en-US" altLang="zh-CN" sz="2400" b="1" dirty="0" smtClean="0">
                  <a:solidFill>
                    <a:schemeClr val="bg1"/>
                  </a:solidFill>
                </a:rPr>
                <a:t>1</a:t>
              </a:r>
              <a:r>
                <a:rPr lang="zh-CN" altLang="en-US" sz="2400" b="1" dirty="0" smtClean="0">
                  <a:solidFill>
                    <a:schemeClr val="bg1"/>
                  </a:solidFill>
                </a:rPr>
                <a:t>课时   数据的采集</a:t>
              </a:r>
              <a:endParaRPr lang="zh-CN" altLang="en-US" sz="2400" b="1" dirty="0" smtClean="0">
                <a:solidFill>
                  <a:schemeClr val="bg1"/>
                </a:solidFill>
              </a:endParaRPr>
            </a:p>
          </p:txBody>
        </p:sp>
      </p:grpSp>
      <p:pic>
        <p:nvPicPr>
          <p:cNvPr id="2"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grpSp>
        <p:nvGrpSpPr>
          <p:cNvPr id="17" name="组合 16"/>
          <p:cNvGrpSpPr/>
          <p:nvPr/>
        </p:nvGrpSpPr>
        <p:grpSpPr>
          <a:xfrm>
            <a:off x="2590798" y="1743307"/>
            <a:ext cx="7073748" cy="887151"/>
            <a:chOff x="2251405" y="1618612"/>
            <a:chExt cx="7073748" cy="887151"/>
          </a:xfrm>
        </p:grpSpPr>
        <p:sp>
          <p:nvSpPr>
            <p:cNvPr id="9" name="标题 4"/>
            <p:cNvSpPr txBox="1"/>
            <p:nvPr/>
          </p:nvSpPr>
          <p:spPr>
            <a:xfrm>
              <a:off x="3549753" y="1618612"/>
              <a:ext cx="5775400" cy="887151"/>
            </a:xfrm>
            <a:prstGeom prst="rect">
              <a:avLst/>
            </a:prstGeom>
          </p:spPr>
          <p:txBody>
            <a:bodyPr anchor="t">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nSpc>
                  <a:spcPct val="130000"/>
                </a:lnSpc>
              </a:pPr>
              <a:r>
                <a:rPr lang="zh-CN" altLang="en-US" sz="4000" dirty="0" smtClean="0"/>
                <a:t>问题探讨</a:t>
              </a:r>
              <a:endParaRPr lang="zh-CN" altLang="en-US" sz="4000" dirty="0"/>
            </a:p>
          </p:txBody>
        </p:sp>
        <p:sp>
          <p:nvSpPr>
            <p:cNvPr id="10" name="文本框 9"/>
            <p:cNvSpPr txBox="1"/>
            <p:nvPr/>
          </p:nvSpPr>
          <p:spPr>
            <a:xfrm>
              <a:off x="2251405" y="1783725"/>
              <a:ext cx="933365" cy="556926"/>
            </a:xfrm>
            <a:prstGeom prst="rect">
              <a:avLst/>
            </a:prstGeom>
            <a:noFill/>
            <a:ln w="117475">
              <a:noFill/>
            </a:ln>
          </p:spPr>
          <p:txBody>
            <a:bodyPr wrap="none" rtlCol="0">
              <a:prstTxWarp prst="textPlain">
                <a:avLst/>
              </a:prstTxWarp>
              <a:spAutoFit/>
            </a:bodyPr>
            <a:lstStyle/>
            <a:p>
              <a:r>
                <a:rPr lang="en-US" altLang="zh-CN" spc="100" dirty="0" smtClean="0">
                  <a:solidFill>
                    <a:schemeClr val="accent3">
                      <a:lumMod val="60000"/>
                      <a:lumOff val="40000"/>
                    </a:schemeClr>
                  </a:solidFill>
                  <a:latin typeface="Impact" panose="020B0806030902050204" pitchFamily="34" charset="0"/>
                  <a:cs typeface="Arial" panose="020B0604020202020204" pitchFamily="34" charset="0"/>
                </a:rPr>
                <a:t>/01</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grpSp>
      <p:grpSp>
        <p:nvGrpSpPr>
          <p:cNvPr id="5" name="组合 4"/>
          <p:cNvGrpSpPr/>
          <p:nvPr/>
        </p:nvGrpSpPr>
        <p:grpSpPr>
          <a:xfrm>
            <a:off x="2590799" y="2570795"/>
            <a:ext cx="6630404" cy="887151"/>
            <a:chOff x="2251404" y="2501247"/>
            <a:chExt cx="6630404" cy="887151"/>
          </a:xfrm>
        </p:grpSpPr>
        <p:sp>
          <p:nvSpPr>
            <p:cNvPr id="11" name="文本框 10"/>
            <p:cNvSpPr txBox="1"/>
            <p:nvPr/>
          </p:nvSpPr>
          <p:spPr>
            <a:xfrm>
              <a:off x="2251404" y="2666359"/>
              <a:ext cx="933365" cy="556926"/>
            </a:xfrm>
            <a:prstGeom prst="rect">
              <a:avLst/>
            </a:prstGeom>
            <a:noFill/>
            <a:ln w="117475">
              <a:noFill/>
            </a:ln>
          </p:spPr>
          <p:txBody>
            <a:bodyPr wrap="none" rtlCol="0">
              <a:prstTxWarp prst="textPlain">
                <a:avLst/>
              </a:prstTxWarp>
              <a:spAutoFit/>
            </a:bodyPr>
            <a:lstStyle/>
            <a:p>
              <a:r>
                <a:rPr lang="en-US" altLang="zh-CN" spc="100" dirty="0" smtClean="0">
                  <a:solidFill>
                    <a:schemeClr val="accent3">
                      <a:lumMod val="60000"/>
                      <a:lumOff val="40000"/>
                    </a:schemeClr>
                  </a:solidFill>
                  <a:latin typeface="Impact" panose="020B0806030902050204" pitchFamily="34" charset="0"/>
                  <a:cs typeface="Arial" panose="020B0604020202020204" pitchFamily="34" charset="0"/>
                </a:rPr>
                <a:t>/02</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12" name="标题 4"/>
            <p:cNvSpPr txBox="1"/>
            <p:nvPr/>
          </p:nvSpPr>
          <p:spPr>
            <a:xfrm>
              <a:off x="3549754" y="2501247"/>
              <a:ext cx="5332054"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en-US" sz="4000" dirty="0" smtClean="0"/>
                <a:t>教师导学</a:t>
              </a:r>
              <a:endParaRPr lang="zh-CN" altLang="en-US" sz="4000" dirty="0"/>
            </a:p>
          </p:txBody>
        </p:sp>
      </p:grpSp>
      <p:grpSp>
        <p:nvGrpSpPr>
          <p:cNvPr id="4" name="组合 3"/>
          <p:cNvGrpSpPr/>
          <p:nvPr/>
        </p:nvGrpSpPr>
        <p:grpSpPr>
          <a:xfrm>
            <a:off x="2590798" y="3398282"/>
            <a:ext cx="6630404" cy="887151"/>
            <a:chOff x="2251403" y="3383885"/>
            <a:chExt cx="6630404" cy="887151"/>
          </a:xfrm>
        </p:grpSpPr>
        <p:sp>
          <p:nvSpPr>
            <p:cNvPr id="13" name="文本框 12"/>
            <p:cNvSpPr txBox="1"/>
            <p:nvPr/>
          </p:nvSpPr>
          <p:spPr>
            <a:xfrm>
              <a:off x="2251403" y="3548997"/>
              <a:ext cx="933365" cy="556926"/>
            </a:xfrm>
            <a:prstGeom prst="rect">
              <a:avLst/>
            </a:prstGeom>
            <a:noFill/>
            <a:ln w="117475">
              <a:noFill/>
            </a:ln>
          </p:spPr>
          <p:txBody>
            <a:bodyPr wrap="none" rtlCol="0">
              <a:prstTxWarp prst="textPlain">
                <a:avLst/>
              </a:prstTxWarp>
              <a:spAutoFit/>
            </a:bodyPr>
            <a:lstStyle/>
            <a:p>
              <a:r>
                <a:rPr lang="en-US" altLang="zh-CN" spc="100" dirty="0" smtClean="0">
                  <a:solidFill>
                    <a:schemeClr val="accent3">
                      <a:lumMod val="60000"/>
                      <a:lumOff val="40000"/>
                    </a:schemeClr>
                  </a:solidFill>
                  <a:latin typeface="Impact" panose="020B0806030902050204" pitchFamily="34" charset="0"/>
                  <a:cs typeface="Arial" panose="020B0604020202020204" pitchFamily="34" charset="0"/>
                </a:rPr>
                <a:t>/03</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14" name="标题 4"/>
            <p:cNvSpPr txBox="1"/>
            <p:nvPr/>
          </p:nvSpPr>
          <p:spPr>
            <a:xfrm>
              <a:off x="3549753" y="3383885"/>
              <a:ext cx="5332054"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en-US" sz="4000" dirty="0" smtClean="0"/>
                <a:t>自主学习与实践</a:t>
              </a:r>
              <a:endParaRPr lang="zh-CN" altLang="en-US" sz="4000" dirty="0"/>
            </a:p>
          </p:txBody>
        </p:sp>
      </p:grpSp>
      <p:grpSp>
        <p:nvGrpSpPr>
          <p:cNvPr id="3" name="组合 2"/>
          <p:cNvGrpSpPr/>
          <p:nvPr/>
        </p:nvGrpSpPr>
        <p:grpSpPr>
          <a:xfrm>
            <a:off x="2590798" y="4225769"/>
            <a:ext cx="6630404" cy="887151"/>
            <a:chOff x="2251403" y="4427118"/>
            <a:chExt cx="6630404" cy="887151"/>
          </a:xfrm>
        </p:grpSpPr>
        <p:sp>
          <p:nvSpPr>
            <p:cNvPr id="15" name="文本框 14"/>
            <p:cNvSpPr txBox="1"/>
            <p:nvPr/>
          </p:nvSpPr>
          <p:spPr>
            <a:xfrm>
              <a:off x="2251403" y="4592230"/>
              <a:ext cx="933365" cy="556926"/>
            </a:xfrm>
            <a:prstGeom prst="rect">
              <a:avLst/>
            </a:prstGeom>
            <a:noFill/>
            <a:ln w="117475">
              <a:noFill/>
            </a:ln>
          </p:spPr>
          <p:txBody>
            <a:bodyPr wrap="none" rtlCol="0">
              <a:prstTxWarp prst="textPlain">
                <a:avLst/>
              </a:prstTxWarp>
              <a:spAutoFit/>
            </a:bodyPr>
            <a:lstStyle/>
            <a:p>
              <a:r>
                <a:rPr lang="en-US" altLang="zh-CN" spc="100" dirty="0" smtClean="0">
                  <a:solidFill>
                    <a:schemeClr val="accent3">
                      <a:lumMod val="60000"/>
                      <a:lumOff val="40000"/>
                    </a:schemeClr>
                  </a:solidFill>
                  <a:latin typeface="Impact" panose="020B0806030902050204" pitchFamily="34" charset="0"/>
                  <a:cs typeface="Arial" panose="020B0604020202020204" pitchFamily="34" charset="0"/>
                </a:rPr>
                <a:t>/04</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16" name="标题 4"/>
            <p:cNvSpPr txBox="1"/>
            <p:nvPr/>
          </p:nvSpPr>
          <p:spPr>
            <a:xfrm>
              <a:off x="3549753" y="4427118"/>
              <a:ext cx="5332054"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en-US" sz="4000" dirty="0" smtClean="0"/>
                <a:t>实践活动</a:t>
              </a:r>
              <a:endParaRPr lang="zh-CN" altLang="en-US" sz="4000" dirty="0"/>
            </a:p>
          </p:txBody>
        </p:sp>
      </p:grpSp>
      <p:grpSp>
        <p:nvGrpSpPr>
          <p:cNvPr id="18" name="组合 17"/>
          <p:cNvGrpSpPr/>
          <p:nvPr/>
        </p:nvGrpSpPr>
        <p:grpSpPr>
          <a:xfrm>
            <a:off x="2590798" y="5053257"/>
            <a:ext cx="6630404" cy="887151"/>
            <a:chOff x="2251403" y="4427118"/>
            <a:chExt cx="6630404" cy="887151"/>
          </a:xfrm>
        </p:grpSpPr>
        <p:sp>
          <p:nvSpPr>
            <p:cNvPr id="19" name="文本框 18"/>
            <p:cNvSpPr txBox="1"/>
            <p:nvPr/>
          </p:nvSpPr>
          <p:spPr>
            <a:xfrm>
              <a:off x="2251403" y="4592230"/>
              <a:ext cx="933365" cy="556926"/>
            </a:xfrm>
            <a:prstGeom prst="rect">
              <a:avLst/>
            </a:prstGeom>
            <a:noFill/>
            <a:ln w="117475">
              <a:noFill/>
            </a:ln>
          </p:spPr>
          <p:txBody>
            <a:bodyPr wrap="none" rtlCol="0">
              <a:prstTxWarp prst="textPlain">
                <a:avLst/>
              </a:prstTxWarp>
              <a:spAutoFit/>
            </a:bodyPr>
            <a:lstStyle/>
            <a:p>
              <a:r>
                <a:rPr lang="en-US" altLang="zh-CN" spc="100" dirty="0" smtClean="0">
                  <a:solidFill>
                    <a:schemeClr val="accent3">
                      <a:lumMod val="60000"/>
                      <a:lumOff val="40000"/>
                    </a:schemeClr>
                  </a:solidFill>
                  <a:latin typeface="Impact" panose="020B0806030902050204" pitchFamily="34" charset="0"/>
                  <a:cs typeface="Arial" panose="020B0604020202020204" pitchFamily="34" charset="0"/>
                </a:rPr>
                <a:t>/05</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20" name="标题 4"/>
            <p:cNvSpPr txBox="1"/>
            <p:nvPr/>
          </p:nvSpPr>
          <p:spPr>
            <a:xfrm>
              <a:off x="3549753" y="4427118"/>
              <a:ext cx="5332054"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zh-CN" sz="4000" dirty="0"/>
                <a:t>项目应用</a:t>
              </a:r>
              <a:endParaRPr lang="zh-CN" altLang="en-US" sz="4000" dirty="0"/>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问题探讨</a:t>
            </a:r>
            <a:endParaRPr lang="zh-CN" altLang="en-US" sz="2400" b="1" dirty="0"/>
          </a:p>
        </p:txBody>
      </p:sp>
      <p:sp>
        <p:nvSpPr>
          <p:cNvPr id="8" name="标题 4"/>
          <p:cNvSpPr txBox="1"/>
          <p:nvPr/>
        </p:nvSpPr>
        <p:spPr>
          <a:xfrm>
            <a:off x="964788" y="1852675"/>
            <a:ext cx="7190672" cy="3656098"/>
          </a:xfrm>
          <a:prstGeom prst="rect">
            <a:avLst/>
          </a:prstGeom>
        </p:spPr>
        <p:txBody>
          <a:bodyPr anchor="t">
            <a:normAutofit fontScale="9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just">
              <a:lnSpc>
                <a:spcPct val="130000"/>
              </a:lnSpc>
            </a:pPr>
            <a:r>
              <a:rPr lang="zh-CN" altLang="en-US" sz="3200" dirty="0" smtClean="0"/>
              <a:t>       </a:t>
            </a:r>
            <a:r>
              <a:rPr lang="zh-CN" altLang="zh-CN" sz="3200" dirty="0" smtClean="0"/>
              <a:t>以</a:t>
            </a:r>
            <a:r>
              <a:rPr lang="zh-CN" altLang="zh-CN" sz="3200" dirty="0"/>
              <a:t>“采集天气数据”为例，是通过“网络爬取采集天气数据”从互联网上获取所需的天气资源还是使用开源硬件与传感器设计物联网数据采集设备来获取天气信息？小组项目中是否也有同样的问题？要解决这类问题需要学习哪方面知识？</a:t>
            </a:r>
            <a:endParaRPr lang="zh-CN" altLang="zh-CN" sz="3200" dirty="0"/>
          </a:p>
          <a:p>
            <a:pPr algn="just">
              <a:lnSpc>
                <a:spcPct val="130000"/>
              </a:lnSpc>
            </a:pPr>
            <a:endParaRPr lang="zh-CN" altLang="en-US" sz="3200" dirty="0"/>
          </a:p>
        </p:txBody>
      </p:sp>
      <p:pic>
        <p:nvPicPr>
          <p:cNvPr id="2" name="图片 1"/>
          <p:cNvPicPr>
            <a:picLocks noChangeAspect="1"/>
          </p:cNvPicPr>
          <p:nvPr/>
        </p:nvPicPr>
        <p:blipFill rotWithShape="1">
          <a:blip r:embed="rId1"/>
          <a:srcRect b="30834"/>
          <a:stretch>
            <a:fillRect/>
          </a:stretch>
        </p:blipFill>
        <p:spPr>
          <a:xfrm>
            <a:off x="8940204" y="1852675"/>
            <a:ext cx="3376541" cy="5005325"/>
          </a:xfrm>
          <a:prstGeom prst="rect">
            <a:avLst/>
          </a:prstGeom>
        </p:spPr>
      </p:pic>
    </p:spTree>
    <p:custDataLst>
      <p:tags r:id="rId2"/>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教师导学</a:t>
            </a:r>
            <a:endParaRPr lang="zh-CN" altLang="en-US" sz="2400" b="1" dirty="0"/>
          </a:p>
        </p:txBody>
      </p:sp>
      <p:sp>
        <p:nvSpPr>
          <p:cNvPr id="8" name="标题 4"/>
          <p:cNvSpPr txBox="1"/>
          <p:nvPr/>
        </p:nvSpPr>
        <p:spPr>
          <a:xfrm>
            <a:off x="672876" y="1601636"/>
            <a:ext cx="11268401" cy="4327216"/>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nSpc>
                <a:spcPct val="150000"/>
              </a:lnSpc>
            </a:pPr>
            <a:r>
              <a:rPr lang="zh-CN" altLang="en-US" sz="3200" dirty="0" smtClean="0"/>
              <a:t>一、</a:t>
            </a:r>
            <a:r>
              <a:rPr lang="zh-CN" sz="3200" dirty="0"/>
              <a:t>常见的数据采集方法</a:t>
            </a:r>
            <a:endParaRPr lang="zh-CN" sz="3200" dirty="0"/>
          </a:p>
          <a:p>
            <a:pPr>
              <a:lnSpc>
                <a:spcPct val="150000"/>
              </a:lnSpc>
            </a:pPr>
            <a:r>
              <a:rPr lang="en-US" altLang="zh-CN" sz="3200" dirty="0" smtClean="0"/>
              <a:t>1</a:t>
            </a:r>
            <a:r>
              <a:rPr lang="zh-CN" altLang="en-US" sz="3200" dirty="0" smtClean="0"/>
              <a:t>、</a:t>
            </a:r>
            <a:r>
              <a:rPr sz="3200"/>
              <a:t>通过开放数据平台获取数据</a:t>
            </a:r>
            <a:endParaRPr sz="3200"/>
          </a:p>
          <a:p>
            <a:pPr>
              <a:lnSpc>
                <a:spcPct val="150000"/>
              </a:lnSpc>
            </a:pPr>
            <a:r>
              <a:rPr lang="en-US" sz="3200"/>
              <a:t>2</a:t>
            </a:r>
            <a:r>
              <a:rPr lang="zh-CN" altLang="en-US" sz="3200"/>
              <a:t>、</a:t>
            </a:r>
            <a:r>
              <a:rPr sz="3200"/>
              <a:t>通过网络获取数据</a:t>
            </a:r>
            <a:endParaRPr sz="3200"/>
          </a:p>
          <a:p>
            <a:pPr>
              <a:lnSpc>
                <a:spcPct val="150000"/>
              </a:lnSpc>
            </a:pPr>
            <a:r>
              <a:rPr lang="en-US" sz="3200"/>
              <a:t>3</a:t>
            </a:r>
            <a:r>
              <a:rPr lang="zh-CN" altLang="en-US" sz="3200"/>
              <a:t>、</a:t>
            </a:r>
            <a:r>
              <a:rPr sz="3200"/>
              <a:t>通过传感器获取数据</a:t>
            </a:r>
            <a:endParaRPr sz="3200"/>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教师导学</a:t>
            </a:r>
            <a:endParaRPr lang="zh-CN" altLang="en-US" sz="2400" b="1" dirty="0"/>
          </a:p>
        </p:txBody>
      </p:sp>
      <p:sp>
        <p:nvSpPr>
          <p:cNvPr id="8" name="标题 4"/>
          <p:cNvSpPr txBox="1"/>
          <p:nvPr/>
        </p:nvSpPr>
        <p:spPr>
          <a:xfrm>
            <a:off x="643255" y="1409065"/>
            <a:ext cx="11268710" cy="893445"/>
          </a:xfrm>
          <a:prstGeom prst="rect">
            <a:avLst/>
          </a:prstGeom>
        </p:spPr>
        <p:txBody>
          <a:bodyPr anchor="t">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nSpc>
                <a:spcPct val="130000"/>
              </a:lnSpc>
            </a:pPr>
            <a:r>
              <a:rPr lang="zh-CN" sz="2800" dirty="0" smtClean="0"/>
              <a:t>网络爬虫</a:t>
            </a:r>
            <a:endParaRPr lang="zh-CN" sz="2800" dirty="0"/>
          </a:p>
        </p:txBody>
      </p:sp>
      <p:pic>
        <p:nvPicPr>
          <p:cNvPr id="2" name="图片 1"/>
          <p:cNvPicPr>
            <a:picLocks noChangeAspect="1"/>
          </p:cNvPicPr>
          <p:nvPr/>
        </p:nvPicPr>
        <p:blipFill>
          <a:blip r:embed="rId1"/>
          <a:stretch>
            <a:fillRect/>
          </a:stretch>
        </p:blipFill>
        <p:spPr>
          <a:xfrm>
            <a:off x="3335020" y="1599565"/>
            <a:ext cx="5155565" cy="4639945"/>
          </a:xfrm>
          <a:prstGeom prst="rect">
            <a:avLst/>
          </a:prstGeom>
        </p:spPr>
      </p:pic>
    </p:spTree>
    <p:custDataLst>
      <p:tags r:id="rId2"/>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教师导学</a:t>
            </a:r>
            <a:endParaRPr lang="zh-CN" altLang="en-US" sz="2400" b="1" dirty="0"/>
          </a:p>
        </p:txBody>
      </p:sp>
      <p:sp>
        <p:nvSpPr>
          <p:cNvPr id="8" name="标题 4"/>
          <p:cNvSpPr txBox="1"/>
          <p:nvPr/>
        </p:nvSpPr>
        <p:spPr>
          <a:xfrm>
            <a:off x="643379" y="1409329"/>
            <a:ext cx="11268401" cy="2306687"/>
          </a:xfrm>
          <a:prstGeom prst="rect">
            <a:avLst/>
          </a:prstGeom>
        </p:spPr>
        <p:txBody>
          <a:bodyPr anchor="t">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nSpc>
                <a:spcPct val="130000"/>
              </a:lnSpc>
            </a:pPr>
            <a:r>
              <a:rPr lang="zh-CN" sz="2800" dirty="0"/>
              <a:t>使用网络爬虫采集天气数据</a:t>
            </a:r>
            <a:endParaRPr lang="zh-CN" sz="2800" dirty="0"/>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教师导学</a:t>
            </a:r>
            <a:endParaRPr lang="zh-CN" altLang="en-US" sz="2400" b="1" dirty="0"/>
          </a:p>
        </p:txBody>
      </p:sp>
      <p:sp>
        <p:nvSpPr>
          <p:cNvPr id="8" name="标题 4"/>
          <p:cNvSpPr txBox="1"/>
          <p:nvPr/>
        </p:nvSpPr>
        <p:spPr>
          <a:xfrm>
            <a:off x="643255" y="1409065"/>
            <a:ext cx="11268710" cy="989330"/>
          </a:xfrm>
          <a:prstGeom prst="rect">
            <a:avLst/>
          </a:prstGeom>
        </p:spPr>
        <p:txBody>
          <a:bodyPr anchor="t">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nSpc>
                <a:spcPct val="130000"/>
              </a:lnSpc>
            </a:pPr>
            <a:r>
              <a:rPr lang="zh-CN" sz="2800" dirty="0"/>
              <a:t>常见的传感器及其应用</a:t>
            </a:r>
            <a:endParaRPr lang="zh-CN" sz="2800" dirty="0"/>
          </a:p>
        </p:txBody>
      </p:sp>
      <p:pic>
        <p:nvPicPr>
          <p:cNvPr id="4" name="图片 3"/>
          <p:cNvPicPr>
            <a:picLocks noChangeAspect="1"/>
          </p:cNvPicPr>
          <p:nvPr/>
        </p:nvPicPr>
        <p:blipFill>
          <a:blip r:embed="rId1"/>
          <a:stretch>
            <a:fillRect/>
          </a:stretch>
        </p:blipFill>
        <p:spPr>
          <a:xfrm>
            <a:off x="643255" y="2506345"/>
            <a:ext cx="10863580" cy="2580640"/>
          </a:xfrm>
          <a:prstGeom prst="rect">
            <a:avLst/>
          </a:prstGeom>
        </p:spPr>
      </p:pic>
    </p:spTree>
    <p:custDataLst>
      <p:tags r:id="rId2"/>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fontScale="92500"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1" y="375663"/>
            <a:ext cx="2618509"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教师导学</a:t>
            </a:r>
            <a:endParaRPr lang="zh-CN" altLang="en-US" sz="2400" b="1" dirty="0"/>
          </a:p>
        </p:txBody>
      </p:sp>
      <p:sp>
        <p:nvSpPr>
          <p:cNvPr id="8" name="标题 4"/>
          <p:cNvSpPr txBox="1"/>
          <p:nvPr/>
        </p:nvSpPr>
        <p:spPr>
          <a:xfrm>
            <a:off x="643379" y="1409329"/>
            <a:ext cx="11268401" cy="2306687"/>
          </a:xfrm>
          <a:prstGeom prst="rect">
            <a:avLst/>
          </a:prstGeom>
        </p:spPr>
        <p:txBody>
          <a:bodyPr anchor="t">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nSpc>
                <a:spcPct val="130000"/>
              </a:lnSpc>
            </a:pPr>
            <a:r>
              <a:rPr lang="zh-CN" altLang="en-US" sz="2800" dirty="0"/>
              <a:t>如果</a:t>
            </a:r>
            <a:r>
              <a:rPr lang="zh-CN" sz="2800" dirty="0"/>
              <a:t>要获取天气数据</a:t>
            </a:r>
            <a:r>
              <a:rPr lang="zh-CN" altLang="en-US" sz="2800" dirty="0"/>
              <a:t>？</a:t>
            </a:r>
            <a:endParaRPr lang="zh-CN" altLang="en-US" sz="2800" dirty="0"/>
          </a:p>
        </p:txBody>
      </p:sp>
      <p:sp>
        <p:nvSpPr>
          <p:cNvPr id="5" name="标题 4"/>
          <p:cNvSpPr txBox="1"/>
          <p:nvPr/>
        </p:nvSpPr>
        <p:spPr>
          <a:xfrm>
            <a:off x="644014" y="2162439"/>
            <a:ext cx="11268401" cy="2306687"/>
          </a:xfrm>
          <a:prstGeom prst="rect">
            <a:avLst/>
          </a:prstGeom>
        </p:spPr>
        <p:txBody>
          <a:bodyPr anchor="t">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nSpc>
                <a:spcPct val="130000"/>
              </a:lnSpc>
            </a:pPr>
            <a:r>
              <a:rPr lang="zh-CN" altLang="en-US" sz="2800" dirty="0"/>
              <a:t>需要用到那些传感器？</a:t>
            </a:r>
            <a:endParaRPr lang="zh-CN" altLang="en-US" sz="2800"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ISLIDE.VECTOR" val="#259238;"/>
</p:tagLst>
</file>

<file path=ppt/tags/tag11.xml><?xml version="1.0" encoding="utf-8"?>
<p:tagLst xmlns:p="http://schemas.openxmlformats.org/presentationml/2006/main">
  <p:tag name="ISLIDE.VECTOR" val="#259238;"/>
</p:tagLst>
</file>

<file path=ppt/tags/tag12.xml><?xml version="1.0" encoding="utf-8"?>
<p:tagLst xmlns:p="http://schemas.openxmlformats.org/presentationml/2006/main">
  <p:tag name="ISLIDE.VECTOR" val="#259238;"/>
</p:tagLst>
</file>

<file path=ppt/tags/tag13.xml><?xml version="1.0" encoding="utf-8"?>
<p:tagLst xmlns:p="http://schemas.openxmlformats.org/presentationml/2006/main">
  <p:tag name="ISLIDE.VECTOR" val="#259238;"/>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ISLIDE.VECTOR" val="#259238;"/>
</p:tagLst>
</file>

<file path=ppt/tags/tag16.xml><?xml version="1.0" encoding="utf-8"?>
<p:tagLst xmlns:p="http://schemas.openxmlformats.org/presentationml/2006/main">
  <p:tag name="ISLIDE.VECTOR" val="#259238;"/>
</p:tagLst>
</file>

<file path=ppt/tags/tag17.xml><?xml version="1.0" encoding="utf-8"?>
<p:tagLst xmlns:p="http://schemas.openxmlformats.org/presentationml/2006/main">
  <p:tag name="ISLIDE.VECTOR" val="#259238;"/>
</p:tagLst>
</file>

<file path=ppt/tags/tag18.xml><?xml version="1.0" encoding="utf-8"?>
<p:tagLst xmlns:p="http://schemas.openxmlformats.org/presentationml/2006/main">
  <p:tag name="ISLIDE.VECTOR" val="#259238;"/>
</p:tagLst>
</file>

<file path=ppt/tags/tag19.xml><?xml version="1.0" encoding="utf-8"?>
<p:tagLst xmlns:p="http://schemas.openxmlformats.org/presentationml/2006/main">
  <p:tag name="ISLIDE.VECTOR" val="#259238;"/>
</p:tagLst>
</file>

<file path=ppt/tags/tag2.xml><?xml version="1.0" encoding="utf-8"?>
<p:tagLst xmlns:p="http://schemas.openxmlformats.org/presentationml/2006/main">
  <p:tag name="ISLIDE.THEME" val="https://www.islide.cc;"/>
</p:tagLst>
</file>

<file path=ppt/tags/tag20.xml><?xml version="1.0" encoding="utf-8"?>
<p:tagLst xmlns:p="http://schemas.openxmlformats.org/presentationml/2006/main">
  <p:tag name="ISLIDE.VECTOR" val="#259238;"/>
</p:tagLst>
</file>

<file path=ppt/tags/tag21.xml><?xml version="1.0" encoding="utf-8"?>
<p:tagLst xmlns:p="http://schemas.openxmlformats.org/presentationml/2006/main">
  <p:tag name="ISLIDE.VECTOR" val="#259238;"/>
</p:tagLst>
</file>

<file path=ppt/tags/tag22.xml><?xml version="1.0" encoding="utf-8"?>
<p:tagLst xmlns:p="http://schemas.openxmlformats.org/presentationml/2006/main">
  <p:tag name="ISLIDE.VECTOR" val="#259238;"/>
</p:tagLst>
</file>

<file path=ppt/tags/tag23.xml><?xml version="1.0" encoding="utf-8"?>
<p:tagLst xmlns:p="http://schemas.openxmlformats.org/presentationml/2006/main">
  <p:tag name="ISLIDE.VECTOR" val="#259238;"/>
</p:tagLst>
</file>

<file path=ppt/tags/tag24.xml><?xml version="1.0" encoding="utf-8"?>
<p:tagLst xmlns:p="http://schemas.openxmlformats.org/presentationml/2006/main">
  <p:tag name="COMMONDATA" val="eyJoZGlkIjoiZWRlMTllMmJkYTM2ZTE2MTJiODY1Zjk5YmYxODJlNzEifQ=="/>
  <p:tag name="KSO_WPP_MARK_KEY" val="4fe478c1-45e6-4662-9be7-39ac3a84bcd3"/>
  <p:tag name="commondata" val="eyJoZGlkIjoiYTU2ZWIxNjFmNDFhNjc3ZTBjYTVhY2I3MTMyNmRjMmEifQ=="/>
</p:tagLst>
</file>

<file path=ppt/tags/tag3.xml><?xml version="1.0" encoding="utf-8"?>
<p:tagLst xmlns:p="http://schemas.openxmlformats.org/presentationml/2006/main">
  <p:tag name="ISLIDE.THEME" val="https://www.islide.cc;"/>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ISLIDE.VECTOR" val="#259238;"/>
</p:tagLst>
</file>

<file path=ppt/tags/tag6.xml><?xml version="1.0" encoding="utf-8"?>
<p:tagLst xmlns:p="http://schemas.openxmlformats.org/presentationml/2006/main">
  <p:tag name="ISLIDE.VECTOR" val="#259238;"/>
</p:tagLst>
</file>

<file path=ppt/tags/tag7.xml><?xml version="1.0" encoding="utf-8"?>
<p:tagLst xmlns:p="http://schemas.openxmlformats.org/presentationml/2006/main">
  <p:tag name="ISLIDE.VECTOR" val="#259238;"/>
</p:tagLst>
</file>

<file path=ppt/tags/tag8.xml><?xml version="1.0" encoding="utf-8"?>
<p:tagLst xmlns:p="http://schemas.openxmlformats.org/presentationml/2006/main">
  <p:tag name="ISLIDE.VECTOR" val="#259238;"/>
</p:tagLst>
</file>

<file path=ppt/tags/tag9.xml><?xml version="1.0" encoding="utf-8"?>
<p:tagLst xmlns:p="http://schemas.openxmlformats.org/presentationml/2006/main">
  <p:tag name="ISLIDE.VECTOR" val="#259238;"/>
</p:tagLst>
</file>

<file path=ppt/theme/theme1.xml><?xml version="1.0" encoding="utf-8"?>
<a:theme xmlns:a="http://schemas.openxmlformats.org/drawingml/2006/main" name="Office 主题​​1">
  <a:themeElements>
    <a:clrScheme name="紫罗兰色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全雅黑">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1367</Words>
  <Application>WPS 演示</Application>
  <PresentationFormat>宽屏</PresentationFormat>
  <Paragraphs>299</Paragraphs>
  <Slides>22</Slides>
  <Notes>27</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1</vt:i4>
      </vt:variant>
      <vt:variant>
        <vt:lpstr>幻灯片标题</vt:lpstr>
      </vt:variant>
      <vt:variant>
        <vt:i4>22</vt:i4>
      </vt:variant>
    </vt:vector>
  </HeadingPairs>
  <TitlesOfParts>
    <vt:vector size="32" baseType="lpstr">
      <vt:lpstr>Arial</vt:lpstr>
      <vt:lpstr>宋体</vt:lpstr>
      <vt:lpstr>Wingdings</vt:lpstr>
      <vt:lpstr>微软雅黑</vt:lpstr>
      <vt:lpstr>Impact</vt:lpstr>
      <vt:lpstr>Arial Unicode MS</vt:lpstr>
      <vt:lpstr>等线</vt:lpstr>
      <vt:lpstr>Calibri</vt:lpstr>
      <vt:lpstr>Office 主题​​1</vt:lpstr>
      <vt:lpstr>TCLayout.ActiveDocument.1</vt:lpstr>
      <vt:lpstr>PowerPoint 演示文稿</vt:lpstr>
      <vt:lpstr>数据的采集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LING Yun</dc:creator>
  <cp:lastModifiedBy>彭远同</cp:lastModifiedBy>
  <cp:revision>269</cp:revision>
  <cp:lastPrinted>2022-10-05T09:28:00Z</cp:lastPrinted>
  <dcterms:created xsi:type="dcterms:W3CDTF">2022-05-01T11:16:00Z</dcterms:created>
  <dcterms:modified xsi:type="dcterms:W3CDTF">2024-09-02T06:18:40Z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C6FCDC390E854C42BFA638D44EDF25FB_13</vt:lpwstr>
  </property>
  <property fmtid="{D5CDD505-2E9C-101B-9397-08002B2CF9AE}" pid="3" name="KSOProductBuildVer">
    <vt:lpwstr>2052-12.1.0.17857</vt:lpwstr>
  </property>
</Properties>
</file>