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4065" r:id="rId5"/>
    <p:sldId id="4066" r:id="rId6"/>
    <p:sldId id="4074" r:id="rId7"/>
    <p:sldId id="4075" r:id="rId8"/>
    <p:sldId id="4079" r:id="rId9"/>
    <p:sldId id="4120" r:id="rId10"/>
    <p:sldId id="4081" r:id="rId11"/>
    <p:sldId id="4082" r:id="rId12"/>
  </p:sldIdLst>
  <p:sldSz cx="12192000" cy="6858000"/>
  <p:notesSz cx="6798945" cy="9929495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5DD9"/>
    <a:srgbClr val="1480D1"/>
    <a:srgbClr val="AC9EE8"/>
    <a:srgbClr val="FF9999"/>
    <a:srgbClr val="FFFFFF"/>
    <a:srgbClr val="9B57D3"/>
    <a:srgbClr val="D6543A"/>
    <a:srgbClr val="64A7CE"/>
    <a:srgbClr val="475C9D"/>
    <a:srgbClr val="6A0A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97" autoAdjust="0"/>
    <p:restoredTop sz="96424" autoAdjust="0"/>
  </p:normalViewPr>
  <p:slideViewPr>
    <p:cSldViewPr snapToGrid="0">
      <p:cViewPr varScale="1">
        <p:scale>
          <a:sx n="116" d="100"/>
          <a:sy n="116" d="100"/>
        </p:scale>
        <p:origin x="25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4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7.xml"/><Relationship Id="rId2" Type="http://schemas.openxmlformats.org/officeDocument/2006/relationships/image" Target="../media/image5.png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.xml"/><Relationship Id="rId4" Type="http://schemas.openxmlformats.org/officeDocument/2006/relationships/image" Target="../media/image7.png"/><Relationship Id="rId3" Type="http://schemas.openxmlformats.org/officeDocument/2006/relationships/tags" Target="../tags/tag9.xml"/><Relationship Id="rId2" Type="http://schemas.openxmlformats.org/officeDocument/2006/relationships/image" Target="../media/image6.png"/><Relationship Id="rId1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750350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</a:t>
            </a:r>
            <a:r>
              <a:rPr lang="zh-CN" altLang="en-US" sz="2400" b="0" dirty="0" smtClean="0"/>
              <a:t>组  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673099" y="382452"/>
            <a:ext cx="10113092" cy="33678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 smtClean="0"/>
              <a:t>第</a:t>
            </a:r>
            <a:r>
              <a:rPr lang="en-US" altLang="zh-CN" sz="5400" dirty="0" smtClean="0"/>
              <a:t>2</a:t>
            </a:r>
            <a:r>
              <a:rPr lang="zh-CN" altLang="en-US" sz="5400" dirty="0" smtClean="0"/>
              <a:t>单元 </a:t>
            </a:r>
            <a:r>
              <a:rPr lang="zh-CN" altLang="en-US" sz="5400" dirty="0"/>
              <a:t>初识数据科学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altLang="zh-CN" sz="3600" dirty="0"/>
              <a:t>第</a:t>
            </a:r>
            <a:r>
              <a:rPr lang="en-US" sz="3600" dirty="0"/>
              <a:t>4</a:t>
            </a:r>
            <a:r>
              <a:rPr altLang="zh-CN" sz="3600" dirty="0"/>
              <a:t>节 数据</a:t>
            </a:r>
            <a:r>
              <a:rPr lang="zh-CN" sz="3600" dirty="0"/>
              <a:t>可视化</a:t>
            </a:r>
            <a:r>
              <a:rPr lang="en-US" altLang="zh-CN" sz="3600" dirty="0" smtClean="0"/>
              <a:t> </a:t>
            </a:r>
            <a:endParaRPr lang="en-US" altLang="zh-CN" sz="3900" dirty="0" smtClean="0">
              <a:solidFill>
                <a:srgbClr val="9B57D3"/>
              </a:solidFill>
            </a:endParaRPr>
          </a:p>
          <a:p>
            <a:pPr>
              <a:lnSpc>
                <a:spcPct val="120000"/>
              </a:lnSpc>
            </a:pPr>
            <a:endParaRPr lang="en-US" altLang="zh-CN" sz="3900" dirty="0" smtClean="0"/>
          </a:p>
          <a:p>
            <a:pPr>
              <a:lnSpc>
                <a:spcPct val="120000"/>
              </a:lnSpc>
            </a:pPr>
            <a:r>
              <a:rPr lang="zh-CN" altLang="en-US" sz="3900" dirty="0" smtClean="0"/>
              <a:t>八年级</a:t>
            </a:r>
            <a:r>
              <a:rPr lang="en-US" altLang="zh-CN" sz="3900" dirty="0" smtClean="0"/>
              <a:t>  </a:t>
            </a:r>
            <a:r>
              <a:rPr lang="zh-CN" altLang="en-US" sz="3900" dirty="0"/>
              <a:t>上册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252573" y="1158213"/>
              <a:ext cx="1555606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</a:rPr>
                <a:t>第</a:t>
              </a:r>
              <a:r>
                <a:rPr lang="en-US" altLang="zh-CN" sz="2400" b="1" dirty="0" smtClean="0">
                  <a:solidFill>
                    <a:schemeClr val="bg1"/>
                  </a:solidFill>
                </a:rPr>
                <a:t>1</a:t>
              </a:r>
              <a:r>
                <a:rPr lang="zh-CN" altLang="en-US" sz="2400" b="1" dirty="0" smtClean="0">
                  <a:solidFill>
                    <a:schemeClr val="bg1"/>
                  </a:solidFill>
                </a:rPr>
                <a:t>课时  </a:t>
              </a:r>
              <a:r>
                <a:rPr lang="zh-CN" altLang="en-US" sz="2400" b="1" dirty="0" smtClean="0">
                  <a:solidFill>
                    <a:schemeClr val="bg1"/>
                  </a:solidFill>
                </a:rPr>
                <a:t>数据可视化</a:t>
              </a:r>
              <a:endParaRPr lang="zh-CN" altLang="en-US" sz="2400" b="1" dirty="0" smtClean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" name="组合 16"/>
          <p:cNvGrpSpPr/>
          <p:nvPr/>
        </p:nvGrpSpPr>
        <p:grpSpPr>
          <a:xfrm>
            <a:off x="2590798" y="1578207"/>
            <a:ext cx="7073748" cy="887151"/>
            <a:chOff x="2251405" y="1618612"/>
            <a:chExt cx="7073748" cy="887151"/>
          </a:xfrm>
        </p:grpSpPr>
        <p:sp>
          <p:nvSpPr>
            <p:cNvPr id="9" name="标题 4"/>
            <p:cNvSpPr txBox="1"/>
            <p:nvPr/>
          </p:nvSpPr>
          <p:spPr>
            <a:xfrm>
              <a:off x="3549753" y="1618612"/>
              <a:ext cx="5775400" cy="887151"/>
            </a:xfrm>
            <a:prstGeom prst="rect">
              <a:avLst/>
            </a:prstGeom>
          </p:spPr>
          <p:txBody>
            <a:bodyPr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/>
                <a:t>问题探讨</a:t>
              </a:r>
              <a:endParaRPr lang="zh-CN" altLang="en-US" sz="4000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51405" y="1783725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/01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90799" y="2405695"/>
            <a:ext cx="6630404" cy="887151"/>
            <a:chOff x="2251404" y="2501247"/>
            <a:chExt cx="6630404" cy="887151"/>
          </a:xfrm>
        </p:grpSpPr>
        <p:sp>
          <p:nvSpPr>
            <p:cNvPr id="11" name="文本框 10"/>
            <p:cNvSpPr txBox="1"/>
            <p:nvPr/>
          </p:nvSpPr>
          <p:spPr>
            <a:xfrm>
              <a:off x="2251404" y="2666359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/02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标题 4"/>
            <p:cNvSpPr txBox="1"/>
            <p:nvPr/>
          </p:nvSpPr>
          <p:spPr>
            <a:xfrm>
              <a:off x="3549754" y="2501247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/>
                <a:t>教师导学</a:t>
              </a:r>
              <a:endParaRPr lang="zh-CN" altLang="en-US" sz="4000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590798" y="3233182"/>
            <a:ext cx="6630404" cy="887151"/>
            <a:chOff x="2251403" y="3383885"/>
            <a:chExt cx="6630404" cy="887151"/>
          </a:xfrm>
        </p:grpSpPr>
        <p:sp>
          <p:nvSpPr>
            <p:cNvPr id="13" name="文本框 12"/>
            <p:cNvSpPr txBox="1"/>
            <p:nvPr/>
          </p:nvSpPr>
          <p:spPr>
            <a:xfrm>
              <a:off x="2251403" y="3548997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/03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标题 4"/>
            <p:cNvSpPr txBox="1"/>
            <p:nvPr/>
          </p:nvSpPr>
          <p:spPr>
            <a:xfrm>
              <a:off x="3549753" y="3383885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/>
                <a:t>自主学习与实践</a:t>
              </a:r>
              <a:endParaRPr lang="zh-CN" altLang="en-US" sz="4000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90798" y="4060669"/>
            <a:ext cx="6630404" cy="887151"/>
            <a:chOff x="2251403" y="4427118"/>
            <a:chExt cx="6630404" cy="887151"/>
          </a:xfrm>
        </p:grpSpPr>
        <p:sp>
          <p:nvSpPr>
            <p:cNvPr id="15" name="文本框 14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/04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/>
                <a:t>体验活动</a:t>
              </a:r>
              <a:endParaRPr lang="zh-CN" altLang="en-US" sz="4000" dirty="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90798" y="4888157"/>
            <a:ext cx="6630404" cy="1714556"/>
            <a:chOff x="2251403" y="4427118"/>
            <a:chExt cx="6630404" cy="1714556"/>
          </a:xfrm>
        </p:grpSpPr>
        <p:sp>
          <p:nvSpPr>
            <p:cNvPr id="19" name="文本框 18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/05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>
                  <a:sym typeface="+mn-ea"/>
                </a:rPr>
                <a:t>实践活动</a:t>
              </a:r>
              <a:endParaRPr lang="zh-CN" altLang="en-US" sz="4000" dirty="0"/>
            </a:p>
            <a:p>
              <a:pPr>
                <a:lnSpc>
                  <a:spcPct val="130000"/>
                </a:lnSpc>
              </a:pPr>
              <a:endParaRPr lang="zh-CN" altLang="en-US" sz="4000" dirty="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251403" y="5419635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/06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标题 4"/>
            <p:cNvSpPr txBox="1"/>
            <p:nvPr/>
          </p:nvSpPr>
          <p:spPr>
            <a:xfrm>
              <a:off x="3549753" y="5254523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>
                  <a:sym typeface="+mn-ea"/>
                </a:rPr>
                <a:t>项目</a:t>
              </a:r>
              <a:r>
                <a:rPr lang="zh-CN" altLang="en-US" sz="4000" dirty="0" smtClean="0">
                  <a:sym typeface="+mn-ea"/>
                </a:rPr>
                <a:t>应用</a:t>
              </a:r>
              <a:endParaRPr lang="zh-CN" altLang="en-US" sz="4000" dirty="0"/>
            </a:p>
            <a:p>
              <a:pPr>
                <a:lnSpc>
                  <a:spcPct val="130000"/>
                </a:lnSpc>
              </a:pPr>
              <a:endParaRPr lang="zh-CN" altLang="en-US" sz="4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问题探讨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964788" y="1852675"/>
            <a:ext cx="7190672" cy="3656098"/>
          </a:xfrm>
          <a:prstGeom prst="rect">
            <a:avLst/>
          </a:prstGeom>
        </p:spPr>
        <p:txBody>
          <a:bodyPr anchor="t">
            <a:normAutofit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zh-CN" altLang="en-US" sz="3200" dirty="0" smtClean="0"/>
              <a:t>       </a:t>
            </a:r>
            <a:r>
              <a:rPr lang="zh-CN" altLang="zh-CN" sz="3200" dirty="0" smtClean="0"/>
              <a:t>经过了前面的学习</a:t>
            </a:r>
            <a:r>
              <a:rPr lang="zh-CN" altLang="zh-CN" sz="3200" dirty="0"/>
              <a:t>，我们已经从数据中分析出了许多答案，但似乎都是某些抽象的工具，如何让没有参与本项目的同学一眼看出其中的规律？生活中有哪些图表或者广告让你</a:t>
            </a:r>
            <a:r>
              <a:rPr lang="zh-CN" altLang="zh-CN" sz="3200" dirty="0"/>
              <a:t>印象深刻？小组项目中是否也有同样的问题？</a:t>
            </a:r>
            <a:endParaRPr lang="zh-CN" altLang="zh-CN" sz="3200" dirty="0"/>
          </a:p>
          <a:p>
            <a:pPr algn="just">
              <a:lnSpc>
                <a:spcPct val="130000"/>
              </a:lnSpc>
            </a:pPr>
            <a:endParaRPr lang="zh-CN" altLang="en-US" sz="32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b="30834"/>
          <a:stretch>
            <a:fillRect/>
          </a:stretch>
        </p:blipFill>
        <p:spPr>
          <a:xfrm>
            <a:off x="8940204" y="1852675"/>
            <a:ext cx="3376541" cy="5005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72876" y="1601636"/>
            <a:ext cx="11268401" cy="4327216"/>
          </a:xfrm>
          <a:prstGeom prst="rect">
            <a:avLst/>
          </a:prstGeom>
        </p:spPr>
        <p:txBody>
          <a:bodyPr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3200" dirty="0" smtClean="0"/>
              <a:t>一、</a:t>
            </a:r>
            <a:r>
              <a:rPr lang="zh-CN" sz="3200" dirty="0"/>
              <a:t>常见的数据</a:t>
            </a:r>
            <a:r>
              <a:rPr lang="zh-CN" sz="3200" dirty="0"/>
              <a:t>可视化方法</a:t>
            </a:r>
            <a:endParaRPr lang="zh-CN" sz="3200" dirty="0"/>
          </a:p>
          <a:p>
            <a:pPr>
              <a:lnSpc>
                <a:spcPct val="150000"/>
              </a:lnSpc>
            </a:pPr>
            <a:r>
              <a:rPr sz="3200"/>
              <a:t>①图表</a:t>
            </a:r>
            <a:endParaRPr sz="3200"/>
          </a:p>
          <a:p>
            <a:pPr>
              <a:lnSpc>
                <a:spcPct val="150000"/>
              </a:lnSpc>
            </a:pPr>
            <a:r>
              <a:rPr sz="3200"/>
              <a:t>②动画</a:t>
            </a:r>
            <a:endParaRPr sz="3200"/>
          </a:p>
          <a:p>
            <a:pPr>
              <a:lnSpc>
                <a:spcPct val="150000"/>
              </a:lnSpc>
            </a:pPr>
            <a:r>
              <a:rPr sz="3200"/>
              <a:t>③词云</a:t>
            </a:r>
            <a:endParaRPr sz="320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体验</a:t>
            </a:r>
            <a:r>
              <a:rPr lang="zh-CN" altLang="en-US" sz="2400" b="1" dirty="0"/>
              <a:t>活动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3379" y="1409329"/>
            <a:ext cx="11268401" cy="2306687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2800" dirty="0" smtClean="0"/>
              <a:t>利用电子资源包，体验</a:t>
            </a:r>
            <a:r>
              <a:rPr lang="en-US" altLang="zh-CN" sz="2800" dirty="0" smtClean="0"/>
              <a:t>python</a:t>
            </a:r>
            <a:r>
              <a:rPr lang="zh-CN" altLang="en-US" sz="2800" dirty="0" smtClean="0"/>
              <a:t>第三方库生成词云（可以试着使用与自己生活息息相关的文本</a:t>
            </a:r>
            <a:r>
              <a:rPr lang="zh-CN" altLang="en-US" sz="2800" dirty="0" smtClean="0"/>
              <a:t>数据）</a:t>
            </a:r>
            <a:endParaRPr lang="zh-CN" altLang="en-US" sz="2800" dirty="0" smtClean="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828800" y="2920365"/>
            <a:ext cx="7349490" cy="373253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实践活动</a:t>
            </a:r>
            <a:r>
              <a:rPr lang="en-US" altLang="zh-CN" sz="2400" b="1" dirty="0" smtClean="0"/>
              <a:t>1</a:t>
            </a:r>
            <a:endParaRPr lang="en-US" altLang="zh-CN" sz="2400" b="1" dirty="0" smtClean="0"/>
          </a:p>
        </p:txBody>
      </p:sp>
      <p:sp>
        <p:nvSpPr>
          <p:cNvPr id="2" name="矩形 1"/>
          <p:cNvSpPr/>
          <p:nvPr/>
        </p:nvSpPr>
        <p:spPr>
          <a:xfrm>
            <a:off x="636458" y="1281506"/>
            <a:ext cx="9392920" cy="6076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dirty="0" smtClean="0">
                <a:latin typeface="+mj-lt"/>
                <a:ea typeface="+mj-ea"/>
                <a:cs typeface="+mj-cs"/>
              </a:rPr>
              <a:t>1</a:t>
            </a:r>
            <a:r>
              <a:rPr lang="zh-CN" altLang="en-US" sz="2800" b="1" dirty="0" smtClean="0">
                <a:latin typeface="+mj-lt"/>
                <a:ea typeface="+mj-ea"/>
                <a:cs typeface="+mj-cs"/>
              </a:rPr>
              <a:t>、使用电子素材进行</a:t>
            </a:r>
            <a:r>
              <a:rPr lang="en-US" altLang="zh-CN" sz="2800" b="1" dirty="0" smtClean="0">
                <a:latin typeface="+mj-lt"/>
                <a:ea typeface="+mj-ea"/>
                <a:cs typeface="+mj-cs"/>
              </a:rPr>
              <a:t>Excel</a:t>
            </a:r>
            <a:r>
              <a:rPr lang="zh-CN" altLang="en-US" sz="2800" b="1" dirty="0" smtClean="0">
                <a:latin typeface="+mj-lt"/>
                <a:ea typeface="+mj-ea"/>
                <a:cs typeface="+mj-cs"/>
              </a:rPr>
              <a:t>数据可视化（选做部分</a:t>
            </a:r>
            <a:r>
              <a:rPr lang="zh-CN" altLang="en-US" sz="2800" b="1" dirty="0" smtClean="0">
                <a:latin typeface="+mj-lt"/>
                <a:ea typeface="+mj-ea"/>
                <a:cs typeface="+mj-cs"/>
              </a:rPr>
              <a:t>即可）</a:t>
            </a:r>
            <a:endParaRPr lang="zh-CN" altLang="en-US" sz="2800" b="1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054860" y="4577080"/>
            <a:ext cx="7443470" cy="1600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054860" y="2388235"/>
            <a:ext cx="6555740" cy="208089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实践活动</a:t>
            </a:r>
            <a:r>
              <a:rPr lang="en-US" altLang="zh-CN" sz="2400" b="1" dirty="0" smtClean="0"/>
              <a:t>2</a:t>
            </a:r>
            <a:endParaRPr lang="en-US" altLang="zh-CN" sz="2400" b="1" dirty="0" smtClean="0"/>
          </a:p>
        </p:txBody>
      </p:sp>
      <p:sp>
        <p:nvSpPr>
          <p:cNvPr id="2" name="矩形 1"/>
          <p:cNvSpPr/>
          <p:nvPr/>
        </p:nvSpPr>
        <p:spPr>
          <a:xfrm>
            <a:off x="2232530" y="1281506"/>
            <a:ext cx="4224655" cy="6076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dirty="0" smtClean="0">
                <a:latin typeface="+mj-lt"/>
                <a:ea typeface="+mj-ea"/>
                <a:cs typeface="+mj-cs"/>
              </a:rPr>
              <a:t>2</a:t>
            </a:r>
            <a:r>
              <a:rPr lang="zh-CN" altLang="en-US" sz="2800" b="1" dirty="0" smtClean="0">
                <a:latin typeface="+mj-lt"/>
                <a:ea typeface="+mj-ea"/>
                <a:cs typeface="+mj-cs"/>
              </a:rPr>
              <a:t>、编程</a:t>
            </a:r>
            <a:r>
              <a:rPr lang="zh-CN" altLang="en-US" sz="2800" b="1" dirty="0" smtClean="0">
                <a:latin typeface="+mj-lt"/>
                <a:ea typeface="+mj-ea"/>
                <a:cs typeface="+mj-cs"/>
              </a:rPr>
              <a:t>实现数据</a:t>
            </a:r>
            <a:r>
              <a:rPr lang="zh-CN" altLang="en-US" sz="2800" b="1" dirty="0" smtClean="0">
                <a:latin typeface="+mj-lt"/>
                <a:ea typeface="+mj-ea"/>
                <a:cs typeface="+mj-cs"/>
              </a:rPr>
              <a:t>可视化</a:t>
            </a:r>
            <a:endParaRPr lang="zh-CN" altLang="en-US" sz="2800" b="1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32660" y="2867660"/>
            <a:ext cx="5404485" cy="192532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/>
          </a:p>
          <a:p>
            <a:r>
              <a:rPr lang="zh-CN" altLang="en-US"/>
              <a:t>plt.plot(df1.温度)</a:t>
            </a:r>
            <a:endParaRPr lang="zh-CN" altLang="en-US"/>
          </a:p>
          <a:p>
            <a:r>
              <a:rPr lang="zh-CN" altLang="en-US"/>
              <a:t>plt.show()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072510" y="2482926"/>
            <a:ext cx="6519545" cy="607695"/>
          </a:xfrm>
          <a:prstGeom prst="rect">
            <a:avLst/>
          </a:prstGeom>
        </p:spPr>
        <p:txBody>
          <a:bodyPr wrap="none">
            <a:spAutoFit/>
          </a:bodyPr>
          <a:p>
            <a:pPr indent="266700" algn="just">
              <a:lnSpc>
                <a:spcPct val="120000"/>
              </a:lnSpc>
              <a:spcAft>
                <a:spcPts val="0"/>
              </a:spcAft>
            </a:pPr>
            <a:r>
              <a:rPr lang="zh-CN" altLang="en-US" sz="2800" b="1" dirty="0" smtClean="0">
                <a:latin typeface="+mj-lt"/>
                <a:ea typeface="+mj-ea"/>
                <a:cs typeface="+mj-cs"/>
              </a:rPr>
              <a:t>核心：读取数据至</a:t>
            </a:r>
            <a:r>
              <a:rPr lang="en-US" altLang="zh-CN" sz="2800" b="1" dirty="0" smtClean="0">
                <a:latin typeface="+mj-lt"/>
                <a:ea typeface="+mj-ea"/>
                <a:cs typeface="+mj-cs"/>
              </a:rPr>
              <a:t>df</a:t>
            </a:r>
            <a:r>
              <a:rPr lang="zh-CN" altLang="en-US" sz="2800" b="1" dirty="0" smtClean="0">
                <a:latin typeface="+mj-lt"/>
                <a:ea typeface="+mj-ea"/>
                <a:cs typeface="+mj-cs"/>
              </a:rPr>
              <a:t>后，调用绘图</a:t>
            </a:r>
            <a:r>
              <a:rPr lang="zh-CN" altLang="en-US" sz="2800" b="1" dirty="0" smtClean="0">
                <a:latin typeface="+mj-lt"/>
                <a:ea typeface="+mj-ea"/>
                <a:cs typeface="+mj-cs"/>
              </a:rPr>
              <a:t>函数</a:t>
            </a:r>
            <a:endParaRPr lang="zh-CN" altLang="en-US" sz="2800" b="1" dirty="0" smtClean="0"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实践活动</a:t>
            </a:r>
            <a:endParaRPr lang="zh-CN" altLang="en-US" sz="2400" b="1" dirty="0"/>
          </a:p>
        </p:txBody>
      </p:sp>
      <p:sp>
        <p:nvSpPr>
          <p:cNvPr id="2" name="矩形 1"/>
          <p:cNvSpPr/>
          <p:nvPr/>
        </p:nvSpPr>
        <p:spPr>
          <a:xfrm>
            <a:off x="1571796" y="2179147"/>
            <a:ext cx="5221301" cy="6331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6700" algn="just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3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>
                <a:latin typeface="+mj-lt"/>
                <a:ea typeface="+mj-ea"/>
                <a:cs typeface="+mj-cs"/>
              </a:rPr>
              <a:t>调试运行，组内交流</a:t>
            </a:r>
            <a:r>
              <a:rPr lang="zh-CN" altLang="en-US" sz="3200" b="1" dirty="0">
                <a:latin typeface="+mj-lt"/>
                <a:ea typeface="+mj-ea"/>
                <a:cs typeface="+mj-cs"/>
              </a:rPr>
              <a:t>。</a:t>
            </a:r>
            <a:endParaRPr lang="zh-CN" altLang="en-U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597444" y="3280994"/>
            <a:ext cx="4810932" cy="6331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just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4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>
                <a:latin typeface="+mj-lt"/>
                <a:ea typeface="+mj-ea"/>
                <a:cs typeface="+mj-cs"/>
              </a:rPr>
              <a:t>展示、汇报与交流。</a:t>
            </a:r>
            <a:endParaRPr lang="zh-CN" altLang="zh-CN" sz="32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07179" y="2258062"/>
            <a:ext cx="3023141" cy="4599938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项目应用</a:t>
            </a:r>
            <a:endParaRPr lang="zh-CN" altLang="en-US" sz="2400" b="1" dirty="0"/>
          </a:p>
        </p:txBody>
      </p:sp>
      <p:sp>
        <p:nvSpPr>
          <p:cNvPr id="2" name="矩形 1"/>
          <p:cNvSpPr/>
          <p:nvPr/>
        </p:nvSpPr>
        <p:spPr>
          <a:xfrm>
            <a:off x="1084471" y="1952731"/>
            <a:ext cx="7622923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1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>
                <a:latin typeface="+mj-lt"/>
                <a:ea typeface="+mj-ea"/>
                <a:cs typeface="+mj-cs"/>
              </a:rPr>
              <a:t>讨论相关知识在小组项目中解决问题的作用并做好记录</a:t>
            </a:r>
            <a:r>
              <a:rPr lang="zh-CN" altLang="zh-CN" sz="3200" b="1" dirty="0" smtClean="0">
                <a:latin typeface="+mj-lt"/>
                <a:ea typeface="+mj-ea"/>
                <a:cs typeface="+mj-cs"/>
              </a:rPr>
              <a:t>。</a:t>
            </a:r>
            <a:endParaRPr lang="zh-CN" altLang="en-U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84471" y="3724127"/>
            <a:ext cx="7400501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2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 smtClean="0"/>
              <a:t>及时</a:t>
            </a:r>
            <a:r>
              <a:rPr lang="zh-CN" altLang="zh-CN" sz="3200" b="1" dirty="0"/>
              <a:t>做好项目的纸质讨论材和电子档案的更新、整理与保存。</a:t>
            </a:r>
            <a:endParaRPr lang="zh-CN" altLang="zh-CN" sz="3200" b="1" dirty="0"/>
          </a:p>
          <a:p>
            <a:pPr indent="266700" algn="just">
              <a:lnSpc>
                <a:spcPct val="120000"/>
              </a:lnSpc>
            </a:pPr>
            <a:endParaRPr lang="zh-CN" altLang="zh-CN" sz="32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589" y="4184822"/>
            <a:ext cx="2281272" cy="2277762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ISLIDE.VECTOR" val="#259238;"/>
</p:tagLst>
</file>

<file path=ppt/tags/tag11.xml><?xml version="1.0" encoding="utf-8"?>
<p:tagLst xmlns:p="http://schemas.openxmlformats.org/presentationml/2006/main">
  <p:tag name="ISLIDE.VECTOR" val="#259238;"/>
</p:tagLst>
</file>

<file path=ppt/tags/tag12.xml><?xml version="1.0" encoding="utf-8"?>
<p:tagLst xmlns:p="http://schemas.openxmlformats.org/presentationml/2006/main">
  <p:tag name="ISLIDE.VECTOR" val="#259238;"/>
</p:tagLst>
</file>

<file path=ppt/tags/tag13.xml><?xml version="1.0" encoding="utf-8"?>
<p:tagLst xmlns:p="http://schemas.openxmlformats.org/presentationml/2006/main">
  <p:tag name="ISLIDE.VECTOR" val="#259238;"/>
</p:tagLst>
</file>

<file path=ppt/tags/tag14.xml><?xml version="1.0" encoding="utf-8"?>
<p:tagLst xmlns:p="http://schemas.openxmlformats.org/presentationml/2006/main">
  <p:tag name="COMMONDATA" val="eyJoZGlkIjoiMzdkY2Q3NTg4NzlhZmIwNmQxODRjYTRmYmYyNWExOGMifQ=="/>
  <p:tag name="KSO_WPP_MARK_KEY" val="4fe478c1-45e6-4662-9be7-39ac3a84bcd3"/>
  <p:tag name="commondata" val="eyJoZGlkIjoiYTU2ZWIxNjFmNDFhNjc3ZTBjYTVhY2I3MTMyNmRjMmEifQ=="/>
</p:tagLst>
</file>

<file path=ppt/tags/tag2.xml><?xml version="1.0" encoding="utf-8"?>
<p:tagLst xmlns:p="http://schemas.openxmlformats.org/presentationml/2006/main">
  <p:tag name="ISLIDE.THEME" val="https://www.islide.cc;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ISLIDE.VECTOR" val="#259238;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ISLIDE.VECTOR" val="#259238;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648</Words>
  <Application>WPS 演示</Application>
  <PresentationFormat>宽屏</PresentationFormat>
  <Paragraphs>133</Paragraphs>
  <Slides>9</Slides>
  <Notes>27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Impact</vt:lpstr>
      <vt:lpstr>Arial Unicode MS</vt:lpstr>
      <vt:lpstr>等线</vt:lpstr>
      <vt:lpstr>Calibri</vt:lpstr>
      <vt:lpstr>Office 主题​​1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彭远同</cp:lastModifiedBy>
  <cp:revision>267</cp:revision>
  <cp:lastPrinted>2022-10-05T09:28:00Z</cp:lastPrinted>
  <dcterms:created xsi:type="dcterms:W3CDTF">2022-05-01T11:16:00Z</dcterms:created>
  <dcterms:modified xsi:type="dcterms:W3CDTF">2024-09-02T06:19:06Z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C6FCDC390E854C42BFA638D44EDF25FB_13</vt:lpwstr>
  </property>
  <property fmtid="{D5CDD505-2E9C-101B-9397-08002B2CF9AE}" pid="3" name="KSOProductBuildVer">
    <vt:lpwstr>2052-12.1.0.17857</vt:lpwstr>
  </property>
</Properties>
</file>