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65" r:id="rId6"/>
    <p:sldId id="4066" r:id="rId7"/>
    <p:sldId id="4074" r:id="rId8"/>
    <p:sldId id="4075" r:id="rId9"/>
    <p:sldId id="4105" r:id="rId10"/>
    <p:sldId id="4107" r:id="rId11"/>
    <p:sldId id="4136" r:id="rId12"/>
    <p:sldId id="4134" r:id="rId13"/>
    <p:sldId id="4135" r:id="rId14"/>
    <p:sldId id="4137" r:id="rId15"/>
    <p:sldId id="4126" r:id="rId16"/>
    <p:sldId id="4138" r:id="rId17"/>
    <p:sldId id="4127" r:id="rId18"/>
    <p:sldId id="4139" r:id="rId19"/>
  </p:sldIdLst>
  <p:sldSz cx="12192000" cy="6858000"/>
  <p:notesSz cx="6798945" cy="9929495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37" d="100"/>
          <a:sy n="37" d="100"/>
        </p:scale>
        <p:origin x="48" y="9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9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3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第</a:t>
            </a:r>
            <a:r>
              <a:rPr lang="en-US" altLang="zh-CN" sz="5400" dirty="0"/>
              <a:t>1</a:t>
            </a:r>
            <a:r>
              <a:rPr lang="zh-CN" altLang="en-US" sz="5400" dirty="0"/>
              <a:t>单元 物联网入门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sz="3600" dirty="0"/>
              <a:t>2</a:t>
            </a:r>
            <a:r>
              <a:rPr altLang="zh-CN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物联网的终端设备</a:t>
            </a:r>
            <a:endParaRPr lang="en-US" altLang="zh-CN" sz="3900" dirty="0">
              <a:solidFill>
                <a:srgbClr val="9B57D3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八年级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714489" cy="714778"/>
            <a:chOff x="0" y="1049628"/>
            <a:chExt cx="2928949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2507" y="1158213"/>
              <a:ext cx="2046442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 smtClean="0">
                  <a:solidFill>
                    <a:schemeClr val="bg1"/>
                  </a:solidFill>
                </a:rPr>
                <a:t>2</a:t>
              </a:r>
              <a:r>
                <a:rPr lang="zh-CN" altLang="en-US" sz="2400" b="1" dirty="0" smtClean="0">
                  <a:solidFill>
                    <a:schemeClr val="bg1"/>
                  </a:solidFill>
                </a:rPr>
                <a:t>课时   智能终端的I/O引脚</a:t>
              </a:r>
              <a:endParaRPr lang="zh-CN" altLang="en-US" sz="2400" b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自主学习与思考</a:t>
              </a:r>
              <a:endParaRPr lang="zh-CN" altLang="en-US" sz="4000" dirty="0" smtClean="0"/>
            </a:p>
            <a:p>
              <a:pPr>
                <a:lnSpc>
                  <a:spcPct val="130000"/>
                </a:lnSpc>
              </a:pPr>
              <a:endParaRPr lang="zh-CN" altLang="en-US" sz="4000" dirty="0" smtClean="0">
                <a:sym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实验活动</a:t>
              </a:r>
              <a:endParaRPr lang="zh-CN" altLang="en-US" sz="4000" dirty="0" smtClean="0">
                <a:sym typeface="+mn-ea"/>
              </a:endParaRPr>
            </a:p>
            <a:p>
              <a:pPr>
                <a:lnSpc>
                  <a:spcPct val="130000"/>
                </a:lnSpc>
              </a:pPr>
              <a:endParaRPr lang="zh-CN" altLang="en-US" sz="4000" dirty="0" smtClean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3883660" y="2001520"/>
            <a:ext cx="4358005" cy="285496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just">
              <a:lnSpc>
                <a:spcPct val="130000"/>
              </a:lnSpc>
            </a:pPr>
            <a:r>
              <a:rPr lang="zh-CN" altLang="en-US" sz="2200" dirty="0"/>
              <a:t>引脚（pin）是指从集成电路（芯片）内部电路引出的与外围电路的接线。</a:t>
            </a:r>
            <a:endParaRPr lang="zh-CN" altLang="en-US" sz="2200" dirty="0"/>
          </a:p>
          <a:p>
            <a:pPr indent="457200" algn="just">
              <a:lnSpc>
                <a:spcPct val="130000"/>
              </a:lnSpc>
            </a:pPr>
            <a:r>
              <a:rPr lang="zh-CN" altLang="en-US" sz="2200" dirty="0"/>
              <a:t>你能找到左图智能终端的引脚吗？你的依据</a:t>
            </a:r>
            <a:r>
              <a:rPr lang="zh-CN" altLang="en-US" sz="2200" dirty="0"/>
              <a:t>是什么？</a:t>
            </a:r>
            <a:endParaRPr lang="zh-CN" altLang="en-US" sz="2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20" y="1397000"/>
            <a:ext cx="2908300" cy="40640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>
            <p:custDataLst>
              <p:tags r:id="rId1"/>
            </p:custDataLst>
          </p:nvPr>
        </p:nvSpPr>
        <p:spPr>
          <a:xfrm>
            <a:off x="744855" y="1352550"/>
            <a:ext cx="10042525" cy="230695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800" dirty="0">
                <a:sym typeface="+mn-ea"/>
              </a:rPr>
              <a:t>      </a:t>
            </a:r>
            <a:endParaRPr lang="zh-CN" altLang="en-US" sz="28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1260" y="2025650"/>
            <a:ext cx="9809480" cy="1410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457200" algn="just">
              <a:lnSpc>
                <a:spcPct val="130000"/>
              </a:lnSpc>
              <a:buClrTx/>
              <a:buSzTx/>
              <a:buNone/>
            </a:pPr>
            <a:r>
              <a:rPr lang="zh-CN" altLang="en-US" sz="2200" b="1" dirty="0">
                <a:latin typeface="+mj-lt"/>
                <a:ea typeface="+mj-ea"/>
                <a:cs typeface="+mj-cs"/>
              </a:rPr>
              <a:t>给智能终端进行编程的核心工作，是控制引脚的输入/输出（input/output，I/O）状态。引脚是智能终端与外接设备沟通的桥梁，通过引脚既可以读取外接设备的数据，也可以驱动外接设备，即实现数据信号的输入与输出。</a:t>
            </a:r>
            <a:endParaRPr lang="zh-CN" altLang="en-US" sz="2200" b="1" dirty="0">
              <a:latin typeface="+mj-lt"/>
              <a:ea typeface="+mj-ea"/>
              <a:cs typeface="+mj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自主学习与思考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982980" y="1499235"/>
            <a:ext cx="8945880" cy="9245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sz="2400" dirty="0"/>
              <a:t>自主阅读：书本P</a:t>
            </a:r>
            <a:r>
              <a:rPr lang="en-US" sz="2400" dirty="0"/>
              <a:t>22</a:t>
            </a:r>
            <a:r>
              <a:rPr sz="2400" dirty="0"/>
              <a:t>-</a:t>
            </a:r>
            <a:r>
              <a:rPr lang="en-US" sz="2400" dirty="0"/>
              <a:t>24</a:t>
            </a:r>
            <a:r>
              <a:rPr lang="zh-CN" sz="2400" dirty="0"/>
              <a:t>的内容。</a:t>
            </a:r>
            <a:endParaRPr lang="zh-CN" sz="2400" dirty="0"/>
          </a:p>
          <a:p>
            <a:pPr>
              <a:lnSpc>
                <a:spcPct val="130000"/>
              </a:lnSpc>
            </a:pPr>
            <a:endParaRPr lang="zh-CN" sz="2400" dirty="0"/>
          </a:p>
          <a:p>
            <a:pPr>
              <a:lnSpc>
                <a:spcPct val="130000"/>
              </a:lnSpc>
            </a:pPr>
            <a:endParaRPr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2960" y="3013710"/>
            <a:ext cx="10756900" cy="26035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实验活动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1722120" y="2439035"/>
            <a:ext cx="8747760" cy="1783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266700" algn="ctr"/>
            <a:r>
              <a:rPr lang="zh-CN" altLang="en-US" sz="2200" b="1" dirty="0">
                <a:latin typeface="+mj-lt"/>
                <a:ea typeface="+mj-ea"/>
                <a:cs typeface="+mj-cs"/>
              </a:rPr>
              <a:t>开源硬件的数字输入实验</a:t>
            </a:r>
            <a:endParaRPr lang="zh-CN" altLang="en-US" sz="2200" b="1" dirty="0">
              <a:latin typeface="+mj-lt"/>
              <a:ea typeface="+mj-ea"/>
              <a:cs typeface="+mj-cs"/>
            </a:endParaRPr>
          </a:p>
          <a:p>
            <a:pPr marL="0" indent="266700" algn="l"/>
            <a:endParaRPr lang="zh-CN" altLang="en-US" sz="2200" b="1" dirty="0">
              <a:latin typeface="+mj-lt"/>
              <a:ea typeface="+mj-ea"/>
              <a:cs typeface="+mj-cs"/>
            </a:endParaRPr>
          </a:p>
          <a:p>
            <a:pPr marL="0" indent="266700" algn="l"/>
            <a:r>
              <a:rPr lang="en-US" altLang="zh-CN" sz="2200" b="1" dirty="0">
                <a:latin typeface="+mj-lt"/>
                <a:ea typeface="+mj-ea"/>
                <a:cs typeface="+mj-cs"/>
              </a:rPr>
              <a:t>	</a:t>
            </a:r>
            <a:r>
              <a:rPr lang="zh-CN" altLang="en-US" sz="2200" b="1" dirty="0">
                <a:latin typeface="+mj-lt"/>
                <a:ea typeface="+mj-ea"/>
                <a:cs typeface="+mj-cs"/>
              </a:rPr>
              <a:t>将按钮/触摸开关等接在开源硬件的数字引脚上，打开教学资源中的程序，观察按下按钮/放开按钮的数值，并总结数字信号的数值规律。</a:t>
            </a:r>
            <a:endParaRPr lang="zh-CN" altLang="en-US" sz="2200" b="1" dirty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515610" y="2292350"/>
            <a:ext cx="6035675" cy="887095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物联网的智能</a:t>
            </a:r>
            <a:r>
              <a:rPr lang="zh-CN" altLang="en-US" sz="4000" dirty="0"/>
              <a:t>终端</a:t>
            </a:r>
            <a:endParaRPr lang="zh-CN" altLang="en-US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2646655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2358" y="2457738"/>
            <a:ext cx="1328341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1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/>
        </p:nvSpPr>
        <p:spPr>
          <a:xfrm>
            <a:off x="5515681" y="3181817"/>
            <a:ext cx="5775400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智能终端的 I/O 引脚</a:t>
            </a:r>
            <a:endParaRPr lang="zh-CN" altLang="en-US" sz="4000" dirty="0"/>
          </a:p>
        </p:txBody>
      </p:sp>
      <p:sp>
        <p:nvSpPr>
          <p:cNvPr id="9" name="文本框 8"/>
          <p:cNvSpPr txBox="1"/>
          <p:nvPr/>
        </p:nvSpPr>
        <p:spPr>
          <a:xfrm>
            <a:off x="3822359" y="3346930"/>
            <a:ext cx="1328340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7708901" cy="715010"/>
            <a:chOff x="0" y="1049628"/>
            <a:chExt cx="3362725" cy="715010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3328100" cy="715010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94968" y="1158213"/>
              <a:ext cx="2367757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课时   </a:t>
              </a:r>
              <a:r>
                <a:rPr lang="zh-CN" altLang="en-US" sz="2400" b="1" dirty="0" smtClean="0">
                  <a:solidFill>
                    <a:schemeClr val="bg1"/>
                  </a:solidFill>
                  <a:sym typeface="+mn-ea"/>
                </a:rPr>
                <a:t>物联网的</a:t>
              </a:r>
              <a:r>
                <a:rPr lang="zh-CN" altLang="en-US" sz="2400" b="1" dirty="0" smtClean="0">
                  <a:solidFill>
                    <a:schemeClr val="bg1"/>
                  </a:solidFill>
                  <a:sym typeface="+mn-ea"/>
                </a:rPr>
                <a:t>智能终端</a:t>
              </a:r>
              <a:endParaRPr lang="zh-CN" altLang="en-US" sz="2400" b="1" dirty="0" smtClean="0">
                <a:solidFill>
                  <a:schemeClr val="bg1"/>
                </a:solidFill>
                <a:sym typeface="+mn-ea"/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自主学习与探究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体验活动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832072" y="1282444"/>
            <a:ext cx="7409956" cy="444652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just">
              <a:lnSpc>
                <a:spcPct val="130000"/>
              </a:lnSpc>
            </a:pPr>
            <a:r>
              <a:rPr lang="zh-CN" altLang="en-US" sz="2200" dirty="0"/>
              <a:t>自行车、电饭煲、电冰箱等物品之所以能接入物联网系统，并响应用户的管理，是因为在这些物品的内部集成了单片机（MCU）系统，我们这里用到的单片机都是开源的。</a:t>
            </a:r>
            <a:endParaRPr lang="zh-CN" altLang="en-US" sz="2200" dirty="0"/>
          </a:p>
          <a:p>
            <a:pPr indent="457200" algn="just">
              <a:lnSpc>
                <a:spcPct val="130000"/>
              </a:lnSpc>
            </a:pPr>
            <a:r>
              <a:rPr lang="zh-CN" altLang="en-US" sz="2200" dirty="0"/>
              <a:t>你</a:t>
            </a:r>
            <a:r>
              <a:rPr lang="zh-CN" altLang="en-US" sz="2200" dirty="0"/>
              <a:t>了解单片机系统</a:t>
            </a:r>
            <a:r>
              <a:rPr lang="zh-CN" altLang="en-US" sz="2200" dirty="0"/>
              <a:t>吗？</a:t>
            </a:r>
            <a:endParaRPr lang="zh-CN" altLang="en-US" sz="2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/>
              <a:t>学习目标：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sz="2400" dirty="0"/>
              <a:t>1.了解智能终端和开源硬件。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2.掌握智能终端的编程。</a:t>
            </a:r>
            <a:endParaRPr sz="2400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748665" y="2131060"/>
            <a:ext cx="10953115" cy="1936750"/>
          </a:xfrm>
          <a:prstGeom prst="rect">
            <a:avLst/>
          </a:prstGeom>
        </p:spPr>
        <p:txBody>
          <a:bodyPr anchor="t">
            <a:normAutofit fontScale="25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indent="457200" algn="l">
              <a:lnSpc>
                <a:spcPct val="130000"/>
              </a:lnSpc>
              <a:buClrTx/>
              <a:buSzTx/>
              <a:buFontTx/>
            </a:pPr>
            <a:r>
              <a:rPr lang="zh-CN" altLang="en-US" sz="9600" dirty="0">
                <a:sym typeface="+mn-ea"/>
              </a:rPr>
              <a:t>我们常常把物联网设备称为终端设备或者智能终端。这里的终端指具备输入和输出功能，但数据处理能力较弱的设备，其本质是一台计算机。</a:t>
            </a:r>
            <a:endParaRPr lang="zh-CN" altLang="en-US" sz="9600" dirty="0"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FontTx/>
            </a:pPr>
            <a:endParaRPr lang="zh-CN" altLang="en-US" sz="9600" dirty="0">
              <a:sym typeface="+mn-ea"/>
            </a:endParaRPr>
          </a:p>
          <a:p>
            <a:pPr lvl="0" indent="457200" algn="l">
              <a:lnSpc>
                <a:spcPct val="130000"/>
              </a:lnSpc>
              <a:buClrTx/>
              <a:buSzTx/>
              <a:buFontTx/>
            </a:pPr>
            <a:r>
              <a:rPr lang="zh-CN" altLang="en-US" sz="9600" dirty="0">
                <a:sym typeface="+mn-ea"/>
              </a:rPr>
              <a:t>在物联网系统中，智能终端负责连接物品与网络。其中价</a:t>
            </a:r>
            <a:endParaRPr lang="zh-CN" altLang="en-US" sz="9600" dirty="0"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9600" dirty="0">
                <a:sym typeface="+mn-ea"/>
              </a:rPr>
              <a:t>格低廉且性能强大的开源硬件成为技术爱好者最主要的选择之一。</a:t>
            </a:r>
            <a:endParaRPr lang="zh-CN" altLang="en-US" sz="9600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1028700" y="1726565"/>
            <a:ext cx="9996170" cy="341884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sym typeface="+mn-ea"/>
              </a:rPr>
              <a:t>开源硬件中的“硬件”，指的是计算机硬件，开源硬件等同于“开源”的智能终端，其遵循开源许可协议，将硬件电路原理图、材料清单、设计图以及相关工具等资料分享出来，供他人使用和再创作。</a:t>
            </a:r>
            <a:endParaRPr lang="zh-CN" altLang="en-US" sz="2800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自主学习与探究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982980" y="1499235"/>
            <a:ext cx="8945880" cy="492188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sz="2400" dirty="0"/>
              <a:t>自主阅读：书本P</a:t>
            </a:r>
            <a:r>
              <a:rPr lang="en-US" sz="2400" dirty="0"/>
              <a:t>17-20</a:t>
            </a:r>
            <a:r>
              <a:rPr lang="zh-CN" sz="2400" dirty="0"/>
              <a:t>的内容。探究智能终端的编程</a:t>
            </a:r>
            <a:r>
              <a:rPr lang="zh-CN" sz="2400" dirty="0"/>
              <a:t>方式。</a:t>
            </a:r>
            <a:endParaRPr lang="zh-CN" sz="2400" dirty="0"/>
          </a:p>
          <a:p>
            <a:pPr>
              <a:lnSpc>
                <a:spcPct val="130000"/>
              </a:lnSpc>
            </a:pPr>
            <a:endParaRPr lang="zh-CN" sz="2400" dirty="0"/>
          </a:p>
          <a:p>
            <a:pPr>
              <a:lnSpc>
                <a:spcPct val="130000"/>
              </a:lnSpc>
            </a:pPr>
            <a:r>
              <a:rPr sz="2400" dirty="0"/>
              <a:t>（1）</a:t>
            </a:r>
            <a:r>
              <a:rPr lang="zh-CN" sz="2400" dirty="0"/>
              <a:t>智能终端</a:t>
            </a:r>
            <a:r>
              <a:rPr lang="zh-CN" sz="2400" dirty="0"/>
              <a:t>的编程软件</a:t>
            </a:r>
            <a:endParaRPr sz="2400" dirty="0"/>
          </a:p>
          <a:p>
            <a:pPr>
              <a:lnSpc>
                <a:spcPct val="130000"/>
              </a:lnSpc>
            </a:pPr>
            <a:r>
              <a:rPr sz="2400" dirty="0"/>
              <a:t>（2）</a:t>
            </a:r>
            <a:r>
              <a:rPr lang="zh-CN" sz="2400" dirty="0"/>
              <a:t>智能终端的驱动安装</a:t>
            </a:r>
            <a:endParaRPr sz="2400" dirty="0"/>
          </a:p>
          <a:p>
            <a:pPr>
              <a:lnSpc>
                <a:spcPct val="130000"/>
              </a:lnSpc>
            </a:pPr>
            <a:r>
              <a:rPr sz="2400" dirty="0"/>
              <a:t>（3）</a:t>
            </a:r>
            <a:r>
              <a:rPr lang="en-US" sz="2400" dirty="0"/>
              <a:t>pinpong</a:t>
            </a:r>
            <a:r>
              <a:rPr lang="zh-CN" altLang="en-US" sz="2400" dirty="0"/>
              <a:t>库</a:t>
            </a:r>
            <a:endParaRPr lang="zh-CN" altLang="en-US" sz="2400" dirty="0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体验活动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282700" y="2312670"/>
            <a:ext cx="9853295" cy="2799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sz="2200" b="1" dirty="0">
                <a:latin typeface="+mj-lt"/>
                <a:ea typeface="+mj-ea"/>
                <a:cs typeface="+mj-cs"/>
              </a:rPr>
              <a:t>用三种方式在智能终端屏幕上输出信息</a:t>
            </a:r>
            <a:endParaRPr sz="2200" b="1" dirty="0">
              <a:latin typeface="+mj-lt"/>
              <a:ea typeface="+mj-ea"/>
              <a:cs typeface="+mj-cs"/>
            </a:endParaRPr>
          </a:p>
          <a:p>
            <a:pPr algn="ctr"/>
            <a:endParaRPr sz="2200" b="1" dirty="0">
              <a:latin typeface="+mj-lt"/>
              <a:ea typeface="+mj-ea"/>
              <a:cs typeface="+mj-cs"/>
            </a:endParaRPr>
          </a:p>
          <a:p>
            <a:pPr indent="457200"/>
            <a:r>
              <a:rPr sz="2200" b="1" dirty="0">
                <a:latin typeface="+mj-lt"/>
                <a:ea typeface="+mj-ea"/>
                <a:cs typeface="+mj-cs"/>
              </a:rPr>
              <a:t>某款开源硬件自带 OLED 显示屏，我们可以使用“块语言”、Micro_x0002_Python、Python 等多种不同的编程方式，在 OLED 显示屏上输出相同的信息。</a:t>
            </a:r>
            <a:endParaRPr sz="2200" b="1" dirty="0">
              <a:latin typeface="+mj-lt"/>
              <a:ea typeface="+mj-ea"/>
              <a:cs typeface="+mj-cs"/>
            </a:endParaRPr>
          </a:p>
          <a:p>
            <a:pPr indent="457200"/>
            <a:endParaRPr sz="2200" b="1" dirty="0">
              <a:latin typeface="+mj-lt"/>
              <a:ea typeface="+mj-ea"/>
              <a:cs typeface="+mj-cs"/>
            </a:endParaRPr>
          </a:p>
          <a:p>
            <a:pPr indent="457200"/>
            <a:r>
              <a:rPr sz="2200" b="1" dirty="0">
                <a:latin typeface="+mj-lt"/>
                <a:ea typeface="+mj-ea"/>
                <a:cs typeface="+mj-cs"/>
              </a:rPr>
              <a:t>请使用 mPython 软件，体验用“块语言”、MicroPython、Python 在</a:t>
            </a:r>
            <a:endParaRPr sz="2200" b="1" dirty="0">
              <a:latin typeface="+mj-lt"/>
              <a:ea typeface="+mj-ea"/>
              <a:cs typeface="+mj-cs"/>
            </a:endParaRPr>
          </a:p>
          <a:p>
            <a:r>
              <a:rPr sz="2200" b="1" dirty="0">
                <a:latin typeface="+mj-lt"/>
                <a:ea typeface="+mj-ea"/>
                <a:cs typeface="+mj-cs"/>
              </a:rPr>
              <a:t>开源硬件屏幕上输出信息的过程，然后比较其区别。</a:t>
            </a:r>
            <a:endParaRPr sz="2200" b="1" dirty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ISLIDE.VECTOR" val="#259238;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ISLIDE.VECTOR" val="#259238;"/>
</p:tagLst>
</file>

<file path=ppt/tags/tag16.xml><?xml version="1.0" encoding="utf-8"?>
<p:tagLst xmlns:p="http://schemas.openxmlformats.org/presentationml/2006/main">
  <p:tag name="ISLIDE.VECTOR" val="#259238;"/>
</p:tagLst>
</file>

<file path=ppt/tags/tag17.xml><?xml version="1.0" encoding="utf-8"?>
<p:tagLst xmlns:p="http://schemas.openxmlformats.org/presentationml/2006/main">
  <p:tag name="ISLIDE.VECTOR" val="#259238;"/>
</p:tagLst>
</file>

<file path=ppt/tags/tag18.xml><?xml version="1.0" encoding="utf-8"?>
<p:tagLst xmlns:p="http://schemas.openxmlformats.org/presentationml/2006/main">
  <p:tag name="ISLIDE.VECTOR" val="#259238;"/>
</p:tagLst>
</file>

<file path=ppt/tags/tag19.xml><?xml version="1.0" encoding="utf-8"?>
<p:tagLst xmlns:p="http://schemas.openxmlformats.org/presentationml/2006/main">
  <p:tag name="KSO_WPP_MARK_KEY" val="4fe478c1-45e6-4662-9be7-39ac3a84bcd3"/>
  <p:tag name="COMMONDATA" val="eyJoZGlkIjoiOTQwZTViNGMzN2Q1MWVlMDY5MWM2OGI1MDRhMWRmMjAifQ=="/>
  <p:tag name="commondata" val="eyJoZGlkIjoiYTU2ZWIxNjFmNDFhNjc3ZTBjYTVhY2I3MTMyNmRjMmE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1490</Words>
  <Application>WPS 演示</Application>
  <PresentationFormat>宽屏</PresentationFormat>
  <Paragraphs>235</Paragraphs>
  <Slides>16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物联网的智能终端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279</cp:revision>
  <cp:lastPrinted>2024-02-28T14:41:00Z</cp:lastPrinted>
  <dcterms:created xsi:type="dcterms:W3CDTF">2024-02-28T14:41:00Z</dcterms:created>
  <dcterms:modified xsi:type="dcterms:W3CDTF">2024-09-02T06:13:54Z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B020C9BF764C407BB9D84DEE918149DF_13</vt:lpwstr>
  </property>
  <property fmtid="{D5CDD505-2E9C-101B-9397-08002B2CF9AE}" pid="3" name="KSOProductBuildVer">
    <vt:lpwstr>2052-12.1.0.17857</vt:lpwstr>
  </property>
</Properties>
</file>