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4144" r:id="rId5"/>
    <p:sldId id="4145" r:id="rId6"/>
    <p:sldId id="4147" r:id="rId7"/>
    <p:sldId id="4148" r:id="rId8"/>
    <p:sldId id="4150" r:id="rId9"/>
    <p:sldId id="4153" r:id="rId10"/>
    <p:sldId id="4151" r:id="rId11"/>
    <p:sldId id="4149" r:id="rId12"/>
    <p:sldId id="4152" r:id="rId13"/>
  </p:sldIdLst>
  <p:sldSz cx="12192000" cy="6858000"/>
  <p:notesSz cx="6798945" cy="9929495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5DD9"/>
    <a:srgbClr val="1480D1"/>
    <a:srgbClr val="AC9EE8"/>
    <a:srgbClr val="FF9999"/>
    <a:srgbClr val="FFFFFF"/>
    <a:srgbClr val="9B57D3"/>
    <a:srgbClr val="D6543A"/>
    <a:srgbClr val="64A7CE"/>
    <a:srgbClr val="475C9D"/>
    <a:srgbClr val="6A0A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97" autoAdjust="0"/>
    <p:restoredTop sz="96424" autoAdjust="0"/>
  </p:normalViewPr>
  <p:slideViewPr>
    <p:cSldViewPr snapToGrid="0">
      <p:cViewPr varScale="1">
        <p:scale>
          <a:sx n="37" d="100"/>
          <a:sy n="37" d="100"/>
        </p:scale>
        <p:origin x="48" y="9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2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750350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  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73099" y="382452"/>
            <a:ext cx="10113092" cy="33678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第</a:t>
            </a:r>
            <a:r>
              <a:rPr lang="en-US" altLang="zh-CN" sz="5400" dirty="0"/>
              <a:t>1</a:t>
            </a:r>
            <a:r>
              <a:rPr lang="zh-CN" altLang="en-US" sz="5400" dirty="0"/>
              <a:t>单元 物联网入门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altLang="zh-CN" sz="3600" dirty="0"/>
              <a:t>第</a:t>
            </a:r>
            <a:r>
              <a:rPr lang="en-US" sz="3600" dirty="0"/>
              <a:t>1</a:t>
            </a:r>
            <a:r>
              <a:rPr altLang="zh-CN" sz="3600" dirty="0"/>
              <a:t>节</a:t>
            </a:r>
            <a:r>
              <a:rPr lang="en-US" altLang="zh-CN" sz="3600" dirty="0"/>
              <a:t> </a:t>
            </a:r>
            <a:r>
              <a:rPr lang="zh-CN" altLang="en-US" sz="3600" dirty="0"/>
              <a:t>从互联网到物联网</a:t>
            </a:r>
            <a:endParaRPr lang="en-US" altLang="zh-CN" sz="3900" dirty="0">
              <a:solidFill>
                <a:srgbClr val="9B57D3"/>
              </a:solidFill>
            </a:endParaRPr>
          </a:p>
          <a:p>
            <a:pPr>
              <a:lnSpc>
                <a:spcPct val="120000"/>
              </a:lnSpc>
            </a:pPr>
            <a:endParaRPr lang="en-US" altLang="zh-CN" sz="39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八年级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项目应用</a:t>
            </a:r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1084471" y="1952731"/>
            <a:ext cx="762292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1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>
                <a:latin typeface="+mj-lt"/>
                <a:ea typeface="+mj-ea"/>
                <a:cs typeface="+mj-cs"/>
              </a:rPr>
              <a:t>讨论相关知识在小组项目中解决问题的作用并做好记录</a:t>
            </a:r>
            <a:r>
              <a:rPr lang="zh-CN" altLang="zh-CN" sz="3200" b="1" dirty="0" smtClean="0">
                <a:latin typeface="+mj-lt"/>
                <a:ea typeface="+mj-ea"/>
                <a:cs typeface="+mj-cs"/>
              </a:rPr>
              <a:t>。</a:t>
            </a:r>
            <a:endParaRPr lang="zh-CN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84471" y="3724127"/>
            <a:ext cx="7400501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2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 smtClean="0"/>
              <a:t>及时</a:t>
            </a:r>
            <a:r>
              <a:rPr lang="zh-CN" altLang="zh-CN" sz="3200" b="1" dirty="0"/>
              <a:t>做好项目的纸质讨论材和电子档案的更新、整理与保存。</a:t>
            </a:r>
            <a:endParaRPr lang="zh-CN" altLang="zh-CN" sz="3200" b="1" dirty="0"/>
          </a:p>
          <a:p>
            <a:pPr indent="266700" algn="just">
              <a:lnSpc>
                <a:spcPct val="120000"/>
              </a:lnSpc>
            </a:pPr>
            <a:endParaRPr lang="zh-CN" altLang="zh-CN" sz="32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89" y="4184822"/>
            <a:ext cx="2281272" cy="227776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5515610" y="2292350"/>
            <a:ext cx="6035675" cy="887095"/>
          </a:xfrm>
        </p:spPr>
        <p:txBody>
          <a:bodyPr anchor="t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dirty="0"/>
              <a:t>认识</a:t>
            </a:r>
            <a:r>
              <a:rPr lang="zh-CN" altLang="en-US" sz="4000" dirty="0"/>
              <a:t>物联网</a:t>
            </a:r>
            <a:endParaRPr lang="zh-CN" altLang="en-US" sz="4000" dirty="0"/>
          </a:p>
        </p:txBody>
      </p:sp>
      <p:sp>
        <p:nvSpPr>
          <p:cNvPr id="7" name="标题 1"/>
          <p:cNvSpPr txBox="1"/>
          <p:nvPr/>
        </p:nvSpPr>
        <p:spPr>
          <a:xfrm>
            <a:off x="2646655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274320"/>
            <a:ext cx="5647689" cy="715010"/>
            <a:chOff x="0" y="1049628"/>
            <a:chExt cx="2177202" cy="715010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077466" cy="715010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80037" y="1158213"/>
              <a:ext cx="1397165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sz="2400" b="1" dirty="0">
                  <a:solidFill>
                    <a:schemeClr val="bg1"/>
                  </a:solidFill>
                </a:rPr>
                <a:t>从互联网到</a:t>
              </a:r>
              <a:r>
                <a:rPr lang="zh-CN" sz="2400" b="1" dirty="0">
                  <a:solidFill>
                    <a:schemeClr val="bg1"/>
                  </a:solidFill>
                </a:rPr>
                <a:t>物联网</a:t>
              </a:r>
              <a:endParaRPr lang="zh-CN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2590798" y="1261342"/>
            <a:ext cx="7073748" cy="887151"/>
            <a:chOff x="2251405" y="1618612"/>
            <a:chExt cx="7073748" cy="887151"/>
          </a:xfrm>
        </p:grpSpPr>
        <p:sp>
          <p:nvSpPr>
            <p:cNvPr id="9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>
                  <a:sym typeface="+mn-ea"/>
                </a:rPr>
                <a:t>教师导学</a:t>
              </a:r>
              <a:endParaRPr lang="zh-CN" altLang="en-US" sz="40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90799" y="2088830"/>
            <a:ext cx="6630404" cy="887151"/>
            <a:chOff x="2251404" y="2501247"/>
            <a:chExt cx="6630404" cy="887151"/>
          </a:xfrm>
        </p:grpSpPr>
        <p:sp>
          <p:nvSpPr>
            <p:cNvPr id="11" name="文本框 10"/>
            <p:cNvSpPr txBox="1"/>
            <p:nvPr/>
          </p:nvSpPr>
          <p:spPr>
            <a:xfrm>
              <a:off x="2251404" y="2666359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标题 4"/>
            <p:cNvSpPr txBox="1"/>
            <p:nvPr/>
          </p:nvSpPr>
          <p:spPr>
            <a:xfrm>
              <a:off x="3549754" y="2501247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>
                  <a:sym typeface="+mn-ea"/>
                </a:rPr>
                <a:t>自主学习</a:t>
              </a:r>
              <a:endParaRPr lang="zh-CN" altLang="en-US" sz="40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90798" y="2916317"/>
            <a:ext cx="6630404" cy="887151"/>
            <a:chOff x="2251403" y="3383885"/>
            <a:chExt cx="6630404" cy="887151"/>
          </a:xfrm>
        </p:grpSpPr>
        <p:sp>
          <p:nvSpPr>
            <p:cNvPr id="13" name="文本框 12"/>
            <p:cNvSpPr txBox="1"/>
            <p:nvPr/>
          </p:nvSpPr>
          <p:spPr>
            <a:xfrm>
              <a:off x="2251403" y="3548997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/03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标题 4"/>
            <p:cNvSpPr txBox="1"/>
            <p:nvPr/>
          </p:nvSpPr>
          <p:spPr>
            <a:xfrm>
              <a:off x="3549753" y="3383885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>
                  <a:sym typeface="+mn-ea"/>
                </a:rPr>
                <a:t>问题</a:t>
              </a:r>
              <a:r>
                <a:rPr lang="zh-CN" altLang="en-US" sz="4000" dirty="0">
                  <a:sym typeface="+mn-ea"/>
                </a:rPr>
                <a:t>探讨</a:t>
              </a:r>
              <a:endParaRPr lang="zh-CN" altLang="en-US" sz="4000" dirty="0">
                <a:sym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90798" y="3743804"/>
            <a:ext cx="6630404" cy="887151"/>
            <a:chOff x="2251403" y="4427118"/>
            <a:chExt cx="6630404" cy="887151"/>
          </a:xfrm>
        </p:grpSpPr>
        <p:sp>
          <p:nvSpPr>
            <p:cNvPr id="15" name="文本框 14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/04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>
                  <a:sym typeface="+mn-ea"/>
                </a:rPr>
                <a:t>自主学习与思考</a:t>
              </a:r>
              <a:endParaRPr lang="zh-CN" altLang="en-US" sz="4000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90798" y="4571292"/>
            <a:ext cx="6630404" cy="887151"/>
            <a:chOff x="2251403" y="4427118"/>
            <a:chExt cx="6630404" cy="887151"/>
          </a:xfrm>
        </p:grpSpPr>
        <p:sp>
          <p:nvSpPr>
            <p:cNvPr id="19" name="文本框 18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/05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体验活动</a:t>
              </a:r>
              <a:endParaRPr lang="zh-CN" altLang="zh-CN" sz="4000" dirty="0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590798" y="5479977"/>
            <a:ext cx="6630404" cy="887151"/>
            <a:chOff x="2251403" y="4427118"/>
            <a:chExt cx="6630404" cy="887151"/>
          </a:xfrm>
        </p:grpSpPr>
        <p:sp>
          <p:nvSpPr>
            <p:cNvPr id="22" name="文本框 21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/06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项目</a:t>
              </a:r>
              <a:r>
                <a:rPr lang="zh-CN" altLang="zh-CN" sz="4000" dirty="0"/>
                <a:t>应用</a:t>
              </a:r>
              <a:endParaRPr lang="zh-CN" altLang="zh-CN" sz="4000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1727200" y="1601470"/>
            <a:ext cx="9455785" cy="432752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/>
              <a:t>学习目标：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sz="2400" dirty="0"/>
              <a:t>1.理解物联网的定义、了解物联网的起源及应用</a:t>
            </a:r>
            <a:endParaRPr sz="2400" dirty="0"/>
          </a:p>
          <a:p>
            <a:pPr>
              <a:lnSpc>
                <a:spcPct val="150000"/>
              </a:lnSpc>
            </a:pPr>
            <a:r>
              <a:rPr sz="2400" dirty="0"/>
              <a:t>2.掌握物联网感知、传输与处理的三大特征</a:t>
            </a:r>
            <a:endParaRPr sz="2400" dirty="0"/>
          </a:p>
          <a:p>
            <a:pPr>
              <a:lnSpc>
                <a:spcPct val="150000"/>
              </a:lnSpc>
            </a:pPr>
            <a:r>
              <a:rPr sz="2400" dirty="0"/>
              <a:t>3.借助开源硬件远程采集环境信息，体验物联网系统工作的一般流程</a:t>
            </a:r>
            <a:endParaRPr sz="2400" dirty="0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255" y="1409065"/>
            <a:ext cx="9658985" cy="1936750"/>
          </a:xfrm>
          <a:prstGeom prst="rect">
            <a:avLst/>
          </a:prstGeom>
        </p:spPr>
        <p:txBody>
          <a:bodyPr anchor="t">
            <a:normAutofit fontScale="25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en-US" altLang="zh-CN" sz="9600" dirty="0">
                <a:sym typeface="+mn-ea"/>
              </a:rPr>
              <a:t>    </a:t>
            </a:r>
            <a:r>
              <a:rPr lang="zh-CN" altLang="en-US" sz="9600" dirty="0">
                <a:sym typeface="+mn-ea"/>
              </a:rPr>
              <a:t>物联网（Internet of Things，IoT），指各类事物通过传感和控制设备，根据约定的标准或开放协议与互联网连接，实现信息的传递与交流。简单地说，物联网可以理解为“物物相连的互联网”，其目标是让万物沟通对话</a:t>
            </a:r>
            <a:endParaRPr lang="zh-CN" altLang="en-US" sz="9600" dirty="0"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ym typeface="+mn-ea"/>
              </a:rPr>
              <a:t>自主学习</a:t>
            </a:r>
            <a:endParaRPr lang="en-US" altLang="zh-CN" sz="2400" b="1" dirty="0">
              <a:sym typeface="+mn-ea"/>
            </a:endParaRPr>
          </a:p>
        </p:txBody>
      </p:sp>
      <p:sp>
        <p:nvSpPr>
          <p:cNvPr id="9" name="标题 4"/>
          <p:cNvSpPr txBox="1"/>
          <p:nvPr/>
        </p:nvSpPr>
        <p:spPr>
          <a:xfrm>
            <a:off x="982980" y="1499235"/>
            <a:ext cx="8945880" cy="100393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sz="2400" dirty="0"/>
              <a:t>自主阅读：</a:t>
            </a:r>
            <a:r>
              <a:rPr lang="zh-CN" sz="2400" dirty="0"/>
              <a:t>书本</a:t>
            </a:r>
            <a:r>
              <a:rPr sz="2400" dirty="0"/>
              <a:t>P4-7的内容，了解物联网的定义与起源</a:t>
            </a:r>
            <a:r>
              <a:rPr lang="zh-CN" sz="2400" dirty="0"/>
              <a:t>。</a:t>
            </a:r>
            <a:endParaRPr lang="zh-CN" sz="2400" dirty="0"/>
          </a:p>
          <a:p>
            <a:pPr>
              <a:lnSpc>
                <a:spcPct val="130000"/>
              </a:lnSpc>
            </a:pPr>
            <a:endParaRPr lang="zh-CN" sz="2400" dirty="0"/>
          </a:p>
          <a:p>
            <a:pPr>
              <a:lnSpc>
                <a:spcPct val="130000"/>
              </a:lnSpc>
            </a:pPr>
            <a:endParaRPr sz="24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410" y="2352675"/>
            <a:ext cx="4191000" cy="28003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6410" y="3509010"/>
            <a:ext cx="3599815" cy="260858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6225" y="2256790"/>
            <a:ext cx="3998595" cy="265239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问题探讨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1156335" y="3086735"/>
            <a:ext cx="7409815" cy="899160"/>
          </a:xfrm>
          <a:prstGeom prst="rect">
            <a:avLst/>
          </a:prstGeom>
        </p:spPr>
        <p:txBody>
          <a:bodyPr anchor="t">
            <a:normAutofit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en-US" altLang="zh-CN" sz="2200" dirty="0"/>
              <a:t>   </a:t>
            </a:r>
            <a:r>
              <a:rPr sz="2200" dirty="0"/>
              <a:t>物联网的出现，让我们的生活品质有了很大的提升，生活中还有哪些物联网系统，请举例说明</a:t>
            </a:r>
            <a:endParaRPr sz="2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30834"/>
          <a:stretch>
            <a:fillRect/>
          </a:stretch>
        </p:blipFill>
        <p:spPr>
          <a:xfrm>
            <a:off x="8940204" y="1852675"/>
            <a:ext cx="3376541" cy="5005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ym typeface="+mn-ea"/>
              </a:rPr>
              <a:t>自主学习与思考</a:t>
            </a:r>
            <a:endParaRPr lang="en-US" altLang="zh-CN" sz="2400" b="1" dirty="0">
              <a:sym typeface="+mn-ea"/>
            </a:endParaRPr>
          </a:p>
        </p:txBody>
      </p:sp>
      <p:sp>
        <p:nvSpPr>
          <p:cNvPr id="9" name="标题 4"/>
          <p:cNvSpPr txBox="1"/>
          <p:nvPr/>
        </p:nvSpPr>
        <p:spPr>
          <a:xfrm>
            <a:off x="982980" y="1499235"/>
            <a:ext cx="8945880" cy="100393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sz="2400" dirty="0"/>
              <a:t>自主阅读：书本P7-8的内容，了解物联网背后的技术</a:t>
            </a:r>
            <a:r>
              <a:rPr lang="zh-CN" sz="2400" dirty="0"/>
              <a:t>。</a:t>
            </a:r>
            <a:endParaRPr lang="zh-CN" sz="2400" dirty="0"/>
          </a:p>
          <a:p>
            <a:pPr>
              <a:lnSpc>
                <a:spcPct val="130000"/>
              </a:lnSpc>
            </a:pPr>
            <a:endParaRPr lang="zh-CN" sz="2400" dirty="0"/>
          </a:p>
          <a:p>
            <a:pPr>
              <a:lnSpc>
                <a:spcPct val="130000"/>
              </a:lnSpc>
            </a:pPr>
            <a:endParaRPr sz="2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1045" y="2503170"/>
            <a:ext cx="10709910" cy="276225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体验活动</a:t>
            </a:r>
            <a:endParaRPr lang="zh-CN" altLang="en-US" sz="24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1258570" y="2010410"/>
            <a:ext cx="9253220" cy="30505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algn="ctr">
              <a:lnSpc>
                <a:spcPct val="130000"/>
              </a:lnSpc>
              <a:buClrTx/>
              <a:buSzTx/>
              <a:buFontTx/>
            </a:pPr>
            <a:r>
              <a:rPr sz="2200" b="1" dirty="0">
                <a:latin typeface="+mj-lt"/>
                <a:ea typeface="+mj-ea"/>
                <a:cs typeface="+mj-cs"/>
              </a:rPr>
              <a:t>借助开源硬件远程采集环境信息</a:t>
            </a:r>
            <a:endParaRPr sz="2200" b="1" dirty="0">
              <a:latin typeface="+mj-lt"/>
              <a:ea typeface="+mj-ea"/>
              <a:cs typeface="+mj-cs"/>
            </a:endParaRPr>
          </a:p>
          <a:p>
            <a:pPr indent="457200" algn="just">
              <a:lnSpc>
                <a:spcPct val="130000"/>
              </a:lnSpc>
              <a:buClrTx/>
              <a:buSzTx/>
              <a:buFontTx/>
            </a:pPr>
            <a:r>
              <a:rPr sz="2200" b="1" dirty="0">
                <a:latin typeface="+mj-lt"/>
                <a:ea typeface="+mj-ea"/>
                <a:cs typeface="+mj-cs"/>
              </a:rPr>
              <a:t>开源硬件是一款小巧且完善的可编程微型计算机。中小学课堂上常见的开源硬件往往集成了一些基础传感器，比如光线传感器、加速度传感器、麦克风等，并且能够连接 Wi-Fi。在开源硬件上运行相应的代码，就能实现远程采集环境信息的功能。</a:t>
            </a:r>
            <a:endParaRPr sz="2200" b="1" dirty="0">
              <a:latin typeface="+mj-lt"/>
              <a:ea typeface="+mj-ea"/>
              <a:cs typeface="+mj-cs"/>
            </a:endParaRPr>
          </a:p>
          <a:p>
            <a:pPr indent="457200" algn="just">
              <a:lnSpc>
                <a:spcPct val="130000"/>
              </a:lnSpc>
              <a:buClrTx/>
              <a:buSzTx/>
              <a:buFontTx/>
            </a:pPr>
            <a:r>
              <a:rPr sz="2200" b="1" dirty="0">
                <a:latin typeface="+mj-lt"/>
                <a:ea typeface="+mj-ea"/>
                <a:cs typeface="+mj-cs"/>
              </a:rPr>
              <a:t>请根据教材提供的开源硬件，运行资源包中的程序，打开相应的网页地址，查看开源硬件的麦克风以及光线传感器等传回的数值。</a:t>
            </a:r>
            <a:endParaRPr sz="2200" b="1" dirty="0"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ISLIDE.VECTOR" val="#259238;"/>
</p:tagLst>
</file>

<file path=ppt/tags/tag11.xml><?xml version="1.0" encoding="utf-8"?>
<p:tagLst xmlns:p="http://schemas.openxmlformats.org/presentationml/2006/main">
  <p:tag name="ISLIDE.VECTOR" val="#259238;"/>
</p:tagLst>
</file>

<file path=ppt/tags/tag12.xml><?xml version="1.0" encoding="utf-8"?>
<p:tagLst xmlns:p="http://schemas.openxmlformats.org/presentationml/2006/main">
  <p:tag name="KSO_WPP_MARK_KEY" val="4fe478c1-45e6-4662-9be7-39ac3a84bcd3"/>
  <p:tag name="COMMONDATA" val="eyJoZGlkIjoiOTQwZTViNGMzN2Q1MWVlMDY5MWM2OGI1MDRhMWRmMjAifQ=="/>
  <p:tag name="commondata" val="eyJoZGlkIjoiYTU2ZWIxNjFmNDFhNjc3ZTBjYTVhY2I3MTMyNmRjMmEifQ==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ISLIDE.THEME" val="https://www.islide.cc;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ISLIDE.VECTOR" val="#259238;"/>
</p:tagLst>
</file>

<file path=ppt/tags/tag7.xml><?xml version="1.0" encoding="utf-8"?>
<p:tagLst xmlns:p="http://schemas.openxmlformats.org/presentationml/2006/main">
  <p:tag name="ISLIDE.VECTOR" val="#259238;"/>
</p:tagLst>
</file>

<file path=ppt/tags/tag8.xml><?xml version="1.0" encoding="utf-8"?>
<p:tagLst xmlns:p="http://schemas.openxmlformats.org/presentationml/2006/main">
  <p:tag name="ISLIDE.VECTOR" val="#259238;"/>
</p:tagLst>
</file>

<file path=ppt/tags/tag9.xml><?xml version="1.0" encoding="utf-8"?>
<p:tagLst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848</Words>
  <Application>WPS 演示</Application>
  <PresentationFormat>宽屏</PresentationFormat>
  <Paragraphs>133</Paragraphs>
  <Slides>10</Slides>
  <Notes>18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Impact</vt:lpstr>
      <vt:lpstr>Arial Unicode MS</vt:lpstr>
      <vt:lpstr>等线</vt:lpstr>
      <vt:lpstr>Calibri</vt:lpstr>
      <vt:lpstr>Office 主题​​1</vt:lpstr>
      <vt:lpstr>TCLayout.ActiveDocument.1</vt:lpstr>
      <vt:lpstr>PowerPoint 演示文稿</vt:lpstr>
      <vt:lpstr>认识物联网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彭远同</cp:lastModifiedBy>
  <cp:revision>281</cp:revision>
  <cp:lastPrinted>2024-02-28T14:17:00Z</cp:lastPrinted>
  <dcterms:created xsi:type="dcterms:W3CDTF">2024-02-28T14:17:00Z</dcterms:created>
  <dcterms:modified xsi:type="dcterms:W3CDTF">2024-09-02T06:13:40Z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B020C9BF764C407BB9D84DEE918149DF_13</vt:lpwstr>
  </property>
  <property fmtid="{D5CDD505-2E9C-101B-9397-08002B2CF9AE}" pid="3" name="KSOProductBuildVer">
    <vt:lpwstr>2052-12.1.0.17857</vt:lpwstr>
  </property>
</Properties>
</file>