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84" r:id="rId5"/>
    <p:sldId id="4065" r:id="rId6"/>
    <p:sldId id="4066" r:id="rId7"/>
    <p:sldId id="4074" r:id="rId8"/>
    <p:sldId id="4075" r:id="rId9"/>
    <p:sldId id="4107" r:id="rId10"/>
    <p:sldId id="4144" r:id="rId11"/>
    <p:sldId id="4136" r:id="rId12"/>
    <p:sldId id="4134" r:id="rId13"/>
  </p:sldIdLst>
  <p:sldSz cx="12192000" cy="6858000"/>
  <p:notesSz cx="6798945" cy="9929495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G Yun" initials="L. Yun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5DD9"/>
    <a:srgbClr val="1480D1"/>
    <a:srgbClr val="AC9EE8"/>
    <a:srgbClr val="FF9999"/>
    <a:srgbClr val="FFFFFF"/>
    <a:srgbClr val="9B57D3"/>
    <a:srgbClr val="D6543A"/>
    <a:srgbClr val="64A7CE"/>
    <a:srgbClr val="475C9D"/>
    <a:srgbClr val="6A0A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97" autoAdjust="0"/>
    <p:restoredTop sz="96424" autoAdjust="0"/>
  </p:normalViewPr>
  <p:slideViewPr>
    <p:cSldViewPr snapToGrid="0">
      <p:cViewPr varScale="1">
        <p:scale>
          <a:sx n="37" d="100"/>
          <a:sy n="37" d="100"/>
        </p:scale>
        <p:origin x="48" y="90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4" d="100"/>
          <a:sy n="64" d="100"/>
        </p:scale>
        <p:origin x="2581" y="3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12.xml"/><Relationship Id="rId17" Type="http://schemas.openxmlformats.org/officeDocument/2006/relationships/commentAuthors" Target="commentAuthors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8C601-4179-4DF0-9BD2-9FBE63BCF89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6642" y="556591"/>
            <a:ext cx="6343905" cy="356980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226642" y="4184773"/>
            <a:ext cx="6345978" cy="524682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正文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6492875"/>
            <a:ext cx="12192000" cy="365125"/>
          </a:xfrm>
          <a:prstGeom prst="rect">
            <a:avLst/>
          </a:prstGeom>
          <a:gradFill flip="none" rotWithShape="1">
            <a:gsLst>
              <a:gs pos="82000">
                <a:srgbClr val="AB032B"/>
              </a:gs>
              <a:gs pos="63000">
                <a:srgbClr val="950556"/>
              </a:gs>
              <a:gs pos="0">
                <a:srgbClr val="6A0AAB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5450" y="190500"/>
            <a:ext cx="9309100" cy="7987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7030A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5450" y="1238250"/>
            <a:ext cx="11372850" cy="501014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589456" y="6492875"/>
            <a:ext cx="539044" cy="352953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清华校徽校标矢量图.ai-3 [转换].png"/>
          <p:cNvPicPr/>
          <p:nvPr userDrawn="1"/>
        </p:nvPicPr>
        <p:blipFill rotWithShape="1">
          <a:blip r:embed="rId2" cstate="print">
            <a:alphaModFix amt="67408"/>
            <a:duotone>
              <a:prstClr val="black"/>
              <a:srgbClr val="6A0AAB">
                <a:tint val="45000"/>
                <a:satMod val="400000"/>
              </a:srgbClr>
            </a:duotone>
          </a:blip>
          <a:srcRect l="19950" t="62600" r="26455" b="20888"/>
          <a:stretch>
            <a:fillRect/>
          </a:stretch>
        </p:blipFill>
        <p:spPr>
          <a:xfrm>
            <a:off x="9981896" y="190500"/>
            <a:ext cx="1962454" cy="798788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>
            <a:off x="0" y="319314"/>
            <a:ext cx="12206514" cy="6553200"/>
            <a:chOff x="-100178" y="243584"/>
            <a:chExt cx="12349278" cy="6614417"/>
          </a:xfrm>
        </p:grpSpPr>
        <p:sp>
          <p:nvSpPr>
            <p:cNvPr id="16" name="任意多边形: 形状 15"/>
            <p:cNvSpPr/>
            <p:nvPr/>
          </p:nvSpPr>
          <p:spPr>
            <a:xfrm>
              <a:off x="1290792" y="243584"/>
              <a:ext cx="10948991" cy="6614416"/>
            </a:xfrm>
            <a:custGeom>
              <a:avLst/>
              <a:gdLst>
                <a:gd name="connsiteX0" fmla="*/ 10927348 w 10948991"/>
                <a:gd name="connsiteY0" fmla="*/ 0 h 6614416"/>
                <a:gd name="connsiteX1" fmla="*/ 10948991 w 10948991"/>
                <a:gd name="connsiteY1" fmla="*/ 216423 h 6614416"/>
                <a:gd name="connsiteX2" fmla="*/ 6412213 w 10948991"/>
                <a:gd name="connsiteY2" fmla="*/ 2518628 h 6614416"/>
                <a:gd name="connsiteX3" fmla="*/ 1062811 w 10948991"/>
                <a:gd name="connsiteY3" fmla="*/ 6601329 h 6614416"/>
                <a:gd name="connsiteX4" fmla="*/ 1048102 w 10948991"/>
                <a:gd name="connsiteY4" fmla="*/ 6614416 h 6614416"/>
                <a:gd name="connsiteX5" fmla="*/ 0 w 10948991"/>
                <a:gd name="connsiteY5" fmla="*/ 6614416 h 6614416"/>
                <a:gd name="connsiteX6" fmla="*/ 96161 w 10948991"/>
                <a:gd name="connsiteY6" fmla="*/ 6527148 h 6614416"/>
                <a:gd name="connsiteX7" fmla="*/ 549839 w 10948991"/>
                <a:gd name="connsiteY7" fmla="*/ 6122080 h 6614416"/>
                <a:gd name="connsiteX8" fmla="*/ 10927348 w 10948991"/>
                <a:gd name="connsiteY8" fmla="*/ 0 h 661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48991" h="6614416">
                  <a:moveTo>
                    <a:pt x="10927348" y="0"/>
                  </a:moveTo>
                  <a:lnTo>
                    <a:pt x="10948991" y="216423"/>
                  </a:lnTo>
                  <a:cubicBezTo>
                    <a:pt x="10948991" y="216423"/>
                    <a:pt x="9450258" y="825114"/>
                    <a:pt x="6412213" y="2518628"/>
                  </a:cubicBezTo>
                  <a:cubicBezTo>
                    <a:pt x="4798251" y="3418308"/>
                    <a:pt x="2687247" y="5163188"/>
                    <a:pt x="1062811" y="6601329"/>
                  </a:cubicBezTo>
                  <a:lnTo>
                    <a:pt x="1048102" y="6614416"/>
                  </a:lnTo>
                  <a:lnTo>
                    <a:pt x="0" y="6614416"/>
                  </a:lnTo>
                  <a:lnTo>
                    <a:pt x="96161" y="6527148"/>
                  </a:lnTo>
                  <a:cubicBezTo>
                    <a:pt x="359095" y="6289576"/>
                    <a:pt x="549839" y="6122080"/>
                    <a:pt x="549839" y="6122080"/>
                  </a:cubicBezTo>
                  <a:cubicBezTo>
                    <a:pt x="4480633" y="1953222"/>
                    <a:pt x="10927348" y="0"/>
                    <a:pt x="10927348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" name="任意多边形: 形状 14"/>
            <p:cNvSpPr/>
            <p:nvPr/>
          </p:nvSpPr>
          <p:spPr>
            <a:xfrm>
              <a:off x="-100178" y="3454768"/>
              <a:ext cx="5590253" cy="3403233"/>
            </a:xfrm>
            <a:custGeom>
              <a:avLst/>
              <a:gdLst>
                <a:gd name="connsiteX0" fmla="*/ 5590253 w 5590253"/>
                <a:gd name="connsiteY0" fmla="*/ 0 h 3403233"/>
                <a:gd name="connsiteX1" fmla="*/ 1672181 w 5590253"/>
                <a:gd name="connsiteY1" fmla="*/ 3403233 h 3403233"/>
                <a:gd name="connsiteX2" fmla="*/ 0 w 5590253"/>
                <a:gd name="connsiteY2" fmla="*/ 3403233 h 3403233"/>
                <a:gd name="connsiteX3" fmla="*/ 11935 w 5590253"/>
                <a:gd name="connsiteY3" fmla="*/ 1606946 h 3403233"/>
                <a:gd name="connsiteX4" fmla="*/ 5590253 w 5590253"/>
                <a:gd name="connsiteY4" fmla="*/ 0 h 3403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90253" h="3403233">
                  <a:moveTo>
                    <a:pt x="5590253" y="0"/>
                  </a:moveTo>
                  <a:lnTo>
                    <a:pt x="1672181" y="3403233"/>
                  </a:lnTo>
                  <a:lnTo>
                    <a:pt x="0" y="3403233"/>
                  </a:lnTo>
                  <a:lnTo>
                    <a:pt x="11935" y="1606946"/>
                  </a:lnTo>
                  <a:cubicBezTo>
                    <a:pt x="11935" y="1606946"/>
                    <a:pt x="1226612" y="2908192"/>
                    <a:pt x="5590253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" name="任意多边形: 形状 13"/>
            <p:cNvSpPr/>
            <p:nvPr/>
          </p:nvSpPr>
          <p:spPr>
            <a:xfrm>
              <a:off x="2255450" y="268342"/>
              <a:ext cx="9993650" cy="6589658"/>
            </a:xfrm>
            <a:custGeom>
              <a:avLst/>
              <a:gdLst>
                <a:gd name="connsiteX0" fmla="*/ 9993650 w 9993650"/>
                <a:gd name="connsiteY0" fmla="*/ 0 h 6589658"/>
                <a:gd name="connsiteX1" fmla="*/ 9993650 w 9993650"/>
                <a:gd name="connsiteY1" fmla="*/ 6589658 h 6589658"/>
                <a:gd name="connsiteX2" fmla="*/ 9481282 w 9993650"/>
                <a:gd name="connsiteY2" fmla="*/ 6589658 h 6589658"/>
                <a:gd name="connsiteX3" fmla="*/ 9442156 w 9993650"/>
                <a:gd name="connsiteY3" fmla="*/ 6576126 h 6589658"/>
                <a:gd name="connsiteX4" fmla="*/ 1536593 w 9993650"/>
                <a:gd name="connsiteY4" fmla="*/ 6502535 h 6589658"/>
                <a:gd name="connsiteX5" fmla="*/ 1251116 w 9993650"/>
                <a:gd name="connsiteY5" fmla="*/ 6589658 h 6589658"/>
                <a:gd name="connsiteX6" fmla="*/ 0 w 9993650"/>
                <a:gd name="connsiteY6" fmla="*/ 6589658 h 6589658"/>
                <a:gd name="connsiteX7" fmla="*/ 195378 w 9993650"/>
                <a:gd name="connsiteY7" fmla="*/ 6414513 h 6589658"/>
                <a:gd name="connsiteX8" fmla="*/ 3300752 w 9993650"/>
                <a:gd name="connsiteY8" fmla="*/ 3857750 h 6589658"/>
                <a:gd name="connsiteX9" fmla="*/ 9993650 w 9993650"/>
                <a:gd name="connsiteY9" fmla="*/ 0 h 6589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993650" h="6589658">
                  <a:moveTo>
                    <a:pt x="9993650" y="0"/>
                  </a:moveTo>
                  <a:lnTo>
                    <a:pt x="9993650" y="6589658"/>
                  </a:lnTo>
                  <a:lnTo>
                    <a:pt x="9481282" y="6589658"/>
                  </a:lnTo>
                  <a:lnTo>
                    <a:pt x="9442156" y="6576126"/>
                  </a:lnTo>
                  <a:cubicBezTo>
                    <a:pt x="6331463" y="5540142"/>
                    <a:pt x="3479003" y="5935015"/>
                    <a:pt x="1536593" y="6502535"/>
                  </a:cubicBezTo>
                  <a:lnTo>
                    <a:pt x="1251116" y="6589658"/>
                  </a:lnTo>
                  <a:lnTo>
                    <a:pt x="0" y="6589658"/>
                  </a:lnTo>
                  <a:lnTo>
                    <a:pt x="195378" y="6414513"/>
                  </a:lnTo>
                  <a:cubicBezTo>
                    <a:pt x="1925596" y="4879294"/>
                    <a:pt x="3300752" y="3857750"/>
                    <a:pt x="3300752" y="3857750"/>
                  </a:cubicBezTo>
                  <a:cubicBezTo>
                    <a:pt x="5889719" y="1547428"/>
                    <a:pt x="9993650" y="0"/>
                    <a:pt x="9993650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/>
            </a:p>
          </p:txBody>
        </p:sp>
      </p:grp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673099" y="2356861"/>
            <a:ext cx="5669644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673099" y="1079864"/>
            <a:ext cx="5669644" cy="1262862"/>
          </a:xfrm>
        </p:spPr>
        <p:txBody>
          <a:bodyPr anchor="ctr">
            <a:no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73099" y="3591058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  <a:endParaRPr lang="en-US" altLang="zh-CN" dirty="0"/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73099" y="3887329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5432635" y="2406872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5433751" y="3302222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  <a:endParaRPr lang="en-US" dirty="0"/>
          </a:p>
        </p:txBody>
      </p:sp>
      <p:sp>
        <p:nvSpPr>
          <p:cNvPr id="7" name="任意多边形: 形状 6"/>
          <p:cNvSpPr/>
          <p:nvPr/>
        </p:nvSpPr>
        <p:spPr>
          <a:xfrm rot="5400000">
            <a:off x="-1200865" y="1974334"/>
            <a:ext cx="6088358" cy="3686628"/>
          </a:xfrm>
          <a:custGeom>
            <a:avLst/>
            <a:gdLst>
              <a:gd name="connsiteX0" fmla="*/ 10927348 w 10948991"/>
              <a:gd name="connsiteY0" fmla="*/ 0 h 6614416"/>
              <a:gd name="connsiteX1" fmla="*/ 10948991 w 10948991"/>
              <a:gd name="connsiteY1" fmla="*/ 216423 h 6614416"/>
              <a:gd name="connsiteX2" fmla="*/ 6412213 w 10948991"/>
              <a:gd name="connsiteY2" fmla="*/ 2518628 h 6614416"/>
              <a:gd name="connsiteX3" fmla="*/ 1062811 w 10948991"/>
              <a:gd name="connsiteY3" fmla="*/ 6601329 h 6614416"/>
              <a:gd name="connsiteX4" fmla="*/ 1048102 w 10948991"/>
              <a:gd name="connsiteY4" fmla="*/ 6614416 h 6614416"/>
              <a:gd name="connsiteX5" fmla="*/ 0 w 10948991"/>
              <a:gd name="connsiteY5" fmla="*/ 6614416 h 6614416"/>
              <a:gd name="connsiteX6" fmla="*/ 96161 w 10948991"/>
              <a:gd name="connsiteY6" fmla="*/ 6527148 h 6614416"/>
              <a:gd name="connsiteX7" fmla="*/ 549839 w 10948991"/>
              <a:gd name="connsiteY7" fmla="*/ 6122080 h 6614416"/>
              <a:gd name="connsiteX8" fmla="*/ 10927348 w 10948991"/>
              <a:gd name="connsiteY8" fmla="*/ 0 h 661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48991" h="6614416">
                <a:moveTo>
                  <a:pt x="10927348" y="0"/>
                </a:moveTo>
                <a:lnTo>
                  <a:pt x="10948991" y="216423"/>
                </a:lnTo>
                <a:cubicBezTo>
                  <a:pt x="10948991" y="216423"/>
                  <a:pt x="9450258" y="825114"/>
                  <a:pt x="6412213" y="2518628"/>
                </a:cubicBezTo>
                <a:cubicBezTo>
                  <a:pt x="4798251" y="3418308"/>
                  <a:pt x="2687247" y="5163188"/>
                  <a:pt x="1062811" y="6601329"/>
                </a:cubicBezTo>
                <a:lnTo>
                  <a:pt x="1048102" y="6614416"/>
                </a:lnTo>
                <a:lnTo>
                  <a:pt x="0" y="6614416"/>
                </a:lnTo>
                <a:lnTo>
                  <a:pt x="96161" y="6527148"/>
                </a:lnTo>
                <a:cubicBezTo>
                  <a:pt x="359095" y="6289576"/>
                  <a:pt x="549839" y="6122080"/>
                  <a:pt x="549839" y="6122080"/>
                </a:cubicBezTo>
                <a:cubicBezTo>
                  <a:pt x="4480633" y="1953222"/>
                  <a:pt x="10927348" y="0"/>
                  <a:pt x="10927348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" name="任意多边形: 形状 7"/>
          <p:cNvSpPr/>
          <p:nvPr/>
        </p:nvSpPr>
        <p:spPr>
          <a:xfrm rot="5400000">
            <a:off x="-605857" y="605855"/>
            <a:ext cx="3108548" cy="1896835"/>
          </a:xfrm>
          <a:custGeom>
            <a:avLst/>
            <a:gdLst>
              <a:gd name="connsiteX0" fmla="*/ 5590253 w 5590253"/>
              <a:gd name="connsiteY0" fmla="*/ 0 h 3403233"/>
              <a:gd name="connsiteX1" fmla="*/ 1672181 w 5590253"/>
              <a:gd name="connsiteY1" fmla="*/ 3403233 h 3403233"/>
              <a:gd name="connsiteX2" fmla="*/ 0 w 5590253"/>
              <a:gd name="connsiteY2" fmla="*/ 3403233 h 3403233"/>
              <a:gd name="connsiteX3" fmla="*/ 11935 w 5590253"/>
              <a:gd name="connsiteY3" fmla="*/ 1606946 h 3403233"/>
              <a:gd name="connsiteX4" fmla="*/ 5590253 w 5590253"/>
              <a:gd name="connsiteY4" fmla="*/ 0 h 3403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0253" h="3403233">
                <a:moveTo>
                  <a:pt x="5590253" y="0"/>
                </a:moveTo>
                <a:lnTo>
                  <a:pt x="1672181" y="3403233"/>
                </a:lnTo>
                <a:lnTo>
                  <a:pt x="0" y="3403233"/>
                </a:lnTo>
                <a:lnTo>
                  <a:pt x="11935" y="1606946"/>
                </a:lnTo>
                <a:cubicBezTo>
                  <a:pt x="11935" y="1606946"/>
                  <a:pt x="1226612" y="2908192"/>
                  <a:pt x="5590253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" name="任意多边形: 形状 8"/>
          <p:cNvSpPr/>
          <p:nvPr/>
        </p:nvSpPr>
        <p:spPr>
          <a:xfrm rot="5400000">
            <a:off x="-942148" y="2252031"/>
            <a:ext cx="5557125" cy="3672829"/>
          </a:xfrm>
          <a:custGeom>
            <a:avLst/>
            <a:gdLst>
              <a:gd name="connsiteX0" fmla="*/ 9993650 w 9993650"/>
              <a:gd name="connsiteY0" fmla="*/ 0 h 6589658"/>
              <a:gd name="connsiteX1" fmla="*/ 9993650 w 9993650"/>
              <a:gd name="connsiteY1" fmla="*/ 6589658 h 6589658"/>
              <a:gd name="connsiteX2" fmla="*/ 9481282 w 9993650"/>
              <a:gd name="connsiteY2" fmla="*/ 6589658 h 6589658"/>
              <a:gd name="connsiteX3" fmla="*/ 9442156 w 9993650"/>
              <a:gd name="connsiteY3" fmla="*/ 6576126 h 6589658"/>
              <a:gd name="connsiteX4" fmla="*/ 1536593 w 9993650"/>
              <a:gd name="connsiteY4" fmla="*/ 6502535 h 6589658"/>
              <a:gd name="connsiteX5" fmla="*/ 1251116 w 9993650"/>
              <a:gd name="connsiteY5" fmla="*/ 6589658 h 6589658"/>
              <a:gd name="connsiteX6" fmla="*/ 0 w 9993650"/>
              <a:gd name="connsiteY6" fmla="*/ 6589658 h 6589658"/>
              <a:gd name="connsiteX7" fmla="*/ 195378 w 9993650"/>
              <a:gd name="connsiteY7" fmla="*/ 6414513 h 6589658"/>
              <a:gd name="connsiteX8" fmla="*/ 3300752 w 9993650"/>
              <a:gd name="connsiteY8" fmla="*/ 3857750 h 6589658"/>
              <a:gd name="connsiteX9" fmla="*/ 9993650 w 9993650"/>
              <a:gd name="connsiteY9" fmla="*/ 0 h 658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93650" h="6589658">
                <a:moveTo>
                  <a:pt x="9993650" y="0"/>
                </a:moveTo>
                <a:lnTo>
                  <a:pt x="9993650" y="6589658"/>
                </a:lnTo>
                <a:lnTo>
                  <a:pt x="9481282" y="6589658"/>
                </a:lnTo>
                <a:lnTo>
                  <a:pt x="9442156" y="6576126"/>
                </a:lnTo>
                <a:cubicBezTo>
                  <a:pt x="6331463" y="5540142"/>
                  <a:pt x="3479003" y="5935015"/>
                  <a:pt x="1536593" y="6502535"/>
                </a:cubicBezTo>
                <a:lnTo>
                  <a:pt x="1251116" y="6589658"/>
                </a:lnTo>
                <a:lnTo>
                  <a:pt x="0" y="6589658"/>
                </a:lnTo>
                <a:lnTo>
                  <a:pt x="195378" y="6414513"/>
                </a:lnTo>
                <a:cubicBezTo>
                  <a:pt x="1925596" y="4879294"/>
                  <a:pt x="3300752" y="3857750"/>
                  <a:pt x="3300752" y="3857750"/>
                </a:cubicBezTo>
                <a:cubicBezTo>
                  <a:pt x="5889719" y="1547428"/>
                  <a:pt x="9993650" y="0"/>
                  <a:pt x="9993650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1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525956" y="6390216"/>
            <a:ext cx="5390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323850" algn="l" defTabSz="914400" rtl="0" eaLnBrk="1" latinLnBrk="0" hangingPunct="1">
        <a:lnSpc>
          <a:spcPct val="120000"/>
        </a:lnSpc>
        <a:spcBef>
          <a:spcPts val="1000"/>
        </a:spcBef>
        <a:buFont typeface="Wingdings" panose="05000000000000000000" pitchFamily="2" charset="2"/>
        <a:buChar char="n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2.xml"/><Relationship Id="rId4" Type="http://schemas.openxmlformats.org/officeDocument/2006/relationships/image" Target="../media/image3.png"/><Relationship Id="rId3" Type="http://schemas.openxmlformats.org/officeDocument/2006/relationships/tags" Target="../tags/tag1.xml"/><Relationship Id="rId2" Type="http://schemas.openxmlformats.org/officeDocument/2006/relationships/image" Target="../media/image2.emf"/><Relationship Id="rId1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.xml"/><Relationship Id="rId1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Relationship Id="rId3" Type="http://schemas.openxmlformats.org/officeDocument/2006/relationships/themeOverride" Target="../theme/themeOverride1.xml"/><Relationship Id="rId2" Type="http://schemas.openxmlformats.org/officeDocument/2006/relationships/tags" Target="../tags/tag5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8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9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9" name="think-cell Slide" r:id="rId1" imgW="9525" imgH="9525" progId="TCLayout.ActiveDocument.1">
                  <p:embed/>
                </p:oleObj>
              </mc:Choice>
              <mc:Fallback>
                <p:oleObj name="think-cell Slide" r:id="rId1" imgW="9525" imgH="9525" progId="TCLayout.ActiveDocument.1">
                  <p:embed/>
                  <p:pic>
                    <p:nvPicPr>
                      <p:cNvPr id="0" name="对象 2" hidden="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673099" y="3750350"/>
            <a:ext cx="4539562" cy="558799"/>
          </a:xfrm>
        </p:spPr>
        <p:txBody>
          <a:bodyPr>
            <a:normAutofit/>
          </a:bodyPr>
          <a:lstStyle/>
          <a:p>
            <a:r>
              <a:rPr lang="zh-CN" altLang="en-US" sz="2400" b="0" dirty="0"/>
              <a:t>编写组  </a:t>
            </a:r>
            <a:endParaRPr lang="zh-CN" altLang="en-US" sz="2400" b="0" dirty="0"/>
          </a:p>
        </p:txBody>
      </p:sp>
      <p:sp>
        <p:nvSpPr>
          <p:cNvPr id="8" name="标题 1"/>
          <p:cNvSpPr txBox="1"/>
          <p:nvPr/>
        </p:nvSpPr>
        <p:spPr>
          <a:xfrm>
            <a:off x="673099" y="382452"/>
            <a:ext cx="10113092" cy="33678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5400" dirty="0"/>
              <a:t>第</a:t>
            </a:r>
            <a:r>
              <a:rPr lang="en-US" altLang="zh-CN" sz="5400" dirty="0"/>
              <a:t>1</a:t>
            </a:r>
            <a:r>
              <a:rPr lang="zh-CN" altLang="en-US" sz="5400" dirty="0"/>
              <a:t>单元 物联网入门</a:t>
            </a:r>
            <a:endParaRPr lang="zh-CN" altLang="en-US" sz="5400" dirty="0"/>
          </a:p>
          <a:p>
            <a:pPr>
              <a:lnSpc>
                <a:spcPct val="120000"/>
              </a:lnSpc>
            </a:pPr>
            <a:r>
              <a:rPr altLang="zh-CN" sz="3600" dirty="0"/>
              <a:t>第</a:t>
            </a:r>
            <a:r>
              <a:rPr lang="en-US" sz="3600" dirty="0"/>
              <a:t>3</a:t>
            </a:r>
            <a:r>
              <a:rPr altLang="zh-CN" sz="3600" dirty="0"/>
              <a:t>节</a:t>
            </a:r>
            <a:r>
              <a:rPr lang="en-US" altLang="zh-CN" sz="3600" dirty="0"/>
              <a:t> </a:t>
            </a:r>
            <a:r>
              <a:rPr lang="zh-CN" altLang="en-US" sz="3600" dirty="0"/>
              <a:t>物联网的通信</a:t>
            </a:r>
            <a:endParaRPr lang="en-US" altLang="zh-CN" sz="3900" dirty="0"/>
          </a:p>
          <a:p>
            <a:pPr>
              <a:lnSpc>
                <a:spcPct val="120000"/>
              </a:lnSpc>
            </a:pPr>
            <a:r>
              <a:rPr lang="zh-CN" altLang="en-US" sz="3900" dirty="0"/>
              <a:t>八年级</a:t>
            </a:r>
            <a:r>
              <a:rPr lang="en-US" altLang="zh-CN" sz="3900" dirty="0"/>
              <a:t>  </a:t>
            </a:r>
            <a:r>
              <a:rPr lang="zh-CN" altLang="en-US" sz="3900" dirty="0"/>
              <a:t>上册</a:t>
            </a:r>
            <a:endParaRPr lang="zh-CN" altLang="en-US" sz="3900" dirty="0"/>
          </a:p>
        </p:txBody>
      </p:sp>
      <p:pic>
        <p:nvPicPr>
          <p:cNvPr id="4" name="Picture 33" descr="C:\Documents and Settings\EJPeng\桌面\社标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2240" y="573119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5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项目应用</a:t>
            </a:r>
            <a:endParaRPr lang="zh-CN" altLang="en-US" sz="2400" b="1" dirty="0"/>
          </a:p>
        </p:txBody>
      </p:sp>
      <p:sp>
        <p:nvSpPr>
          <p:cNvPr id="2" name="矩形 1"/>
          <p:cNvSpPr/>
          <p:nvPr/>
        </p:nvSpPr>
        <p:spPr>
          <a:xfrm>
            <a:off x="1084471" y="1952731"/>
            <a:ext cx="7622923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3200" b="1" dirty="0" smtClean="0">
                <a:latin typeface="+mj-lt"/>
                <a:ea typeface="+mj-ea"/>
                <a:cs typeface="+mj-cs"/>
              </a:rPr>
              <a:t>1</a:t>
            </a:r>
            <a:r>
              <a:rPr lang="zh-CN" altLang="en-US" sz="3200" b="1" dirty="0" smtClean="0">
                <a:latin typeface="+mj-lt"/>
                <a:ea typeface="+mj-ea"/>
                <a:cs typeface="+mj-cs"/>
              </a:rPr>
              <a:t>、</a:t>
            </a:r>
            <a:r>
              <a:rPr lang="zh-CN" altLang="zh-CN" sz="3200" b="1" dirty="0">
                <a:latin typeface="+mj-lt"/>
                <a:ea typeface="+mj-ea"/>
                <a:cs typeface="+mj-cs"/>
              </a:rPr>
              <a:t>讨论相关知识在小组项目中解决问题的作用并做好记录</a:t>
            </a:r>
            <a:r>
              <a:rPr lang="zh-CN" altLang="zh-CN" sz="3200" b="1" dirty="0" smtClean="0">
                <a:latin typeface="+mj-lt"/>
                <a:ea typeface="+mj-ea"/>
                <a:cs typeface="+mj-cs"/>
              </a:rPr>
              <a:t>。</a:t>
            </a:r>
            <a:endParaRPr lang="zh-CN" altLang="en-US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84471" y="3724127"/>
            <a:ext cx="7400501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20000"/>
              </a:lnSpc>
            </a:pPr>
            <a:r>
              <a:rPr lang="en-US" altLang="zh-CN" sz="3200" b="1" dirty="0" smtClean="0">
                <a:latin typeface="+mj-lt"/>
                <a:ea typeface="+mj-ea"/>
                <a:cs typeface="+mj-cs"/>
              </a:rPr>
              <a:t>2</a:t>
            </a:r>
            <a:r>
              <a:rPr lang="zh-CN" altLang="en-US" sz="3200" b="1" dirty="0" smtClean="0">
                <a:latin typeface="+mj-lt"/>
                <a:ea typeface="+mj-ea"/>
                <a:cs typeface="+mj-cs"/>
              </a:rPr>
              <a:t>、</a:t>
            </a:r>
            <a:r>
              <a:rPr lang="zh-CN" altLang="zh-CN" sz="3200" b="1" dirty="0" smtClean="0"/>
              <a:t>及时</a:t>
            </a:r>
            <a:r>
              <a:rPr lang="zh-CN" altLang="zh-CN" sz="3200" b="1" dirty="0"/>
              <a:t>做好项目的纸质讨论材和电子档案的更新、整理与保存。</a:t>
            </a:r>
            <a:endParaRPr lang="zh-CN" altLang="zh-CN" sz="3200" b="1" dirty="0"/>
          </a:p>
          <a:p>
            <a:pPr indent="266700" algn="just">
              <a:lnSpc>
                <a:spcPct val="120000"/>
              </a:lnSpc>
            </a:pPr>
            <a:endParaRPr lang="zh-CN" altLang="zh-CN" sz="3200" b="1" dirty="0">
              <a:latin typeface="+mj-lt"/>
              <a:ea typeface="+mj-ea"/>
              <a:cs typeface="+mj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9589" y="4184822"/>
            <a:ext cx="2281272" cy="2277762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5515610" y="2292350"/>
            <a:ext cx="6035675" cy="887095"/>
          </a:xfrm>
        </p:spPr>
        <p:txBody>
          <a:bodyPr anchor="t">
            <a:normAutofit fontScale="90000"/>
          </a:bodyPr>
          <a:lstStyle/>
          <a:p>
            <a:pPr>
              <a:lnSpc>
                <a:spcPct val="130000"/>
              </a:lnSpc>
            </a:pPr>
            <a:r>
              <a:rPr lang="zh-CN" altLang="en-US" sz="4000" dirty="0"/>
              <a:t>物联网感知技术与传感技术</a:t>
            </a:r>
            <a:endParaRPr lang="zh-CN" altLang="zh-CN" sz="4000" dirty="0"/>
          </a:p>
        </p:txBody>
      </p:sp>
      <p:sp>
        <p:nvSpPr>
          <p:cNvPr id="7" name="标题 1"/>
          <p:cNvSpPr txBox="1"/>
          <p:nvPr/>
        </p:nvSpPr>
        <p:spPr>
          <a:xfrm>
            <a:off x="2646655" y="376865"/>
            <a:ext cx="3139246" cy="14055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5400" dirty="0">
                <a:solidFill>
                  <a:schemeClr val="accent4"/>
                </a:solidFill>
              </a:rPr>
              <a:t>主要内容</a:t>
            </a:r>
            <a:endParaRPr lang="zh-CN" altLang="en-US" sz="5400" dirty="0">
              <a:solidFill>
                <a:schemeClr val="accent4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22358" y="2457738"/>
            <a:ext cx="1328341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第</a:t>
            </a:r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1</a:t>
            </a:r>
            <a:r>
              <a: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课时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6" name="标题 4"/>
          <p:cNvSpPr txBox="1"/>
          <p:nvPr/>
        </p:nvSpPr>
        <p:spPr>
          <a:xfrm>
            <a:off x="5515681" y="3181817"/>
            <a:ext cx="5775400" cy="8871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4000" dirty="0"/>
              <a:t>条码和射频识别技术</a:t>
            </a:r>
            <a:endParaRPr lang="zh-CN" altLang="en-US" sz="4000" dirty="0"/>
          </a:p>
        </p:txBody>
      </p:sp>
      <p:sp>
        <p:nvSpPr>
          <p:cNvPr id="9" name="文本框 8"/>
          <p:cNvSpPr txBox="1"/>
          <p:nvPr/>
        </p:nvSpPr>
        <p:spPr>
          <a:xfrm>
            <a:off x="3822359" y="3346930"/>
            <a:ext cx="1328340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第</a:t>
            </a:r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</a:t>
            </a:r>
            <a:r>
              <a: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课时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0" y="274320"/>
            <a:ext cx="5331460" cy="715010"/>
            <a:chOff x="0" y="1049628"/>
            <a:chExt cx="3362725" cy="715010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3328100" cy="715010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994968" y="1158213"/>
              <a:ext cx="2367757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</a:rPr>
                <a:t>  </a:t>
              </a:r>
              <a:r>
                <a:rPr lang="zh-CN" altLang="en-US" sz="2400" b="1" dirty="0" smtClean="0">
                  <a:solidFill>
                    <a:schemeClr val="bg1"/>
                  </a:solidFill>
                  <a:sym typeface="+mn-ea"/>
                </a:rPr>
                <a:t>物联网的</a:t>
              </a:r>
              <a:r>
                <a:rPr lang="zh-CN" altLang="en-US" sz="2400" b="1" dirty="0" smtClean="0">
                  <a:solidFill>
                    <a:schemeClr val="bg1"/>
                  </a:solidFill>
                  <a:sym typeface="+mn-ea"/>
                </a:rPr>
                <a:t>通信</a:t>
              </a:r>
              <a:endParaRPr lang="zh-CN" altLang="en-US" sz="2400" b="1" dirty="0" smtClean="0">
                <a:solidFill>
                  <a:schemeClr val="bg1"/>
                </a:solidFill>
                <a:sym typeface="+mn-ea"/>
              </a:endParaRP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7" name="组合 16"/>
          <p:cNvGrpSpPr/>
          <p:nvPr/>
        </p:nvGrpSpPr>
        <p:grpSpPr>
          <a:xfrm>
            <a:off x="2590798" y="1743307"/>
            <a:ext cx="7073748" cy="887151"/>
            <a:chOff x="2251405" y="1618612"/>
            <a:chExt cx="7073748" cy="887151"/>
          </a:xfrm>
        </p:grpSpPr>
        <p:sp>
          <p:nvSpPr>
            <p:cNvPr id="9" name="标题 4"/>
            <p:cNvSpPr txBox="1"/>
            <p:nvPr/>
          </p:nvSpPr>
          <p:spPr>
            <a:xfrm>
              <a:off x="3549753" y="1618612"/>
              <a:ext cx="5775400" cy="887151"/>
            </a:xfrm>
            <a:prstGeom prst="rect">
              <a:avLst/>
            </a:prstGeom>
          </p:spPr>
          <p:txBody>
            <a:bodyPr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/>
                <a:t>问题探讨</a:t>
              </a:r>
              <a:endParaRPr lang="zh-CN" altLang="en-US" sz="4000" dirty="0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251405" y="1783725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/01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590799" y="2570795"/>
            <a:ext cx="6630404" cy="887151"/>
            <a:chOff x="2251404" y="2501247"/>
            <a:chExt cx="6630404" cy="887151"/>
          </a:xfrm>
        </p:grpSpPr>
        <p:sp>
          <p:nvSpPr>
            <p:cNvPr id="11" name="文本框 10"/>
            <p:cNvSpPr txBox="1"/>
            <p:nvPr/>
          </p:nvSpPr>
          <p:spPr>
            <a:xfrm>
              <a:off x="2251404" y="2666359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/02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标题 4"/>
            <p:cNvSpPr txBox="1"/>
            <p:nvPr/>
          </p:nvSpPr>
          <p:spPr>
            <a:xfrm>
              <a:off x="3549754" y="2501247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/>
                <a:t>教师导学</a:t>
              </a:r>
              <a:endParaRPr lang="zh-CN" altLang="en-US" sz="4000" dirty="0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590798" y="3398282"/>
            <a:ext cx="6630404" cy="887151"/>
            <a:chOff x="2251403" y="3383885"/>
            <a:chExt cx="6630404" cy="887151"/>
          </a:xfrm>
        </p:grpSpPr>
        <p:sp>
          <p:nvSpPr>
            <p:cNvPr id="13" name="文本框 12"/>
            <p:cNvSpPr txBox="1"/>
            <p:nvPr/>
          </p:nvSpPr>
          <p:spPr>
            <a:xfrm>
              <a:off x="2251403" y="3548997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/03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标题 4"/>
            <p:cNvSpPr txBox="1"/>
            <p:nvPr/>
          </p:nvSpPr>
          <p:spPr>
            <a:xfrm>
              <a:off x="3549753" y="3383885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/>
                <a:t>自主学习与探究</a:t>
              </a:r>
              <a:endParaRPr lang="zh-CN" altLang="en-US" sz="4000" dirty="0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590798" y="4225769"/>
            <a:ext cx="6630404" cy="887151"/>
            <a:chOff x="2251403" y="4427118"/>
            <a:chExt cx="6630404" cy="887151"/>
          </a:xfrm>
        </p:grpSpPr>
        <p:sp>
          <p:nvSpPr>
            <p:cNvPr id="15" name="文本框 14"/>
            <p:cNvSpPr txBox="1"/>
            <p:nvPr/>
          </p:nvSpPr>
          <p:spPr>
            <a:xfrm>
              <a:off x="2251403" y="4592230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/04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标题 4"/>
            <p:cNvSpPr txBox="1"/>
            <p:nvPr/>
          </p:nvSpPr>
          <p:spPr>
            <a:xfrm>
              <a:off x="3549753" y="4427118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/>
                <a:t>实践活动</a:t>
              </a:r>
              <a:endParaRPr lang="zh-CN" altLang="en-US" sz="4000" dirty="0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590798" y="5053257"/>
            <a:ext cx="6630404" cy="887151"/>
            <a:chOff x="2251403" y="4427118"/>
            <a:chExt cx="6630404" cy="887151"/>
          </a:xfrm>
        </p:grpSpPr>
        <p:sp>
          <p:nvSpPr>
            <p:cNvPr id="19" name="文本框 18"/>
            <p:cNvSpPr txBox="1"/>
            <p:nvPr/>
          </p:nvSpPr>
          <p:spPr>
            <a:xfrm>
              <a:off x="2251403" y="4592230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/05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标题 4"/>
            <p:cNvSpPr txBox="1"/>
            <p:nvPr/>
          </p:nvSpPr>
          <p:spPr>
            <a:xfrm>
              <a:off x="3549753" y="4427118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zh-CN" sz="4000" dirty="0"/>
                <a:t>项目应用</a:t>
              </a:r>
              <a:endParaRPr lang="zh-CN" altLang="en-US" sz="4000" dirty="0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问题探讨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832072" y="1282444"/>
            <a:ext cx="7409956" cy="444652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457200" algn="just">
              <a:lnSpc>
                <a:spcPct val="130000"/>
              </a:lnSpc>
            </a:pPr>
            <a:endParaRPr lang="zh-CN" altLang="zh-CN" sz="22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1080" y="1495425"/>
            <a:ext cx="9848215" cy="314452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023745" y="5511165"/>
            <a:ext cx="905573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/>
              <a:t>特洛伊咖啡壶也好，共享单车也罢，它们的通信方式是怎样的？</a:t>
            </a:r>
            <a:endParaRPr lang="zh-CN" altLang="en-US" sz="2400"/>
          </a:p>
        </p:txBody>
      </p:sp>
    </p:spTree>
    <p:custDataLst>
      <p:tags r:id="rId2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教师导学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672876" y="1601636"/>
            <a:ext cx="11268401" cy="432721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/>
              <a:t>学习目标：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r>
              <a:rPr sz="2400" dirty="0"/>
              <a:t>1.了解常见的通信技术</a:t>
            </a:r>
            <a:endParaRPr sz="2400" dirty="0"/>
          </a:p>
          <a:p>
            <a:pPr>
              <a:lnSpc>
                <a:spcPct val="150000"/>
              </a:lnSpc>
            </a:pPr>
            <a:r>
              <a:rPr sz="2400" dirty="0"/>
              <a:t>2.掌握常用的通信协议  </a:t>
            </a:r>
            <a:endParaRPr sz="2400" dirty="0"/>
          </a:p>
          <a:p>
            <a:pPr>
              <a:lnSpc>
                <a:spcPct val="150000"/>
              </a:lnSpc>
            </a:pPr>
            <a:r>
              <a:rPr sz="2400" dirty="0"/>
              <a:t>3.学会使用HTTP协议和开源硬件通信</a:t>
            </a:r>
            <a:endParaRPr sz="2400" dirty="0"/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教师导学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1123950" y="2460625"/>
            <a:ext cx="9375775" cy="1936750"/>
          </a:xfrm>
          <a:prstGeom prst="rect">
            <a:avLst/>
          </a:prstGeom>
        </p:spPr>
        <p:txBody>
          <a:bodyPr anchor="t">
            <a:normAutofit fontScale="45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lnSpc>
                <a:spcPct val="130000"/>
              </a:lnSpc>
              <a:buClrTx/>
              <a:buSzTx/>
              <a:buFontTx/>
            </a:pPr>
            <a:r>
              <a:rPr lang="en-US" altLang="zh-CN" sz="9600" dirty="0">
                <a:sym typeface="+mn-ea"/>
              </a:rPr>
              <a:t> 	</a:t>
            </a:r>
            <a:r>
              <a:rPr lang="zh-CN" altLang="en-US" sz="6855" dirty="0">
                <a:latin typeface="+mn-ea"/>
                <a:ea typeface="+mn-ea"/>
                <a:sym typeface="+mn-ea"/>
              </a:rPr>
              <a:t>物联网通信技术大致分为有线传输、短距离无线传输、长距离无线传输和传统网络传输四类</a:t>
            </a:r>
            <a:endParaRPr lang="zh-CN" altLang="en-US" sz="6855" dirty="0">
              <a:latin typeface="+mn-ea"/>
              <a:ea typeface="+mn-ea"/>
              <a:sym typeface="+mn-ea"/>
            </a:endParaRPr>
          </a:p>
          <a:p>
            <a:pPr lvl="0" algn="l">
              <a:lnSpc>
                <a:spcPct val="130000"/>
              </a:lnSpc>
              <a:buClrTx/>
              <a:buSzTx/>
              <a:buFontTx/>
            </a:pPr>
            <a:endParaRPr lang="zh-CN" altLang="en-US" sz="6855" dirty="0">
              <a:latin typeface="+mn-ea"/>
              <a:ea typeface="+mn-ea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ym typeface="+mn-ea"/>
              </a:rPr>
              <a:t>自主学习与</a:t>
            </a:r>
            <a:r>
              <a:rPr lang="zh-CN" altLang="en-US" sz="2400" b="1" dirty="0">
                <a:sym typeface="+mn-ea"/>
              </a:rPr>
              <a:t>探究</a:t>
            </a:r>
            <a:endParaRPr lang="zh-CN" altLang="en-US" sz="2400" b="1" dirty="0">
              <a:sym typeface="+mn-ea"/>
            </a:endParaRPr>
          </a:p>
        </p:txBody>
      </p:sp>
      <p:sp>
        <p:nvSpPr>
          <p:cNvPr id="9" name="标题 4"/>
          <p:cNvSpPr txBox="1"/>
          <p:nvPr/>
        </p:nvSpPr>
        <p:spPr>
          <a:xfrm>
            <a:off x="982980" y="1499235"/>
            <a:ext cx="8945880" cy="2306955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sz="2400" dirty="0"/>
              <a:t>自主阅读：书本P27-30的内容，了解常见的物联网通信技术</a:t>
            </a:r>
            <a:r>
              <a:rPr lang="zh-CN" sz="2400" dirty="0"/>
              <a:t>。</a:t>
            </a:r>
            <a:endParaRPr sz="2400" dirty="0"/>
          </a:p>
          <a:p>
            <a:pPr>
              <a:lnSpc>
                <a:spcPct val="130000"/>
              </a:lnSpc>
            </a:pPr>
            <a:endParaRPr lang="zh-CN" sz="2400" dirty="0"/>
          </a:p>
          <a:p>
            <a:pPr>
              <a:lnSpc>
                <a:spcPct val="130000"/>
              </a:lnSpc>
            </a:pPr>
            <a:r>
              <a:rPr lang="zh-CN" sz="2400" dirty="0"/>
              <a:t>完成：</a:t>
            </a:r>
            <a:r>
              <a:rPr sz="2400" dirty="0"/>
              <a:t>开源硬件的串口通信测试</a:t>
            </a:r>
            <a:endParaRPr sz="24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82090" y="3429635"/>
            <a:ext cx="4302760" cy="262382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1845" y="3428365"/>
            <a:ext cx="3568065" cy="307594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ym typeface="+mn-ea"/>
              </a:rPr>
              <a:t>自主学习与实践</a:t>
            </a:r>
            <a:endParaRPr lang="zh-CN" altLang="en-US" sz="2400" b="1" dirty="0"/>
          </a:p>
        </p:txBody>
      </p:sp>
      <p:sp>
        <p:nvSpPr>
          <p:cNvPr id="100" name="文本框 99"/>
          <p:cNvSpPr txBox="1"/>
          <p:nvPr/>
        </p:nvSpPr>
        <p:spPr>
          <a:xfrm>
            <a:off x="1482090" y="2023745"/>
            <a:ext cx="8671560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0" indent="0" algn="l"/>
            <a:r>
              <a:rPr sz="2400" dirty="0">
                <a:sym typeface="+mn-ea"/>
              </a:rPr>
              <a:t>自主阅读：</a:t>
            </a:r>
            <a:r>
              <a:rPr lang="zh-CN" sz="2400" b="0">
                <a:latin typeface="+mn-ea"/>
                <a:cs typeface="+mn-ea"/>
              </a:rPr>
              <a:t>书本</a:t>
            </a:r>
            <a:r>
              <a:rPr lang="en-US" sz="2400" b="0">
                <a:latin typeface="+mn-ea"/>
                <a:cs typeface="+mn-ea"/>
              </a:rPr>
              <a:t>P31-34</a:t>
            </a:r>
            <a:r>
              <a:rPr lang="zh-CN" sz="2400" b="0">
                <a:latin typeface="+mn-ea"/>
                <a:cs typeface="+mn-ea"/>
              </a:rPr>
              <a:t>的内容，认识HTTP协议以及</a:t>
            </a:r>
            <a:r>
              <a:rPr lang="en-US" sz="2400" b="0">
                <a:latin typeface="+mn-ea"/>
                <a:cs typeface="+mn-ea"/>
              </a:rPr>
              <a:t>MQTT</a:t>
            </a:r>
            <a:r>
              <a:rPr lang="zh-CN" sz="2400" b="0">
                <a:latin typeface="+mn-ea"/>
                <a:cs typeface="+mn-ea"/>
              </a:rPr>
              <a:t>协议，并思考如何使用HTTP协议和开源硬件通信。</a:t>
            </a:r>
            <a:endParaRPr lang="zh-CN" altLang="en-US" sz="2400" b="0">
              <a:latin typeface="+mn-ea"/>
              <a:cs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7395" y="3429000"/>
            <a:ext cx="5348605" cy="246253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3875" y="3042920"/>
            <a:ext cx="4667250" cy="347662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实践活动</a:t>
            </a:r>
            <a:endParaRPr lang="zh-CN" altLang="en-US" sz="2400" b="1" dirty="0"/>
          </a:p>
        </p:txBody>
      </p:sp>
      <p:sp>
        <p:nvSpPr>
          <p:cNvPr id="4" name="文本框 3"/>
          <p:cNvSpPr txBox="1"/>
          <p:nvPr/>
        </p:nvSpPr>
        <p:spPr>
          <a:xfrm>
            <a:off x="1590040" y="2132330"/>
            <a:ext cx="9012555" cy="26765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altLang="en-US" sz="2400"/>
              <a:t>使用HTTP协议和开源硬件通信</a:t>
            </a:r>
            <a:endParaRPr lang="zh-CN" altLang="en-US" sz="2400"/>
          </a:p>
          <a:p>
            <a:endParaRPr lang="zh-CN" altLang="en-US" sz="2400"/>
          </a:p>
          <a:p>
            <a:pPr indent="457200"/>
            <a:r>
              <a:rPr lang="zh-CN" altLang="en-US" sz="2400"/>
              <a:t>HTTP协议是物联网使用的通信协议之一。某款开源硬件支持Wi-Fi 通信，可以运行TinyWebIO服务。</a:t>
            </a:r>
            <a:endParaRPr lang="zh-CN" altLang="en-US" sz="2400"/>
          </a:p>
          <a:p>
            <a:pPr indent="457200"/>
            <a:endParaRPr lang="zh-CN" altLang="en-US" sz="2400"/>
          </a:p>
          <a:p>
            <a:pPr indent="457200"/>
            <a:r>
              <a:rPr lang="zh-CN" altLang="en-US" sz="2400"/>
              <a:t>请以小组为单位，开展“使用HTTP协议和开源硬件通信”活动，理解其具体的通信过程，并进行交流分享。</a:t>
            </a:r>
            <a:endParaRPr lang="zh-CN" altLang="en-US" sz="2400"/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ISLIDE.VECTOR" val="#259238;"/>
</p:tagLst>
</file>

<file path=ppt/tags/tag11.xml><?xml version="1.0" encoding="utf-8"?>
<p:tagLst xmlns:p="http://schemas.openxmlformats.org/presentationml/2006/main">
  <p:tag name="ISLIDE.VECTOR" val="#259238;"/>
</p:tagLst>
</file>

<file path=ppt/tags/tag12.xml><?xml version="1.0" encoding="utf-8"?>
<p:tagLst xmlns:p="http://schemas.openxmlformats.org/presentationml/2006/main">
  <p:tag name="KSO_WPP_MARK_KEY" val="4fe478c1-45e6-4662-9be7-39ac3a84bcd3"/>
  <p:tag name="COMMONDATA" val="eyJoZGlkIjoiOTQwZTViNGMzN2Q1MWVlMDY5MWM2OGI1MDRhMWRmMjAifQ=="/>
  <p:tag name="commondata" val="eyJoZGlkIjoiYTU2ZWIxNjFmNDFhNjc3ZTBjYTVhY2I3MTMyNmRjMmEifQ=="/>
</p:tagLst>
</file>

<file path=ppt/tags/tag2.xml><?xml version="1.0" encoding="utf-8"?>
<p:tagLst xmlns:p="http://schemas.openxmlformats.org/presentationml/2006/main">
  <p:tag name="ISLIDE.THEME" val="https://www.islide.cc;"/>
</p:tagLst>
</file>

<file path=ppt/tags/tag3.xml><?xml version="1.0" encoding="utf-8"?>
<p:tagLst xmlns:p="http://schemas.openxmlformats.org/presentationml/2006/main">
  <p:tag name="ISLIDE.THEME" val="https://www.islide.cc;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ISLIDE.VECTOR" val="#259238;"/>
</p:tagLst>
</file>

<file path=ppt/tags/tag6.xml><?xml version="1.0" encoding="utf-8"?>
<p:tagLst xmlns:p="http://schemas.openxmlformats.org/presentationml/2006/main">
  <p:tag name="ISLIDE.VECTOR" val="#259238;"/>
</p:tagLst>
</file>

<file path=ppt/tags/tag7.xml><?xml version="1.0" encoding="utf-8"?>
<p:tagLst xmlns:p="http://schemas.openxmlformats.org/presentationml/2006/main">
  <p:tag name="ISLIDE.VECTOR" val="#259238;"/>
</p:tagLst>
</file>

<file path=ppt/tags/tag8.xml><?xml version="1.0" encoding="utf-8"?>
<p:tagLst xmlns:p="http://schemas.openxmlformats.org/presentationml/2006/main">
  <p:tag name="ISLIDE.VECTOR" val="#259238;"/>
</p:tagLst>
</file>

<file path=ppt/tags/tag9.xml><?xml version="1.0" encoding="utf-8"?>
<p:tagLst xmlns:p="http://schemas.openxmlformats.org/presentationml/2006/main">
  <p:tag name="ISLIDE.VECTOR" val="#259238;"/>
</p:tagLst>
</file>

<file path=ppt/theme/theme1.xml><?xml version="1.0" encoding="utf-8"?>
<a:theme xmlns:a="http://schemas.openxmlformats.org/drawingml/2006/main" name="Office 主题​​1">
  <a:themeElements>
    <a:clrScheme name="紫罗兰色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全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紫罗兰色 II">
    <a:dk1>
      <a:sysClr val="windowText" lastClr="000000"/>
    </a:dk1>
    <a:lt1>
      <a:sysClr val="window" lastClr="FFFFFF"/>
    </a:lt1>
    <a:dk2>
      <a:srgbClr val="632E62"/>
    </a:dk2>
    <a:lt2>
      <a:srgbClr val="EAE5EB"/>
    </a:lt2>
    <a:accent1>
      <a:srgbClr val="92278F"/>
    </a:accent1>
    <a:accent2>
      <a:srgbClr val="9B57D3"/>
    </a:accent2>
    <a:accent3>
      <a:srgbClr val="755DD9"/>
    </a:accent3>
    <a:accent4>
      <a:srgbClr val="665EB8"/>
    </a:accent4>
    <a:accent5>
      <a:srgbClr val="45A5ED"/>
    </a:accent5>
    <a:accent6>
      <a:srgbClr val="5982DB"/>
    </a:accent6>
    <a:hlink>
      <a:srgbClr val="0066FF"/>
    </a:hlink>
    <a:folHlink>
      <a:srgbClr val="666699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731</Words>
  <Application>WPS 演示</Application>
  <PresentationFormat>宽屏</PresentationFormat>
  <Paragraphs>135</Paragraphs>
  <Slides>10</Slides>
  <Notes>18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宋体</vt:lpstr>
      <vt:lpstr>Wingdings</vt:lpstr>
      <vt:lpstr>微软雅黑</vt:lpstr>
      <vt:lpstr>Impact</vt:lpstr>
      <vt:lpstr>Arial Unicode MS</vt:lpstr>
      <vt:lpstr>等线</vt:lpstr>
      <vt:lpstr>Calibri</vt:lpstr>
      <vt:lpstr>Office 主题​​1</vt:lpstr>
      <vt:lpstr>TCLayout.ActiveDocument.1</vt:lpstr>
      <vt:lpstr>PowerPoint 演示文稿</vt:lpstr>
      <vt:lpstr>物联网感知技术与传感技术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LING Yun</dc:creator>
  <cp:lastModifiedBy>彭远同</cp:lastModifiedBy>
  <cp:revision>280</cp:revision>
  <cp:lastPrinted>2024-02-28T14:53:00Z</cp:lastPrinted>
  <dcterms:created xsi:type="dcterms:W3CDTF">2024-02-28T14:53:00Z</dcterms:created>
  <dcterms:modified xsi:type="dcterms:W3CDTF">2024-09-02T06:14:09Z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B020C9BF764C407BB9D84DEE918149DF_13</vt:lpwstr>
  </property>
  <property fmtid="{D5CDD505-2E9C-101B-9397-08002B2CF9AE}" pid="3" name="KSOProductBuildVer">
    <vt:lpwstr>2052-12.1.0.17857</vt:lpwstr>
  </property>
</Properties>
</file>